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67" r:id="rId3"/>
    <p:sldId id="273" r:id="rId4"/>
    <p:sldId id="264" r:id="rId5"/>
    <p:sldId id="257" r:id="rId6"/>
    <p:sldId id="259" r:id="rId7"/>
    <p:sldId id="271" r:id="rId8"/>
    <p:sldId id="268" r:id="rId9"/>
    <p:sldId id="269" r:id="rId10"/>
    <p:sldId id="270" r:id="rId11"/>
    <p:sldId id="260" r:id="rId12"/>
    <p:sldId id="261" r:id="rId13"/>
    <p:sldId id="262" r:id="rId14"/>
    <p:sldId id="274" r:id="rId15"/>
    <p:sldId id="256" r:id="rId16"/>
    <p:sldId id="266" r:id="rId17"/>
    <p:sldId id="265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25" d="100"/>
          <a:sy n="125" d="100"/>
        </p:scale>
        <p:origin x="-72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8C764C-4816-44FB-A79E-47CBC5062F4F}" type="datetimeFigureOut">
              <a:rPr lang="en-US" smtClean="0"/>
              <a:pPr/>
              <a:t>10/18/2013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544169-C0C7-46C4-95CA-BA3A3210346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1340321"/>
            <a:ext cx="9144000" cy="5517679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489325" y="1702024"/>
            <a:ext cx="1130300" cy="35877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3800475" y="1773461"/>
            <a:ext cx="447675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Main</a:t>
            </a:r>
          </a:p>
        </p:txBody>
      </p:sp>
      <p:sp>
        <p:nvSpPr>
          <p:cNvPr id="7" name="Rectangle 6"/>
          <p:cNvSpPr/>
          <p:nvPr/>
        </p:nvSpPr>
        <p:spPr>
          <a:xfrm>
            <a:off x="1577975" y="2997424"/>
            <a:ext cx="1130300" cy="360362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1733550" y="3068861"/>
            <a:ext cx="857250" cy="2317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CIDOC-CRM</a:t>
            </a:r>
          </a:p>
        </p:txBody>
      </p:sp>
      <p:sp>
        <p:nvSpPr>
          <p:cNvPr id="9" name="Rectangle 8"/>
          <p:cNvSpPr/>
          <p:nvPr/>
        </p:nvSpPr>
        <p:spPr>
          <a:xfrm>
            <a:off x="5360987" y="2565624"/>
            <a:ext cx="1130300" cy="360362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5478462" y="2637061"/>
            <a:ext cx="992188" cy="2317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Collaborations</a:t>
            </a:r>
          </a:p>
        </p:txBody>
      </p:sp>
      <p:cxnSp>
        <p:nvCxnSpPr>
          <p:cNvPr id="11" name="Straight Connector 10"/>
          <p:cNvCxnSpPr>
            <a:stCxn id="5" idx="2"/>
            <a:endCxn id="7" idx="0"/>
          </p:cNvCxnSpPr>
          <p:nvPr/>
        </p:nvCxnSpPr>
        <p:spPr>
          <a:xfrm flipH="1">
            <a:off x="2143125" y="2060799"/>
            <a:ext cx="1911350" cy="93662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stCxn id="5" idx="2"/>
            <a:endCxn id="9" idx="0"/>
          </p:cNvCxnSpPr>
          <p:nvPr/>
        </p:nvCxnSpPr>
        <p:spPr>
          <a:xfrm>
            <a:off x="4054475" y="2060799"/>
            <a:ext cx="1871662" cy="50482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/>
          <p:cNvSpPr/>
          <p:nvPr/>
        </p:nvSpPr>
        <p:spPr>
          <a:xfrm>
            <a:off x="5165725" y="3068861"/>
            <a:ext cx="1247775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4" name="TextBox 12"/>
          <p:cNvSpPr txBox="1">
            <a:spLocks noChangeArrowheads="1"/>
          </p:cNvSpPr>
          <p:nvPr/>
        </p:nvSpPr>
        <p:spPr bwMode="auto">
          <a:xfrm>
            <a:off x="5399087" y="3068861"/>
            <a:ext cx="542925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000" dirty="0"/>
              <a:t>FRBR</a:t>
            </a:r>
          </a:p>
        </p:txBody>
      </p:sp>
      <p:sp>
        <p:nvSpPr>
          <p:cNvPr id="15" name="Rectangle 14"/>
          <p:cNvSpPr/>
          <p:nvPr/>
        </p:nvSpPr>
        <p:spPr>
          <a:xfrm>
            <a:off x="6491287" y="3068861"/>
            <a:ext cx="1249363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6" name="TextBox 14"/>
          <p:cNvSpPr txBox="1">
            <a:spLocks noChangeArrowheads="1"/>
          </p:cNvSpPr>
          <p:nvPr/>
        </p:nvSpPr>
        <p:spPr bwMode="auto">
          <a:xfrm>
            <a:off x="6726237" y="3068861"/>
            <a:ext cx="777875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000" dirty="0"/>
              <a:t>CRM LAB</a:t>
            </a:r>
          </a:p>
        </p:txBody>
      </p:sp>
      <p:sp>
        <p:nvSpPr>
          <p:cNvPr id="17" name="Rectangle 16"/>
          <p:cNvSpPr/>
          <p:nvPr/>
        </p:nvSpPr>
        <p:spPr>
          <a:xfrm>
            <a:off x="7818437" y="3068861"/>
            <a:ext cx="1247775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TextBox 16"/>
          <p:cNvSpPr txBox="1">
            <a:spLocks noChangeArrowheads="1"/>
          </p:cNvSpPr>
          <p:nvPr/>
        </p:nvSpPr>
        <p:spPr bwMode="auto">
          <a:xfrm>
            <a:off x="8051800" y="3068861"/>
            <a:ext cx="530225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000"/>
              <a:t>Other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076871" y="3573686"/>
            <a:ext cx="758825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001292" y="3559399"/>
            <a:ext cx="6985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749675" y="3559399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328612" y="3573686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23" name="Rectangle 22"/>
          <p:cNvSpPr/>
          <p:nvPr/>
        </p:nvSpPr>
        <p:spPr>
          <a:xfrm>
            <a:off x="173037" y="3500661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2792363" y="3573016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sp>
        <p:nvSpPr>
          <p:cNvPr id="25" name="Rectangle 24"/>
          <p:cNvSpPr/>
          <p:nvPr/>
        </p:nvSpPr>
        <p:spPr>
          <a:xfrm>
            <a:off x="1031875" y="3500661"/>
            <a:ext cx="779462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1889125" y="3500661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2747962" y="3500661"/>
            <a:ext cx="779463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3605212" y="3500661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29" name="Straight Connector 28"/>
          <p:cNvCxnSpPr>
            <a:stCxn id="23" idx="0"/>
            <a:endCxn id="7" idx="2"/>
          </p:cNvCxnSpPr>
          <p:nvPr/>
        </p:nvCxnSpPr>
        <p:spPr>
          <a:xfrm flipV="1">
            <a:off x="563562" y="3357786"/>
            <a:ext cx="1579563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>
            <a:stCxn id="25" idx="0"/>
            <a:endCxn id="7" idx="2"/>
          </p:cNvCxnSpPr>
          <p:nvPr/>
        </p:nvCxnSpPr>
        <p:spPr>
          <a:xfrm flipV="1">
            <a:off x="1420812" y="3357786"/>
            <a:ext cx="722313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>
            <a:stCxn id="26" idx="0"/>
            <a:endCxn id="7" idx="2"/>
          </p:cNvCxnSpPr>
          <p:nvPr/>
        </p:nvCxnSpPr>
        <p:spPr>
          <a:xfrm flipH="1" flipV="1">
            <a:off x="2143125" y="3357786"/>
            <a:ext cx="136525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>
            <a:stCxn id="27" idx="0"/>
            <a:endCxn id="7" idx="2"/>
          </p:cNvCxnSpPr>
          <p:nvPr/>
        </p:nvCxnSpPr>
        <p:spPr>
          <a:xfrm flipH="1" flipV="1">
            <a:off x="2143125" y="3357786"/>
            <a:ext cx="993775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>
            <a:stCxn id="28" idx="0"/>
            <a:endCxn id="7" idx="2"/>
          </p:cNvCxnSpPr>
          <p:nvPr/>
        </p:nvCxnSpPr>
        <p:spPr>
          <a:xfrm flipH="1" flipV="1">
            <a:off x="2143125" y="3357786"/>
            <a:ext cx="1852612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>
            <a:endCxn id="9" idx="2"/>
          </p:cNvCxnSpPr>
          <p:nvPr/>
        </p:nvCxnSpPr>
        <p:spPr>
          <a:xfrm flipH="1" flipV="1">
            <a:off x="5926137" y="2925986"/>
            <a:ext cx="19050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>
            <a:stCxn id="16" idx="0"/>
            <a:endCxn id="9" idx="2"/>
          </p:cNvCxnSpPr>
          <p:nvPr/>
        </p:nvCxnSpPr>
        <p:spPr>
          <a:xfrm flipH="1" flipV="1">
            <a:off x="5926137" y="2925986"/>
            <a:ext cx="1189038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>
            <a:stCxn id="18" idx="0"/>
            <a:endCxn id="9" idx="2"/>
          </p:cNvCxnSpPr>
          <p:nvPr/>
        </p:nvCxnSpPr>
        <p:spPr>
          <a:xfrm flipH="1" flipV="1">
            <a:off x="5926137" y="2925986"/>
            <a:ext cx="2390775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5"/>
          <p:cNvSpPr txBox="1">
            <a:spLocks noChangeArrowheads="1"/>
          </p:cNvSpPr>
          <p:nvPr/>
        </p:nvSpPr>
        <p:spPr bwMode="auto">
          <a:xfrm>
            <a:off x="974725" y="4653186"/>
            <a:ext cx="927100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Mappings</a:t>
            </a:r>
          </a:p>
        </p:txBody>
      </p:sp>
      <p:sp>
        <p:nvSpPr>
          <p:cNvPr id="38" name="TextBox 36"/>
          <p:cNvSpPr txBox="1">
            <a:spLocks noChangeArrowheads="1"/>
          </p:cNvSpPr>
          <p:nvPr/>
        </p:nvSpPr>
        <p:spPr bwMode="auto">
          <a:xfrm>
            <a:off x="976312" y="5013549"/>
            <a:ext cx="990600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Extensions</a:t>
            </a:r>
          </a:p>
        </p:txBody>
      </p:sp>
      <p:sp>
        <p:nvSpPr>
          <p:cNvPr id="39" name="TextBox 37"/>
          <p:cNvSpPr txBox="1">
            <a:spLocks noChangeArrowheads="1"/>
          </p:cNvSpPr>
          <p:nvPr/>
        </p:nvSpPr>
        <p:spPr bwMode="auto">
          <a:xfrm>
            <a:off x="954087" y="5373911"/>
            <a:ext cx="1012825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Translations</a:t>
            </a:r>
          </a:p>
        </p:txBody>
      </p:sp>
      <p:sp>
        <p:nvSpPr>
          <p:cNvPr id="40" name="TextBox 38"/>
          <p:cNvSpPr txBox="1">
            <a:spLocks noChangeArrowheads="1"/>
          </p:cNvSpPr>
          <p:nvPr/>
        </p:nvSpPr>
        <p:spPr bwMode="auto">
          <a:xfrm>
            <a:off x="1031404" y="3990901"/>
            <a:ext cx="876300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/>
              <a:t>About &amp; info</a:t>
            </a:r>
          </a:p>
        </p:txBody>
      </p:sp>
      <p:sp>
        <p:nvSpPr>
          <p:cNvPr id="41" name="TextBox 39"/>
          <p:cNvSpPr txBox="1">
            <a:spLocks noChangeArrowheads="1"/>
          </p:cNvSpPr>
          <p:nvPr/>
        </p:nvSpPr>
        <p:spPr bwMode="auto">
          <a:xfrm>
            <a:off x="1001712" y="4349974"/>
            <a:ext cx="800100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/>
              <a:t>Start Using</a:t>
            </a:r>
          </a:p>
        </p:txBody>
      </p:sp>
      <p:sp>
        <p:nvSpPr>
          <p:cNvPr id="42" name="Rectangle 41"/>
          <p:cNvSpPr/>
          <p:nvPr/>
        </p:nvSpPr>
        <p:spPr>
          <a:xfrm>
            <a:off x="1031875" y="3934049"/>
            <a:ext cx="779462" cy="287337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3" name="Rectangle 42"/>
          <p:cNvSpPr/>
          <p:nvPr/>
        </p:nvSpPr>
        <p:spPr>
          <a:xfrm>
            <a:off x="1031875" y="4292824"/>
            <a:ext cx="779462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1031875" y="4653186"/>
            <a:ext cx="779462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5" name="Rectangle 44"/>
          <p:cNvSpPr/>
          <p:nvPr/>
        </p:nvSpPr>
        <p:spPr>
          <a:xfrm>
            <a:off x="1031875" y="5013549"/>
            <a:ext cx="779462" cy="287337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6" name="Rectangle 45"/>
          <p:cNvSpPr/>
          <p:nvPr/>
        </p:nvSpPr>
        <p:spPr>
          <a:xfrm>
            <a:off x="1031875" y="5373911"/>
            <a:ext cx="779462" cy="287338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55" name="Straight Connector 54"/>
          <p:cNvCxnSpPr>
            <a:endCxn id="13" idx="2"/>
          </p:cNvCxnSpPr>
          <p:nvPr/>
        </p:nvCxnSpPr>
        <p:spPr>
          <a:xfrm flipH="1" flipV="1">
            <a:off x="5789612" y="3357786"/>
            <a:ext cx="117475" cy="719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/>
          <p:cNvCxnSpPr>
            <a:endCxn id="13" idx="2"/>
          </p:cNvCxnSpPr>
          <p:nvPr/>
        </p:nvCxnSpPr>
        <p:spPr>
          <a:xfrm flipH="1" flipV="1">
            <a:off x="5789612" y="3357786"/>
            <a:ext cx="976313" cy="719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Connector 56"/>
          <p:cNvCxnSpPr>
            <a:endCxn id="13" idx="2"/>
          </p:cNvCxnSpPr>
          <p:nvPr/>
        </p:nvCxnSpPr>
        <p:spPr>
          <a:xfrm flipH="1" flipV="1">
            <a:off x="5789612" y="3357786"/>
            <a:ext cx="1833563" cy="719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Connector 57"/>
          <p:cNvCxnSpPr>
            <a:endCxn id="13" idx="2"/>
          </p:cNvCxnSpPr>
          <p:nvPr/>
        </p:nvCxnSpPr>
        <p:spPr>
          <a:xfrm flipH="1" flipV="1">
            <a:off x="5789612" y="3357786"/>
            <a:ext cx="2692400" cy="719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TextBox 58"/>
          <p:cNvSpPr txBox="1"/>
          <p:nvPr/>
        </p:nvSpPr>
        <p:spPr>
          <a:xfrm>
            <a:off x="3419872" y="16288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1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1534010" y="2924944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2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107504" y="34290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3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971600" y="34290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4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755576" y="3933056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5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1835696" y="34290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6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2699792" y="34290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7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66" name="TextBox 65"/>
          <p:cNvSpPr txBox="1"/>
          <p:nvPr/>
        </p:nvSpPr>
        <p:spPr>
          <a:xfrm>
            <a:off x="3563888" y="34290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8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67" name="TextBox 66"/>
          <p:cNvSpPr txBox="1"/>
          <p:nvPr/>
        </p:nvSpPr>
        <p:spPr>
          <a:xfrm>
            <a:off x="5292080" y="2492896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2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68" name="TextBox 67"/>
          <p:cNvSpPr txBox="1"/>
          <p:nvPr/>
        </p:nvSpPr>
        <p:spPr>
          <a:xfrm>
            <a:off x="5134410" y="2996952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3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4414330" y="16288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1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0" y="76562"/>
            <a:ext cx="500329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/>
              <a:t>Wireframes for the CIDOC-CRM site/Structure</a:t>
            </a:r>
            <a:endParaRPr lang="en-US" sz="2000" dirty="0"/>
          </a:p>
        </p:txBody>
      </p:sp>
      <p:sp>
        <p:nvSpPr>
          <p:cNvPr id="72" name="TextBox 71"/>
          <p:cNvSpPr txBox="1"/>
          <p:nvPr/>
        </p:nvSpPr>
        <p:spPr>
          <a:xfrm>
            <a:off x="4644008" y="4005064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4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73" name="TextBox 72"/>
          <p:cNvSpPr txBox="1"/>
          <p:nvPr/>
        </p:nvSpPr>
        <p:spPr>
          <a:xfrm>
            <a:off x="5618585" y="4149774"/>
            <a:ext cx="758825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74" name="TextBox 73"/>
          <p:cNvSpPr txBox="1"/>
          <p:nvPr/>
        </p:nvSpPr>
        <p:spPr>
          <a:xfrm>
            <a:off x="6543006" y="4135487"/>
            <a:ext cx="6985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75" name="TextBox 74"/>
          <p:cNvSpPr txBox="1"/>
          <p:nvPr/>
        </p:nvSpPr>
        <p:spPr>
          <a:xfrm>
            <a:off x="8291389" y="4135487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76" name="TextBox 75"/>
          <p:cNvSpPr txBox="1"/>
          <p:nvPr/>
        </p:nvSpPr>
        <p:spPr>
          <a:xfrm>
            <a:off x="4870326" y="4149774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77" name="Rectangle 76"/>
          <p:cNvSpPr/>
          <p:nvPr/>
        </p:nvSpPr>
        <p:spPr>
          <a:xfrm>
            <a:off x="4714751" y="4076749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78" name="TextBox 77"/>
          <p:cNvSpPr txBox="1"/>
          <p:nvPr/>
        </p:nvSpPr>
        <p:spPr>
          <a:xfrm>
            <a:off x="7334077" y="4149104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sp>
        <p:nvSpPr>
          <p:cNvPr id="79" name="Rectangle 78"/>
          <p:cNvSpPr/>
          <p:nvPr/>
        </p:nvSpPr>
        <p:spPr>
          <a:xfrm>
            <a:off x="5573589" y="4076749"/>
            <a:ext cx="779462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0" name="Rectangle 79"/>
          <p:cNvSpPr/>
          <p:nvPr/>
        </p:nvSpPr>
        <p:spPr>
          <a:xfrm>
            <a:off x="6430839" y="4076749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1" name="Rectangle 80"/>
          <p:cNvSpPr/>
          <p:nvPr/>
        </p:nvSpPr>
        <p:spPr>
          <a:xfrm>
            <a:off x="7289676" y="4076749"/>
            <a:ext cx="779463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2" name="Rectangle 81"/>
          <p:cNvSpPr/>
          <p:nvPr/>
        </p:nvSpPr>
        <p:spPr>
          <a:xfrm>
            <a:off x="8146926" y="4076749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83" name="Straight Connector 82"/>
          <p:cNvCxnSpPr>
            <a:stCxn id="77" idx="0"/>
            <a:endCxn id="13" idx="2"/>
          </p:cNvCxnSpPr>
          <p:nvPr/>
        </p:nvCxnSpPr>
        <p:spPr>
          <a:xfrm flipV="1">
            <a:off x="5105276" y="3357786"/>
            <a:ext cx="684337" cy="7189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Rectangle 85"/>
          <p:cNvSpPr/>
          <p:nvPr/>
        </p:nvSpPr>
        <p:spPr>
          <a:xfrm>
            <a:off x="6254725" y="189211"/>
            <a:ext cx="2664296" cy="936104"/>
          </a:xfrm>
          <a:prstGeom prst="rect">
            <a:avLst/>
          </a:prstGeom>
          <a:noFill/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7" name="TextBox 86"/>
          <p:cNvSpPr txBox="1"/>
          <p:nvPr/>
        </p:nvSpPr>
        <p:spPr>
          <a:xfrm>
            <a:off x="6372200" y="260648"/>
            <a:ext cx="2499402" cy="78483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In that way any future collaborations </a:t>
            </a:r>
          </a:p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can be included in the site having its own </a:t>
            </a:r>
          </a:p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space. It is clearer that way where to look for </a:t>
            </a:r>
          </a:p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meetings and documents related to a specific</a:t>
            </a:r>
          </a:p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project .</a:t>
            </a:r>
            <a:endParaRPr lang="en-US" sz="9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cxnSp>
        <p:nvCxnSpPr>
          <p:cNvPr id="88" name="Straight Connector 87"/>
          <p:cNvCxnSpPr>
            <a:endCxn id="86" idx="2"/>
          </p:cNvCxnSpPr>
          <p:nvPr/>
        </p:nvCxnSpPr>
        <p:spPr>
          <a:xfrm flipV="1">
            <a:off x="6300192" y="1125315"/>
            <a:ext cx="1286681" cy="1439589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Rectangle 83"/>
          <p:cNvSpPr/>
          <p:nvPr/>
        </p:nvSpPr>
        <p:spPr>
          <a:xfrm>
            <a:off x="395536" y="1700808"/>
            <a:ext cx="2376264" cy="360040"/>
          </a:xfrm>
          <a:prstGeom prst="rect">
            <a:avLst/>
          </a:prstGeom>
          <a:noFill/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5" name="TextBox 84"/>
          <p:cNvSpPr txBox="1"/>
          <p:nvPr/>
        </p:nvSpPr>
        <p:spPr>
          <a:xfrm>
            <a:off x="395536" y="1700808"/>
            <a:ext cx="2499402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Should Activities have a common space for all projects?(maybe in the Main Menu)</a:t>
            </a:r>
            <a:endParaRPr lang="en-US" sz="9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cxnSp>
        <p:nvCxnSpPr>
          <p:cNvPr id="89" name="Straight Connector 88"/>
          <p:cNvCxnSpPr>
            <a:stCxn id="26" idx="0"/>
            <a:endCxn id="84" idx="2"/>
          </p:cNvCxnSpPr>
          <p:nvPr/>
        </p:nvCxnSpPr>
        <p:spPr>
          <a:xfrm flipH="1" flipV="1">
            <a:off x="1583668" y="2060848"/>
            <a:ext cx="695982" cy="1439813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3" name="Rectangle 42"/>
          <p:cNvSpPr/>
          <p:nvPr/>
        </p:nvSpPr>
        <p:spPr>
          <a:xfrm>
            <a:off x="179512" y="2348880"/>
            <a:ext cx="115212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50" b="1" dirty="0" smtClean="0">
                <a:solidFill>
                  <a:schemeClr val="bg2">
                    <a:lumMod val="90000"/>
                  </a:schemeClr>
                </a:solidFill>
              </a:rPr>
              <a:t>Short Intro</a:t>
            </a:r>
            <a:endParaRPr lang="en-US" sz="1050" b="1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179512" y="2708920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Guidelines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0728"/>
            <a:ext cx="755335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300192" y="967135"/>
            <a:ext cx="63991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1422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1152127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30" name="TextBox 292"/>
          <p:cNvSpPr txBox="1">
            <a:spLocks noChangeArrowheads="1"/>
          </p:cNvSpPr>
          <p:nvPr/>
        </p:nvSpPr>
        <p:spPr bwMode="auto">
          <a:xfrm>
            <a:off x="150631" y="1916832"/>
            <a:ext cx="2406108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The Model/Translations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1835696" y="2348880"/>
            <a:ext cx="6840760" cy="396044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4860032" y="3645024"/>
            <a:ext cx="1019831" cy="30777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Short Intro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81" name="Rectangle 80"/>
          <p:cNvSpPr/>
          <p:nvPr/>
        </p:nvSpPr>
        <p:spPr>
          <a:xfrm>
            <a:off x="2699792" y="1268760"/>
            <a:ext cx="6264696" cy="432048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82" name="Rectangle 81"/>
          <p:cNvSpPr/>
          <p:nvPr/>
        </p:nvSpPr>
        <p:spPr>
          <a:xfrm>
            <a:off x="2771800" y="1339875"/>
            <a:ext cx="1169988" cy="288925"/>
          </a:xfrm>
          <a:prstGeom prst="rect">
            <a:avLst/>
          </a:prstGeom>
          <a:solidFill>
            <a:schemeClr val="bg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5" name="Rectangle 84"/>
          <p:cNvSpPr/>
          <p:nvPr/>
        </p:nvSpPr>
        <p:spPr>
          <a:xfrm>
            <a:off x="6516216" y="1340768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9" name="TextBox 261"/>
          <p:cNvSpPr txBox="1">
            <a:spLocks noChangeArrowheads="1"/>
          </p:cNvSpPr>
          <p:nvPr/>
        </p:nvSpPr>
        <p:spPr bwMode="auto">
          <a:xfrm>
            <a:off x="6653931" y="1340396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Extensions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90" name="TextBox 292"/>
          <p:cNvSpPr txBox="1">
            <a:spLocks noChangeArrowheads="1"/>
          </p:cNvSpPr>
          <p:nvPr/>
        </p:nvSpPr>
        <p:spPr bwMode="auto">
          <a:xfrm>
            <a:off x="2973281" y="1340768"/>
            <a:ext cx="806631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About &amp; info</a:t>
            </a:r>
          </a:p>
        </p:txBody>
      </p:sp>
      <p:sp>
        <p:nvSpPr>
          <p:cNvPr id="94" name="Down Arrow 93"/>
          <p:cNvSpPr/>
          <p:nvPr/>
        </p:nvSpPr>
        <p:spPr>
          <a:xfrm>
            <a:off x="5364088" y="548680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Down Arrow 94"/>
          <p:cNvSpPr/>
          <p:nvPr/>
        </p:nvSpPr>
        <p:spPr>
          <a:xfrm>
            <a:off x="8039943" y="1052736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Down Arrow 95"/>
          <p:cNvSpPr/>
          <p:nvPr/>
        </p:nvSpPr>
        <p:spPr>
          <a:xfrm rot="5400000">
            <a:off x="1331640" y="2348880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Oval 96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TextBox 97"/>
          <p:cNvSpPr txBox="1"/>
          <p:nvPr/>
        </p:nvSpPr>
        <p:spPr>
          <a:xfrm>
            <a:off x="21842" y="44624"/>
            <a:ext cx="94975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9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99" name="Rectangle 98"/>
          <p:cNvSpPr/>
          <p:nvPr/>
        </p:nvSpPr>
        <p:spPr>
          <a:xfrm>
            <a:off x="6300192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0" name="TextBox 283"/>
          <p:cNvSpPr txBox="1">
            <a:spLocks noChangeArrowheads="1"/>
          </p:cNvSpPr>
          <p:nvPr/>
        </p:nvSpPr>
        <p:spPr bwMode="auto">
          <a:xfrm>
            <a:off x="6300192" y="260648"/>
            <a:ext cx="9092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Menu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07" name="Rectangle 106"/>
          <p:cNvSpPr/>
          <p:nvPr/>
        </p:nvSpPr>
        <p:spPr>
          <a:xfrm>
            <a:off x="179512" y="2348880"/>
            <a:ext cx="72008" cy="288032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8" name="Rectangle 107"/>
          <p:cNvSpPr/>
          <p:nvPr/>
        </p:nvSpPr>
        <p:spPr>
          <a:xfrm>
            <a:off x="179512" y="2708920"/>
            <a:ext cx="72008" cy="2880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2" name="Rectangle 111"/>
          <p:cNvSpPr/>
          <p:nvPr/>
        </p:nvSpPr>
        <p:spPr>
          <a:xfrm>
            <a:off x="6537320" y="6669360"/>
            <a:ext cx="72009" cy="1356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3" name="TextBox 293"/>
          <p:cNvSpPr txBox="1">
            <a:spLocks noChangeArrowheads="1"/>
          </p:cNvSpPr>
          <p:nvPr/>
        </p:nvSpPr>
        <p:spPr bwMode="auto">
          <a:xfrm>
            <a:off x="6609328" y="6597352"/>
            <a:ext cx="77136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Introduction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4" name="Rectangle 113"/>
          <p:cNvSpPr/>
          <p:nvPr/>
        </p:nvSpPr>
        <p:spPr>
          <a:xfrm>
            <a:off x="7473423" y="6669360"/>
            <a:ext cx="72009" cy="1356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5" name="Rectangle 114"/>
          <p:cNvSpPr/>
          <p:nvPr/>
        </p:nvSpPr>
        <p:spPr>
          <a:xfrm>
            <a:off x="8481535" y="6669360"/>
            <a:ext cx="72009" cy="1356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6" name="TextBox 293"/>
          <p:cNvSpPr txBox="1">
            <a:spLocks noChangeArrowheads="1"/>
          </p:cNvSpPr>
          <p:nvPr/>
        </p:nvSpPr>
        <p:spPr bwMode="auto">
          <a:xfrm>
            <a:off x="7494147" y="6597352"/>
            <a:ext cx="101341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7" name="TextBox 293"/>
          <p:cNvSpPr txBox="1">
            <a:spLocks noChangeArrowheads="1"/>
          </p:cNvSpPr>
          <p:nvPr/>
        </p:nvSpPr>
        <p:spPr bwMode="auto">
          <a:xfrm>
            <a:off x="8553544" y="6627168"/>
            <a:ext cx="55496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Look up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9" name="Rectangle 118"/>
          <p:cNvSpPr/>
          <p:nvPr/>
        </p:nvSpPr>
        <p:spPr>
          <a:xfrm>
            <a:off x="3995936" y="1340768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0" name="TextBox 293"/>
          <p:cNvSpPr txBox="1">
            <a:spLocks noChangeArrowheads="1"/>
          </p:cNvSpPr>
          <p:nvPr/>
        </p:nvSpPr>
        <p:spPr bwMode="auto">
          <a:xfrm>
            <a:off x="4199136" y="1340768"/>
            <a:ext cx="712054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Start Using</a:t>
            </a:r>
          </a:p>
        </p:txBody>
      </p:sp>
      <p:sp>
        <p:nvSpPr>
          <p:cNvPr id="58" name="Rectangle 57"/>
          <p:cNvSpPr/>
          <p:nvPr/>
        </p:nvSpPr>
        <p:spPr>
          <a:xfrm>
            <a:off x="5256708" y="1340817"/>
            <a:ext cx="1169988" cy="287338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9" name="TextBox 260"/>
          <p:cNvSpPr txBox="1">
            <a:spLocks noChangeArrowheads="1"/>
          </p:cNvSpPr>
          <p:nvPr/>
        </p:nvSpPr>
        <p:spPr bwMode="auto">
          <a:xfrm>
            <a:off x="5436096" y="1340768"/>
            <a:ext cx="990600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Mappings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7740352" y="1340768"/>
            <a:ext cx="116998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190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1" name="TextBox 358"/>
          <p:cNvSpPr txBox="1">
            <a:spLocks noChangeArrowheads="1"/>
          </p:cNvSpPr>
          <p:nvPr/>
        </p:nvSpPr>
        <p:spPr bwMode="auto">
          <a:xfrm>
            <a:off x="7967935" y="1340768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b="1" dirty="0" smtClean="0">
                <a:solidFill>
                  <a:schemeClr val="bg2">
                    <a:lumMod val="90000"/>
                  </a:schemeClr>
                </a:solidFill>
              </a:rPr>
              <a:t>Translations</a:t>
            </a:r>
            <a:endParaRPr lang="en-US" sz="900" b="1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52" name="Rectangle 51"/>
          <p:cNvSpPr/>
          <p:nvPr/>
        </p:nvSpPr>
        <p:spPr>
          <a:xfrm>
            <a:off x="179512" y="3068960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Translations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179512" y="306896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3" name="Rectangle 42"/>
          <p:cNvSpPr/>
          <p:nvPr/>
        </p:nvSpPr>
        <p:spPr>
          <a:xfrm>
            <a:off x="179512" y="2348880"/>
            <a:ext cx="115212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50" b="1" dirty="0" smtClean="0">
                <a:solidFill>
                  <a:schemeClr val="bg2">
                    <a:lumMod val="90000"/>
                  </a:schemeClr>
                </a:solidFill>
              </a:rPr>
              <a:t>Short Intro</a:t>
            </a:r>
            <a:endParaRPr lang="en-US" sz="1050" b="1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179512" y="3068960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Event Agenda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179512" y="2708920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Activity History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0728"/>
            <a:ext cx="755335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300192" y="967135"/>
            <a:ext cx="697627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1422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97159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30" name="TextBox 292"/>
          <p:cNvSpPr txBox="1">
            <a:spLocks noChangeArrowheads="1"/>
          </p:cNvSpPr>
          <p:nvPr/>
        </p:nvSpPr>
        <p:spPr bwMode="auto">
          <a:xfrm>
            <a:off x="163759" y="1916832"/>
            <a:ext cx="1037463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Activities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2051720" y="2348880"/>
            <a:ext cx="6624736" cy="396044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4860032" y="3645024"/>
            <a:ext cx="1019831" cy="30777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Short Intro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179512" y="3429000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Issue processing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2" name="Down Arrow 61"/>
          <p:cNvSpPr/>
          <p:nvPr/>
        </p:nvSpPr>
        <p:spPr>
          <a:xfrm rot="5400000">
            <a:off x="1259632" y="2348880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Oval 93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TextBox 94"/>
          <p:cNvSpPr txBox="1"/>
          <p:nvPr/>
        </p:nvSpPr>
        <p:spPr>
          <a:xfrm>
            <a:off x="35496" y="44624"/>
            <a:ext cx="66172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10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6300192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3" name="TextBox 283"/>
          <p:cNvSpPr txBox="1">
            <a:spLocks noChangeArrowheads="1"/>
          </p:cNvSpPr>
          <p:nvPr/>
        </p:nvSpPr>
        <p:spPr bwMode="auto">
          <a:xfrm>
            <a:off x="6300192" y="260648"/>
            <a:ext cx="9092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Menu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0" name="Down Arrow 59"/>
          <p:cNvSpPr/>
          <p:nvPr/>
        </p:nvSpPr>
        <p:spPr>
          <a:xfrm>
            <a:off x="6228184" y="476672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179512" y="2348880"/>
            <a:ext cx="72008" cy="288032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179512" y="2708920"/>
            <a:ext cx="72008" cy="2880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8" name="Rectangle 37"/>
          <p:cNvSpPr/>
          <p:nvPr/>
        </p:nvSpPr>
        <p:spPr>
          <a:xfrm>
            <a:off x="179512" y="342900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9" name="Rectangle 38"/>
          <p:cNvSpPr/>
          <p:nvPr/>
        </p:nvSpPr>
        <p:spPr>
          <a:xfrm>
            <a:off x="179512" y="306896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0" name="Rectangle 39"/>
          <p:cNvSpPr/>
          <p:nvPr/>
        </p:nvSpPr>
        <p:spPr>
          <a:xfrm>
            <a:off x="6537320" y="6669360"/>
            <a:ext cx="72009" cy="1356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1" name="TextBox 293"/>
          <p:cNvSpPr txBox="1">
            <a:spLocks noChangeArrowheads="1"/>
          </p:cNvSpPr>
          <p:nvPr/>
        </p:nvSpPr>
        <p:spPr bwMode="auto">
          <a:xfrm>
            <a:off x="6609328" y="6597352"/>
            <a:ext cx="77136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Introduction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7473423" y="6669360"/>
            <a:ext cx="72009" cy="1356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5" name="Rectangle 44"/>
          <p:cNvSpPr/>
          <p:nvPr/>
        </p:nvSpPr>
        <p:spPr>
          <a:xfrm>
            <a:off x="8481535" y="6669360"/>
            <a:ext cx="72009" cy="1356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6" name="TextBox 293"/>
          <p:cNvSpPr txBox="1">
            <a:spLocks noChangeArrowheads="1"/>
          </p:cNvSpPr>
          <p:nvPr/>
        </p:nvSpPr>
        <p:spPr bwMode="auto">
          <a:xfrm>
            <a:off x="7494147" y="6597352"/>
            <a:ext cx="101341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7" name="TextBox 293"/>
          <p:cNvSpPr txBox="1">
            <a:spLocks noChangeArrowheads="1"/>
          </p:cNvSpPr>
          <p:nvPr/>
        </p:nvSpPr>
        <p:spPr bwMode="auto">
          <a:xfrm>
            <a:off x="8553544" y="6627168"/>
            <a:ext cx="55496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Look up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3" name="Rectangle 42"/>
          <p:cNvSpPr/>
          <p:nvPr/>
        </p:nvSpPr>
        <p:spPr>
          <a:xfrm>
            <a:off x="179512" y="2348880"/>
            <a:ext cx="115212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50" dirty="0" smtClean="0">
                <a:solidFill>
                  <a:schemeClr val="bg2">
                    <a:lumMod val="25000"/>
                  </a:schemeClr>
                </a:solidFill>
              </a:rPr>
              <a:t>Model Related Material</a:t>
            </a: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0728"/>
            <a:ext cx="755335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300192" y="967135"/>
            <a:ext cx="63991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1422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97159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30" name="TextBox 292"/>
          <p:cNvSpPr txBox="1">
            <a:spLocks noChangeArrowheads="1"/>
          </p:cNvSpPr>
          <p:nvPr/>
        </p:nvSpPr>
        <p:spPr bwMode="auto">
          <a:xfrm>
            <a:off x="163759" y="1916832"/>
            <a:ext cx="1131720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Recourses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2051720" y="2348880"/>
            <a:ext cx="6624736" cy="396044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0" name="Down Arrow 59"/>
          <p:cNvSpPr/>
          <p:nvPr/>
        </p:nvSpPr>
        <p:spPr>
          <a:xfrm>
            <a:off x="7164288" y="476672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179512" y="3933056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Meeting Products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5" name="Oval 44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TextBox 45"/>
          <p:cNvSpPr txBox="1"/>
          <p:nvPr/>
        </p:nvSpPr>
        <p:spPr>
          <a:xfrm>
            <a:off x="35496" y="44624"/>
            <a:ext cx="86409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11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47" name="Rectangle 46"/>
          <p:cNvSpPr/>
          <p:nvPr/>
        </p:nvSpPr>
        <p:spPr>
          <a:xfrm>
            <a:off x="6300192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8" name="TextBox 283"/>
          <p:cNvSpPr txBox="1">
            <a:spLocks noChangeArrowheads="1"/>
          </p:cNvSpPr>
          <p:nvPr/>
        </p:nvSpPr>
        <p:spPr bwMode="auto">
          <a:xfrm>
            <a:off x="6300192" y="260648"/>
            <a:ext cx="9092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Menu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55" name="Rectangle 54"/>
          <p:cNvSpPr/>
          <p:nvPr/>
        </p:nvSpPr>
        <p:spPr>
          <a:xfrm>
            <a:off x="179512" y="2636912"/>
            <a:ext cx="1169988" cy="1080120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b="1"/>
          </a:p>
        </p:txBody>
      </p:sp>
      <p:sp>
        <p:nvSpPr>
          <p:cNvPr id="56" name="TextBox 55"/>
          <p:cNvSpPr txBox="1"/>
          <p:nvPr/>
        </p:nvSpPr>
        <p:spPr>
          <a:xfrm>
            <a:off x="179512" y="2622104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Related Docs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179512" y="2852936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179512" y="3068960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Mappings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cxnSp>
        <p:nvCxnSpPr>
          <p:cNvPr id="61" name="Straight Connector 60"/>
          <p:cNvCxnSpPr/>
          <p:nvPr/>
        </p:nvCxnSpPr>
        <p:spPr>
          <a:xfrm>
            <a:off x="179512" y="2852936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/>
          <p:cNvCxnSpPr/>
          <p:nvPr/>
        </p:nvCxnSpPr>
        <p:spPr>
          <a:xfrm>
            <a:off x="179512" y="3068960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/>
          <p:cNvCxnSpPr/>
          <p:nvPr/>
        </p:nvCxnSpPr>
        <p:spPr>
          <a:xfrm>
            <a:off x="179512" y="3284984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TextBox 63"/>
          <p:cNvSpPr txBox="1"/>
          <p:nvPr/>
        </p:nvSpPr>
        <p:spPr>
          <a:xfrm>
            <a:off x="179512" y="3284984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Extensions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cxnSp>
        <p:nvCxnSpPr>
          <p:cNvPr id="65" name="Straight Connector 64"/>
          <p:cNvCxnSpPr/>
          <p:nvPr/>
        </p:nvCxnSpPr>
        <p:spPr>
          <a:xfrm>
            <a:off x="179512" y="3501008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TextBox 65"/>
          <p:cNvSpPr txBox="1"/>
          <p:nvPr/>
        </p:nvSpPr>
        <p:spPr>
          <a:xfrm>
            <a:off x="179512" y="3501008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Translations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75" name="Rectangle 74"/>
          <p:cNvSpPr/>
          <p:nvPr/>
        </p:nvSpPr>
        <p:spPr>
          <a:xfrm>
            <a:off x="179512" y="4235896"/>
            <a:ext cx="1169988" cy="777280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b="1"/>
          </a:p>
        </p:txBody>
      </p:sp>
      <p:sp>
        <p:nvSpPr>
          <p:cNvPr id="76" name="TextBox 75"/>
          <p:cNvSpPr txBox="1"/>
          <p:nvPr/>
        </p:nvSpPr>
        <p:spPr>
          <a:xfrm>
            <a:off x="179512" y="4221088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Minutes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179512" y="4451920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Issue Processing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179512" y="4667944"/>
            <a:ext cx="1101584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Meeting Contributions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cxnSp>
        <p:nvCxnSpPr>
          <p:cNvPr id="81" name="Straight Connector 80"/>
          <p:cNvCxnSpPr/>
          <p:nvPr/>
        </p:nvCxnSpPr>
        <p:spPr>
          <a:xfrm>
            <a:off x="179512" y="4451920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/>
          <p:nvPr/>
        </p:nvCxnSpPr>
        <p:spPr>
          <a:xfrm>
            <a:off x="179512" y="4667944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Rectangle 84"/>
          <p:cNvSpPr/>
          <p:nvPr/>
        </p:nvSpPr>
        <p:spPr>
          <a:xfrm>
            <a:off x="179512" y="234888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6" name="Rectangle 85"/>
          <p:cNvSpPr/>
          <p:nvPr/>
        </p:nvSpPr>
        <p:spPr>
          <a:xfrm>
            <a:off x="179512" y="3933056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7" name="Rectangle 86"/>
          <p:cNvSpPr/>
          <p:nvPr/>
        </p:nvSpPr>
        <p:spPr>
          <a:xfrm>
            <a:off x="6537320" y="6669360"/>
            <a:ext cx="72009" cy="1356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8" name="TextBox 293"/>
          <p:cNvSpPr txBox="1">
            <a:spLocks noChangeArrowheads="1"/>
          </p:cNvSpPr>
          <p:nvPr/>
        </p:nvSpPr>
        <p:spPr bwMode="auto">
          <a:xfrm>
            <a:off x="6609328" y="6597352"/>
            <a:ext cx="77136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Introduction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89" name="Rectangle 88"/>
          <p:cNvSpPr/>
          <p:nvPr/>
        </p:nvSpPr>
        <p:spPr>
          <a:xfrm>
            <a:off x="7473423" y="6669360"/>
            <a:ext cx="72009" cy="1356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0" name="Rectangle 89"/>
          <p:cNvSpPr/>
          <p:nvPr/>
        </p:nvSpPr>
        <p:spPr>
          <a:xfrm>
            <a:off x="8481535" y="6669360"/>
            <a:ext cx="72009" cy="1356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1" name="TextBox 293"/>
          <p:cNvSpPr txBox="1">
            <a:spLocks noChangeArrowheads="1"/>
          </p:cNvSpPr>
          <p:nvPr/>
        </p:nvSpPr>
        <p:spPr bwMode="auto">
          <a:xfrm>
            <a:off x="7494147" y="6597352"/>
            <a:ext cx="101341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92" name="TextBox 293"/>
          <p:cNvSpPr txBox="1">
            <a:spLocks noChangeArrowheads="1"/>
          </p:cNvSpPr>
          <p:nvPr/>
        </p:nvSpPr>
        <p:spPr bwMode="auto">
          <a:xfrm>
            <a:off x="8553544" y="6627168"/>
            <a:ext cx="55496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Look up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3" name="Rectangle 42"/>
          <p:cNvSpPr/>
          <p:nvPr/>
        </p:nvSpPr>
        <p:spPr>
          <a:xfrm>
            <a:off x="179512" y="2348880"/>
            <a:ext cx="115212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50" b="1" dirty="0" smtClean="0">
                <a:solidFill>
                  <a:schemeClr val="bg2">
                    <a:lumMod val="90000"/>
                  </a:schemeClr>
                </a:solidFill>
              </a:rPr>
              <a:t>Short Intro</a:t>
            </a:r>
            <a:endParaRPr lang="en-US" sz="1050" b="1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179512" y="3068960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SIG Members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179512" y="2708920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Related Stakeholders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0728"/>
            <a:ext cx="755335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300192" y="967135"/>
            <a:ext cx="63991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1422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97159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30" name="TextBox 292"/>
          <p:cNvSpPr txBox="1">
            <a:spLocks noChangeArrowheads="1"/>
          </p:cNvSpPr>
          <p:nvPr/>
        </p:nvSpPr>
        <p:spPr bwMode="auto">
          <a:xfrm>
            <a:off x="163759" y="1916832"/>
            <a:ext cx="826060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People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2051720" y="2348880"/>
            <a:ext cx="6624736" cy="396044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4860032" y="4077072"/>
            <a:ext cx="1019831" cy="30777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Short Intro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179512" y="3429000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Support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0" name="Down Arrow 59"/>
          <p:cNvSpPr/>
          <p:nvPr/>
        </p:nvSpPr>
        <p:spPr>
          <a:xfrm>
            <a:off x="8100392" y="476672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Down Arrow 41"/>
          <p:cNvSpPr/>
          <p:nvPr/>
        </p:nvSpPr>
        <p:spPr>
          <a:xfrm rot="5400000">
            <a:off x="1331640" y="2348880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TextBox 47"/>
          <p:cNvSpPr txBox="1"/>
          <p:nvPr/>
        </p:nvSpPr>
        <p:spPr>
          <a:xfrm>
            <a:off x="35496" y="44624"/>
            <a:ext cx="73373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12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6300192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3" name="TextBox 283"/>
          <p:cNvSpPr txBox="1">
            <a:spLocks noChangeArrowheads="1"/>
          </p:cNvSpPr>
          <p:nvPr/>
        </p:nvSpPr>
        <p:spPr bwMode="auto">
          <a:xfrm>
            <a:off x="6300192" y="260648"/>
            <a:ext cx="9092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Menu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4" name="Rectangle 33"/>
          <p:cNvSpPr/>
          <p:nvPr/>
        </p:nvSpPr>
        <p:spPr>
          <a:xfrm>
            <a:off x="6537320" y="6669360"/>
            <a:ext cx="72009" cy="1356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7" name="TextBox 293"/>
          <p:cNvSpPr txBox="1">
            <a:spLocks noChangeArrowheads="1"/>
          </p:cNvSpPr>
          <p:nvPr/>
        </p:nvSpPr>
        <p:spPr bwMode="auto">
          <a:xfrm>
            <a:off x="6609328" y="6597352"/>
            <a:ext cx="77136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Introduction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8" name="Rectangle 37"/>
          <p:cNvSpPr/>
          <p:nvPr/>
        </p:nvSpPr>
        <p:spPr>
          <a:xfrm>
            <a:off x="7473423" y="6669360"/>
            <a:ext cx="72009" cy="1356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9" name="Rectangle 38"/>
          <p:cNvSpPr/>
          <p:nvPr/>
        </p:nvSpPr>
        <p:spPr>
          <a:xfrm>
            <a:off x="8481535" y="6669360"/>
            <a:ext cx="72009" cy="1356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0" name="TextBox 293"/>
          <p:cNvSpPr txBox="1">
            <a:spLocks noChangeArrowheads="1"/>
          </p:cNvSpPr>
          <p:nvPr/>
        </p:nvSpPr>
        <p:spPr bwMode="auto">
          <a:xfrm>
            <a:off x="7494147" y="6597352"/>
            <a:ext cx="101341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1" name="TextBox 293"/>
          <p:cNvSpPr txBox="1">
            <a:spLocks noChangeArrowheads="1"/>
          </p:cNvSpPr>
          <p:nvPr/>
        </p:nvSpPr>
        <p:spPr bwMode="auto">
          <a:xfrm>
            <a:off x="8553544" y="6627168"/>
            <a:ext cx="55496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Look up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179512" y="2348880"/>
            <a:ext cx="72008" cy="288032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6" name="Rectangle 45"/>
          <p:cNvSpPr/>
          <p:nvPr/>
        </p:nvSpPr>
        <p:spPr>
          <a:xfrm>
            <a:off x="179512" y="2708920"/>
            <a:ext cx="72008" cy="2880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9" name="Rectangle 48"/>
          <p:cNvSpPr/>
          <p:nvPr/>
        </p:nvSpPr>
        <p:spPr>
          <a:xfrm>
            <a:off x="179512" y="306896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179512" y="342900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1340321"/>
            <a:ext cx="9144000" cy="4752975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118" name="TextBox 117"/>
          <p:cNvSpPr txBox="1"/>
          <p:nvPr/>
        </p:nvSpPr>
        <p:spPr>
          <a:xfrm>
            <a:off x="3563888" y="548680"/>
            <a:ext cx="1653017" cy="40011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Second Path</a:t>
            </a:r>
            <a:endParaRPr lang="en-US" sz="20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sp>
        <p:nvSpPr>
          <p:cNvPr id="59" name="Rectangle 58"/>
          <p:cNvSpPr/>
          <p:nvPr/>
        </p:nvSpPr>
        <p:spPr>
          <a:xfrm>
            <a:off x="2307481" y="1990056"/>
            <a:ext cx="1130300" cy="35877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0" name="TextBox 59"/>
          <p:cNvSpPr txBox="1"/>
          <p:nvPr/>
        </p:nvSpPr>
        <p:spPr>
          <a:xfrm>
            <a:off x="2618631" y="2061493"/>
            <a:ext cx="447675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Main</a:t>
            </a:r>
          </a:p>
        </p:txBody>
      </p:sp>
      <p:sp>
        <p:nvSpPr>
          <p:cNvPr id="61" name="Rectangle 60"/>
          <p:cNvSpPr/>
          <p:nvPr/>
        </p:nvSpPr>
        <p:spPr>
          <a:xfrm>
            <a:off x="4179143" y="2853656"/>
            <a:ext cx="1130300" cy="360362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2" name="TextBox 61"/>
          <p:cNvSpPr txBox="1"/>
          <p:nvPr/>
        </p:nvSpPr>
        <p:spPr>
          <a:xfrm>
            <a:off x="4296618" y="2925093"/>
            <a:ext cx="992188" cy="2317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Collaborations</a:t>
            </a:r>
          </a:p>
        </p:txBody>
      </p:sp>
      <p:cxnSp>
        <p:nvCxnSpPr>
          <p:cNvPr id="63" name="Straight Connector 62"/>
          <p:cNvCxnSpPr>
            <a:stCxn id="59" idx="2"/>
            <a:endCxn id="61" idx="0"/>
          </p:cNvCxnSpPr>
          <p:nvPr/>
        </p:nvCxnSpPr>
        <p:spPr>
          <a:xfrm>
            <a:off x="2872631" y="2348831"/>
            <a:ext cx="1871662" cy="50482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Rectangle 63"/>
          <p:cNvSpPr/>
          <p:nvPr/>
        </p:nvSpPr>
        <p:spPr>
          <a:xfrm>
            <a:off x="3983881" y="3356893"/>
            <a:ext cx="1247775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5" name="TextBox 12"/>
          <p:cNvSpPr txBox="1">
            <a:spLocks noChangeArrowheads="1"/>
          </p:cNvSpPr>
          <p:nvPr/>
        </p:nvSpPr>
        <p:spPr bwMode="auto">
          <a:xfrm>
            <a:off x="4217243" y="3356893"/>
            <a:ext cx="542925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000" dirty="0"/>
              <a:t>FRBR</a:t>
            </a:r>
          </a:p>
        </p:txBody>
      </p:sp>
      <p:sp>
        <p:nvSpPr>
          <p:cNvPr id="66" name="Rectangle 65"/>
          <p:cNvSpPr/>
          <p:nvPr/>
        </p:nvSpPr>
        <p:spPr>
          <a:xfrm>
            <a:off x="5309443" y="3356893"/>
            <a:ext cx="1249363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7" name="TextBox 14"/>
          <p:cNvSpPr txBox="1">
            <a:spLocks noChangeArrowheads="1"/>
          </p:cNvSpPr>
          <p:nvPr/>
        </p:nvSpPr>
        <p:spPr bwMode="auto">
          <a:xfrm>
            <a:off x="5544393" y="3356893"/>
            <a:ext cx="777875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000" dirty="0"/>
              <a:t>CRM LAB</a:t>
            </a:r>
          </a:p>
        </p:txBody>
      </p:sp>
      <p:sp>
        <p:nvSpPr>
          <p:cNvPr id="68" name="Rectangle 67"/>
          <p:cNvSpPr/>
          <p:nvPr/>
        </p:nvSpPr>
        <p:spPr>
          <a:xfrm>
            <a:off x="6636593" y="3356893"/>
            <a:ext cx="1247775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9" name="TextBox 16"/>
          <p:cNvSpPr txBox="1">
            <a:spLocks noChangeArrowheads="1"/>
          </p:cNvSpPr>
          <p:nvPr/>
        </p:nvSpPr>
        <p:spPr bwMode="auto">
          <a:xfrm>
            <a:off x="6869956" y="3356893"/>
            <a:ext cx="530225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000"/>
              <a:t>Other</a:t>
            </a:r>
          </a:p>
        </p:txBody>
      </p:sp>
      <p:cxnSp>
        <p:nvCxnSpPr>
          <p:cNvPr id="72" name="Straight Connector 71"/>
          <p:cNvCxnSpPr>
            <a:endCxn id="61" idx="2"/>
          </p:cNvCxnSpPr>
          <p:nvPr/>
        </p:nvCxnSpPr>
        <p:spPr>
          <a:xfrm flipH="1" flipV="1">
            <a:off x="4744293" y="3214018"/>
            <a:ext cx="19050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>
            <a:stCxn id="67" idx="0"/>
            <a:endCxn id="61" idx="2"/>
          </p:cNvCxnSpPr>
          <p:nvPr/>
        </p:nvCxnSpPr>
        <p:spPr>
          <a:xfrm flipH="1" flipV="1">
            <a:off x="4744293" y="3214018"/>
            <a:ext cx="1189038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/>
          <p:cNvCxnSpPr>
            <a:stCxn id="69" idx="0"/>
            <a:endCxn id="61" idx="2"/>
          </p:cNvCxnSpPr>
          <p:nvPr/>
        </p:nvCxnSpPr>
        <p:spPr>
          <a:xfrm flipH="1" flipV="1">
            <a:off x="4744293" y="3214018"/>
            <a:ext cx="2390775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/>
          <p:cNvCxnSpPr>
            <a:endCxn id="64" idx="2"/>
          </p:cNvCxnSpPr>
          <p:nvPr/>
        </p:nvCxnSpPr>
        <p:spPr>
          <a:xfrm flipH="1" flipV="1">
            <a:off x="4607768" y="3645818"/>
            <a:ext cx="117475" cy="719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/>
          <p:cNvCxnSpPr>
            <a:endCxn id="64" idx="2"/>
          </p:cNvCxnSpPr>
          <p:nvPr/>
        </p:nvCxnSpPr>
        <p:spPr>
          <a:xfrm flipH="1" flipV="1">
            <a:off x="4607768" y="3645818"/>
            <a:ext cx="976313" cy="719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>
            <a:endCxn id="64" idx="2"/>
          </p:cNvCxnSpPr>
          <p:nvPr/>
        </p:nvCxnSpPr>
        <p:spPr>
          <a:xfrm flipH="1" flipV="1">
            <a:off x="4607768" y="3645818"/>
            <a:ext cx="1833563" cy="719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/>
          <p:cNvCxnSpPr>
            <a:endCxn id="64" idx="2"/>
          </p:cNvCxnSpPr>
          <p:nvPr/>
        </p:nvCxnSpPr>
        <p:spPr>
          <a:xfrm flipH="1" flipV="1">
            <a:off x="4607768" y="3645818"/>
            <a:ext cx="2692400" cy="719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TextBox 82"/>
          <p:cNvSpPr txBox="1"/>
          <p:nvPr/>
        </p:nvSpPr>
        <p:spPr>
          <a:xfrm>
            <a:off x="4110236" y="2780928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2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3952566" y="3284984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3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3232486" y="1916832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1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3462164" y="4293096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4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88" name="TextBox 87"/>
          <p:cNvSpPr txBox="1"/>
          <p:nvPr/>
        </p:nvSpPr>
        <p:spPr>
          <a:xfrm>
            <a:off x="4436741" y="4437806"/>
            <a:ext cx="758825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90" name="TextBox 89"/>
          <p:cNvSpPr txBox="1"/>
          <p:nvPr/>
        </p:nvSpPr>
        <p:spPr>
          <a:xfrm>
            <a:off x="5361162" y="4423519"/>
            <a:ext cx="6985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91" name="TextBox 90"/>
          <p:cNvSpPr txBox="1"/>
          <p:nvPr/>
        </p:nvSpPr>
        <p:spPr>
          <a:xfrm>
            <a:off x="7109545" y="4423519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97" name="TextBox 96"/>
          <p:cNvSpPr txBox="1"/>
          <p:nvPr/>
        </p:nvSpPr>
        <p:spPr>
          <a:xfrm>
            <a:off x="3688482" y="4437806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01" name="Rectangle 100"/>
          <p:cNvSpPr/>
          <p:nvPr/>
        </p:nvSpPr>
        <p:spPr>
          <a:xfrm>
            <a:off x="3532907" y="4364781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2" name="TextBox 101"/>
          <p:cNvSpPr txBox="1"/>
          <p:nvPr/>
        </p:nvSpPr>
        <p:spPr>
          <a:xfrm>
            <a:off x="6152233" y="4437136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sp>
        <p:nvSpPr>
          <p:cNvPr id="103" name="Rectangle 102"/>
          <p:cNvSpPr/>
          <p:nvPr/>
        </p:nvSpPr>
        <p:spPr>
          <a:xfrm>
            <a:off x="4391745" y="4364781"/>
            <a:ext cx="779462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5248995" y="4364781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6" name="Rectangle 105"/>
          <p:cNvSpPr/>
          <p:nvPr/>
        </p:nvSpPr>
        <p:spPr>
          <a:xfrm>
            <a:off x="6107832" y="4364781"/>
            <a:ext cx="779463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7" name="Rectangle 106"/>
          <p:cNvSpPr/>
          <p:nvPr/>
        </p:nvSpPr>
        <p:spPr>
          <a:xfrm>
            <a:off x="6965082" y="4364781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109" name="Straight Connector 108"/>
          <p:cNvCxnSpPr>
            <a:stCxn id="101" idx="0"/>
            <a:endCxn id="64" idx="2"/>
          </p:cNvCxnSpPr>
          <p:nvPr/>
        </p:nvCxnSpPr>
        <p:spPr>
          <a:xfrm flipV="1">
            <a:off x="3923432" y="3645818"/>
            <a:ext cx="684337" cy="7189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Straight Arrow Connector 110"/>
          <p:cNvCxnSpPr>
            <a:stCxn id="86" idx="3"/>
            <a:endCxn id="83" idx="0"/>
          </p:cNvCxnSpPr>
          <p:nvPr/>
        </p:nvCxnSpPr>
        <p:spPr>
          <a:xfrm>
            <a:off x="3534172" y="2070721"/>
            <a:ext cx="726907" cy="71020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Arrow Connector 112"/>
          <p:cNvCxnSpPr>
            <a:stCxn id="83" idx="2"/>
            <a:endCxn id="85" idx="0"/>
          </p:cNvCxnSpPr>
          <p:nvPr/>
        </p:nvCxnSpPr>
        <p:spPr>
          <a:xfrm flipH="1">
            <a:off x="4103409" y="3088705"/>
            <a:ext cx="157670" cy="19627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Arrow Connector 115"/>
          <p:cNvCxnSpPr>
            <a:stCxn id="85" idx="2"/>
            <a:endCxn id="87" idx="0"/>
          </p:cNvCxnSpPr>
          <p:nvPr/>
        </p:nvCxnSpPr>
        <p:spPr>
          <a:xfrm flipH="1">
            <a:off x="3613007" y="3592761"/>
            <a:ext cx="490402" cy="70033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Straight Connector 119"/>
          <p:cNvCxnSpPr>
            <a:stCxn id="59" idx="2"/>
          </p:cNvCxnSpPr>
          <p:nvPr/>
        </p:nvCxnSpPr>
        <p:spPr>
          <a:xfrm flipH="1">
            <a:off x="1619672" y="2348831"/>
            <a:ext cx="1252959" cy="43209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TextBox 122"/>
          <p:cNvSpPr txBox="1"/>
          <p:nvPr/>
        </p:nvSpPr>
        <p:spPr>
          <a:xfrm>
            <a:off x="1115616" y="2708920"/>
            <a:ext cx="941283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………………..</a:t>
            </a: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844080" y="3717032"/>
            <a:ext cx="2439888" cy="1012016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860032" y="3717032"/>
            <a:ext cx="2439888" cy="1012016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51720" y="3933056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951183" y="3933056"/>
            <a:ext cx="228511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Collaborations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Down Arrow 9"/>
          <p:cNvSpPr/>
          <p:nvPr/>
        </p:nvSpPr>
        <p:spPr>
          <a:xfrm>
            <a:off x="5868144" y="3356992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35496" y="44624"/>
            <a:ext cx="66172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1,2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635896" y="260648"/>
            <a:ext cx="2362313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sz="4000" dirty="0" smtClean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sz="4000" dirty="0" smtClean="0">
                <a:solidFill>
                  <a:schemeClr val="bg2">
                    <a:lumMod val="50000"/>
                  </a:schemeClr>
                </a:solidFill>
              </a:rPr>
              <a:t>Main Page</a:t>
            </a:r>
            <a:endParaRPr lang="en-US" sz="40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899592" y="1556792"/>
            <a:ext cx="7704856" cy="129614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b="1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899592" y="1969676"/>
            <a:ext cx="748883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“What is the subject and content of the site?”</a:t>
            </a:r>
          </a:p>
          <a:p>
            <a:pPr algn="ctr"/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Information for users who visit the site for the first time. 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611560" y="170080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83568" y="2041684"/>
            <a:ext cx="130740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err="1" smtClean="0">
                <a:solidFill>
                  <a:schemeClr val="bg2">
                    <a:lumMod val="50000"/>
                  </a:schemeClr>
                </a:solidFill>
              </a:rPr>
              <a:t>FRBRoo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39552" y="332656"/>
            <a:ext cx="228511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Collaborations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Down Arrow 9"/>
          <p:cNvSpPr/>
          <p:nvPr/>
        </p:nvSpPr>
        <p:spPr>
          <a:xfrm>
            <a:off x="1115616" y="1556792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35496" y="44624"/>
            <a:ext cx="66172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3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2195736" y="170080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Rectangle 19"/>
          <p:cNvSpPr/>
          <p:nvPr/>
        </p:nvSpPr>
        <p:spPr>
          <a:xfrm>
            <a:off x="3779912" y="170080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5364088" y="170080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6948264" y="170080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611560" y="314096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" name="Rectangle 23"/>
          <p:cNvSpPr/>
          <p:nvPr/>
        </p:nvSpPr>
        <p:spPr>
          <a:xfrm>
            <a:off x="2195736" y="314096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Rectangle 24"/>
          <p:cNvSpPr/>
          <p:nvPr/>
        </p:nvSpPr>
        <p:spPr>
          <a:xfrm>
            <a:off x="3779912" y="314096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Rectangle 25"/>
          <p:cNvSpPr/>
          <p:nvPr/>
        </p:nvSpPr>
        <p:spPr>
          <a:xfrm>
            <a:off x="5364088" y="314096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Rectangle 26"/>
          <p:cNvSpPr/>
          <p:nvPr/>
        </p:nvSpPr>
        <p:spPr>
          <a:xfrm>
            <a:off x="6948264" y="314096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195736" y="2041684"/>
            <a:ext cx="151515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CRM LAB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067944" y="2041684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580112" y="2041684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7164288" y="2041684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611560" y="458112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2195736" y="458112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3" name="Rectangle 32"/>
          <p:cNvSpPr/>
          <p:nvPr/>
        </p:nvSpPr>
        <p:spPr>
          <a:xfrm>
            <a:off x="3779912" y="458112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Rectangle 33"/>
          <p:cNvSpPr/>
          <p:nvPr/>
        </p:nvSpPr>
        <p:spPr>
          <a:xfrm>
            <a:off x="5364088" y="458112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6948264" y="4581128"/>
            <a:ext cx="1503784" cy="129614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4067944" y="3481844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580112" y="3481844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7164288" y="3481844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899592" y="3501008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411760" y="3501008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067944" y="4974848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5580112" y="4974848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7164288" y="4974848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899592" y="4994012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2411760" y="4994012"/>
            <a:ext cx="10342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Other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7" name="Rounded Rectangle 46"/>
          <p:cNvSpPr/>
          <p:nvPr/>
        </p:nvSpPr>
        <p:spPr>
          <a:xfrm>
            <a:off x="8604448" y="1700808"/>
            <a:ext cx="144016" cy="4176464"/>
          </a:xfrm>
          <a:prstGeom prst="round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Rounded Rectangle 47"/>
          <p:cNvSpPr/>
          <p:nvPr/>
        </p:nvSpPr>
        <p:spPr>
          <a:xfrm>
            <a:off x="8604448" y="1700808"/>
            <a:ext cx="152400" cy="279648"/>
          </a:xfrm>
          <a:prstGeom prst="roundRect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Rectangle 48"/>
          <p:cNvSpPr/>
          <p:nvPr/>
        </p:nvSpPr>
        <p:spPr>
          <a:xfrm>
            <a:off x="7884368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0" name="TextBox 283"/>
          <p:cNvSpPr txBox="1">
            <a:spLocks noChangeArrowheads="1"/>
          </p:cNvSpPr>
          <p:nvPr/>
        </p:nvSpPr>
        <p:spPr bwMode="auto">
          <a:xfrm>
            <a:off x="7884368" y="260648"/>
            <a:ext cx="838884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Page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30740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err="1" smtClean="0">
                <a:solidFill>
                  <a:schemeClr val="bg2">
                    <a:lumMod val="50000"/>
                  </a:schemeClr>
                </a:solidFill>
              </a:rPr>
              <a:t>FRBRoo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0728"/>
            <a:ext cx="755335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The Model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6300192" y="967135"/>
            <a:ext cx="63991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1422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97159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47" name="Oval 46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TextBox 47"/>
          <p:cNvSpPr txBox="1"/>
          <p:nvPr/>
        </p:nvSpPr>
        <p:spPr>
          <a:xfrm>
            <a:off x="93850" y="44624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5">
                    <a:lumMod val="75000"/>
                  </a:schemeClr>
                </a:solidFill>
              </a:rPr>
              <a:t>4</a:t>
            </a:r>
            <a:endParaRPr 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53" name="Down Arrow 52"/>
          <p:cNvSpPr/>
          <p:nvPr/>
        </p:nvSpPr>
        <p:spPr>
          <a:xfrm>
            <a:off x="4788024" y="548680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/>
          <p:cNvSpPr/>
          <p:nvPr/>
        </p:nvSpPr>
        <p:spPr>
          <a:xfrm>
            <a:off x="6084168" y="260648"/>
            <a:ext cx="108012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5" name="TextBox 283"/>
          <p:cNvSpPr txBox="1">
            <a:spLocks noChangeArrowheads="1"/>
          </p:cNvSpPr>
          <p:nvPr/>
        </p:nvSpPr>
        <p:spPr bwMode="auto">
          <a:xfrm>
            <a:off x="6078478" y="260648"/>
            <a:ext cx="108581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Collaborations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56" name="Rectangle 55"/>
          <p:cNvSpPr/>
          <p:nvPr/>
        </p:nvSpPr>
        <p:spPr>
          <a:xfrm>
            <a:off x="6537320" y="6669360"/>
            <a:ext cx="72009" cy="1356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7" name="TextBox 293"/>
          <p:cNvSpPr txBox="1">
            <a:spLocks noChangeArrowheads="1"/>
          </p:cNvSpPr>
          <p:nvPr/>
        </p:nvSpPr>
        <p:spPr bwMode="auto">
          <a:xfrm>
            <a:off x="6609328" y="6597352"/>
            <a:ext cx="77136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Introduction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7473423" y="6669360"/>
            <a:ext cx="72009" cy="1356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9" name="Rectangle 58"/>
          <p:cNvSpPr/>
          <p:nvPr/>
        </p:nvSpPr>
        <p:spPr>
          <a:xfrm>
            <a:off x="8481535" y="6669360"/>
            <a:ext cx="72009" cy="1356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0" name="TextBox 293"/>
          <p:cNvSpPr txBox="1">
            <a:spLocks noChangeArrowheads="1"/>
          </p:cNvSpPr>
          <p:nvPr/>
        </p:nvSpPr>
        <p:spPr bwMode="auto">
          <a:xfrm>
            <a:off x="7494147" y="6597352"/>
            <a:ext cx="101341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1" name="TextBox 293"/>
          <p:cNvSpPr txBox="1">
            <a:spLocks noChangeArrowheads="1"/>
          </p:cNvSpPr>
          <p:nvPr/>
        </p:nvSpPr>
        <p:spPr bwMode="auto">
          <a:xfrm>
            <a:off x="8553544" y="6627168"/>
            <a:ext cx="55496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Look up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3" name="Rectangle 62"/>
          <p:cNvSpPr/>
          <p:nvPr/>
        </p:nvSpPr>
        <p:spPr>
          <a:xfrm>
            <a:off x="7020272" y="4797152"/>
            <a:ext cx="1656184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FRBR Tutorial</a:t>
            </a:r>
            <a:endParaRPr lang="en-US" sz="10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64" name="Rectangle 63"/>
          <p:cNvSpPr/>
          <p:nvPr/>
        </p:nvSpPr>
        <p:spPr>
          <a:xfrm>
            <a:off x="7020272" y="4365104"/>
            <a:ext cx="1656184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Last official Release</a:t>
            </a:r>
            <a:endParaRPr lang="en-US" sz="10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7020272" y="2348880"/>
            <a:ext cx="1656184" cy="1872208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611560" y="2132856"/>
            <a:ext cx="2736304" cy="3888432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b="1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7020272" y="2060848"/>
            <a:ext cx="1656184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What’s new?</a:t>
            </a:r>
            <a:endParaRPr lang="en-US" sz="10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3419872" y="2132856"/>
            <a:ext cx="2736304" cy="3888432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4283968" y="3717032"/>
            <a:ext cx="24482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Who we are</a:t>
            </a:r>
            <a:endParaRPr lang="en-US" sz="14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1115616" y="3717032"/>
            <a:ext cx="24482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What is </a:t>
            </a:r>
            <a:r>
              <a:rPr lang="en-US" sz="1400" dirty="0" err="1" smtClean="0">
                <a:solidFill>
                  <a:schemeClr val="bg2">
                    <a:lumMod val="25000"/>
                  </a:schemeClr>
                </a:solidFill>
              </a:rPr>
              <a:t>FRBRoo</a:t>
            </a:r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?</a:t>
            </a:r>
            <a:endParaRPr lang="en-US" sz="14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Rectangle 134"/>
          <p:cNvSpPr>
            <a:spLocks noChangeArrowheads="1"/>
          </p:cNvSpPr>
          <p:nvPr/>
        </p:nvSpPr>
        <p:spPr bwMode="auto">
          <a:xfrm>
            <a:off x="1563688" y="1189038"/>
            <a:ext cx="6961187" cy="452437"/>
          </a:xfrm>
          <a:prstGeom prst="rect">
            <a:avLst/>
          </a:prstGeom>
          <a:solidFill>
            <a:schemeClr val="bg1"/>
          </a:solidFill>
          <a:ln w="9525" algn="ctr">
            <a:noFill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99" name="Rectangle 198"/>
          <p:cNvSpPr/>
          <p:nvPr/>
        </p:nvSpPr>
        <p:spPr>
          <a:xfrm>
            <a:off x="5796136" y="1196752"/>
            <a:ext cx="1169988" cy="36036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71" name="TextBox 70"/>
          <p:cNvSpPr txBox="1"/>
          <p:nvPr/>
        </p:nvSpPr>
        <p:spPr>
          <a:xfrm>
            <a:off x="0" y="116632"/>
            <a:ext cx="59221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/>
              <a:t>Wireframes for the CIDOC-CRM site/Structure in Detail</a:t>
            </a:r>
            <a:endParaRPr lang="en-US" sz="2000" dirty="0"/>
          </a:p>
        </p:txBody>
      </p:sp>
      <p:sp>
        <p:nvSpPr>
          <p:cNvPr id="86" name="Rectangle 85"/>
          <p:cNvSpPr/>
          <p:nvPr/>
        </p:nvSpPr>
        <p:spPr>
          <a:xfrm>
            <a:off x="7115175" y="1211263"/>
            <a:ext cx="1169988" cy="36036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7" name="Rectangle 86"/>
          <p:cNvSpPr/>
          <p:nvPr/>
        </p:nvSpPr>
        <p:spPr>
          <a:xfrm>
            <a:off x="4445000" y="1211263"/>
            <a:ext cx="1169988" cy="36036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8" name="Rectangle 87"/>
          <p:cNvSpPr/>
          <p:nvPr/>
        </p:nvSpPr>
        <p:spPr>
          <a:xfrm>
            <a:off x="1598613" y="4724400"/>
            <a:ext cx="1404937" cy="2017713"/>
          </a:xfrm>
          <a:prstGeom prst="rect">
            <a:avLst/>
          </a:prstGeom>
          <a:solidFill>
            <a:schemeClr val="bg1">
              <a:lumMod val="6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7059613" y="1628775"/>
            <a:ext cx="1325562" cy="1223963"/>
          </a:xfrm>
          <a:prstGeom prst="rect">
            <a:avLst/>
          </a:prstGeom>
          <a:solidFill>
            <a:schemeClr val="bg1">
              <a:lumMod val="6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0" name="Rectangle 89"/>
          <p:cNvSpPr/>
          <p:nvPr/>
        </p:nvSpPr>
        <p:spPr>
          <a:xfrm>
            <a:off x="4406900" y="1628775"/>
            <a:ext cx="1247775" cy="1223963"/>
          </a:xfrm>
          <a:prstGeom prst="rect">
            <a:avLst/>
          </a:prstGeom>
          <a:solidFill>
            <a:schemeClr val="bg1">
              <a:lumMod val="6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1" name="Rectangle 90"/>
          <p:cNvSpPr/>
          <p:nvPr/>
        </p:nvSpPr>
        <p:spPr>
          <a:xfrm>
            <a:off x="1754188" y="1700213"/>
            <a:ext cx="1169987" cy="1080716"/>
          </a:xfrm>
          <a:prstGeom prst="rect">
            <a:avLst/>
          </a:prstGeom>
          <a:solidFill>
            <a:schemeClr val="bg1">
              <a:lumMod val="6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6372200" y="3140968"/>
            <a:ext cx="1187326" cy="2160240"/>
          </a:xfrm>
          <a:prstGeom prst="rect">
            <a:avLst/>
          </a:prstGeom>
          <a:solidFill>
            <a:schemeClr val="bg1">
              <a:lumMod val="6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3" name="Rectangle 92"/>
          <p:cNvSpPr/>
          <p:nvPr/>
        </p:nvSpPr>
        <p:spPr>
          <a:xfrm>
            <a:off x="4614863" y="5876925"/>
            <a:ext cx="1247775" cy="936625"/>
          </a:xfrm>
          <a:prstGeom prst="rect">
            <a:avLst/>
          </a:prstGeom>
          <a:solidFill>
            <a:schemeClr val="bg1">
              <a:lumMod val="6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4" name="Rectangle 93"/>
          <p:cNvSpPr/>
          <p:nvPr/>
        </p:nvSpPr>
        <p:spPr>
          <a:xfrm>
            <a:off x="4703936" y="6524625"/>
            <a:ext cx="1092200" cy="217488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9" name="Rectangle 98"/>
          <p:cNvSpPr/>
          <p:nvPr/>
        </p:nvSpPr>
        <p:spPr>
          <a:xfrm>
            <a:off x="115888" y="3716338"/>
            <a:ext cx="1404937" cy="3025775"/>
          </a:xfrm>
          <a:prstGeom prst="rect">
            <a:avLst/>
          </a:prstGeom>
          <a:solidFill>
            <a:schemeClr val="bg1">
              <a:lumMod val="6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0" name="Rectangle 99"/>
          <p:cNvSpPr/>
          <p:nvPr/>
        </p:nvSpPr>
        <p:spPr>
          <a:xfrm>
            <a:off x="4640263" y="5157788"/>
            <a:ext cx="1249362" cy="654050"/>
          </a:xfrm>
          <a:prstGeom prst="rect">
            <a:avLst/>
          </a:prstGeom>
          <a:solidFill>
            <a:schemeClr val="bg1">
              <a:lumMod val="6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21213" y="3265488"/>
            <a:ext cx="1249362" cy="1728787"/>
          </a:xfrm>
          <a:prstGeom prst="rect">
            <a:avLst/>
          </a:prstGeom>
          <a:solidFill>
            <a:schemeClr val="bg1">
              <a:lumMod val="6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195263" y="3800475"/>
            <a:ext cx="1247775" cy="204788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3" name="TextBox 102"/>
          <p:cNvSpPr txBox="1"/>
          <p:nvPr/>
        </p:nvSpPr>
        <p:spPr>
          <a:xfrm>
            <a:off x="4640263" y="1268413"/>
            <a:ext cx="698500" cy="2317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05" name="Rectangle 104"/>
          <p:cNvSpPr/>
          <p:nvPr/>
        </p:nvSpPr>
        <p:spPr>
          <a:xfrm>
            <a:off x="3097213" y="1211263"/>
            <a:ext cx="1249362" cy="36036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6" name="TextBox 105"/>
          <p:cNvSpPr txBox="1"/>
          <p:nvPr/>
        </p:nvSpPr>
        <p:spPr>
          <a:xfrm>
            <a:off x="7405688" y="1268413"/>
            <a:ext cx="557212" cy="2317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07" name="Rectangle 106"/>
          <p:cNvSpPr/>
          <p:nvPr/>
        </p:nvSpPr>
        <p:spPr>
          <a:xfrm>
            <a:off x="1811338" y="1211263"/>
            <a:ext cx="1130300" cy="36036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8" name="TextBox 107"/>
          <p:cNvSpPr txBox="1"/>
          <p:nvPr/>
        </p:nvSpPr>
        <p:spPr>
          <a:xfrm>
            <a:off x="2122488" y="1268413"/>
            <a:ext cx="508000" cy="2317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Home</a:t>
            </a:r>
          </a:p>
        </p:txBody>
      </p:sp>
      <p:cxnSp>
        <p:nvCxnSpPr>
          <p:cNvPr id="109" name="Straight Connector 108"/>
          <p:cNvCxnSpPr/>
          <p:nvPr/>
        </p:nvCxnSpPr>
        <p:spPr>
          <a:xfrm>
            <a:off x="2941638" y="1411288"/>
            <a:ext cx="155575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Connector 109"/>
          <p:cNvCxnSpPr>
            <a:stCxn id="105" idx="3"/>
            <a:endCxn id="87" idx="1"/>
          </p:cNvCxnSpPr>
          <p:nvPr/>
        </p:nvCxnSpPr>
        <p:spPr>
          <a:xfrm>
            <a:off x="4346575" y="1392238"/>
            <a:ext cx="98425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Straight Connector 110"/>
          <p:cNvCxnSpPr>
            <a:stCxn id="87" idx="3"/>
            <a:endCxn id="199" idx="1"/>
          </p:cNvCxnSpPr>
          <p:nvPr/>
        </p:nvCxnSpPr>
        <p:spPr>
          <a:xfrm flipV="1">
            <a:off x="5614988" y="1376933"/>
            <a:ext cx="181148" cy="1451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Connector 111"/>
          <p:cNvCxnSpPr>
            <a:stCxn id="199" idx="3"/>
            <a:endCxn id="86" idx="1"/>
          </p:cNvCxnSpPr>
          <p:nvPr/>
        </p:nvCxnSpPr>
        <p:spPr>
          <a:xfrm>
            <a:off x="6966124" y="1376933"/>
            <a:ext cx="149051" cy="1451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Rectangle 112"/>
          <p:cNvSpPr/>
          <p:nvPr/>
        </p:nvSpPr>
        <p:spPr>
          <a:xfrm>
            <a:off x="1695450" y="4887913"/>
            <a:ext cx="1169988" cy="215900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4" name="Rectangle 113"/>
          <p:cNvSpPr/>
          <p:nvPr/>
        </p:nvSpPr>
        <p:spPr>
          <a:xfrm>
            <a:off x="4700588" y="3376613"/>
            <a:ext cx="1092200" cy="215900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5" name="Rectangle 114"/>
          <p:cNvSpPr/>
          <p:nvPr/>
        </p:nvSpPr>
        <p:spPr>
          <a:xfrm>
            <a:off x="4484688" y="1700213"/>
            <a:ext cx="1092200" cy="215900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7" name="Rectangle 116"/>
          <p:cNvSpPr/>
          <p:nvPr/>
        </p:nvSpPr>
        <p:spPr>
          <a:xfrm>
            <a:off x="7115175" y="1700213"/>
            <a:ext cx="1169988" cy="231775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8" name="Rectangle 117"/>
          <p:cNvSpPr/>
          <p:nvPr/>
        </p:nvSpPr>
        <p:spPr>
          <a:xfrm>
            <a:off x="195263" y="4076700"/>
            <a:ext cx="1247775" cy="2159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9" name="Rectangle 118"/>
          <p:cNvSpPr/>
          <p:nvPr/>
        </p:nvSpPr>
        <p:spPr>
          <a:xfrm>
            <a:off x="1676400" y="5240338"/>
            <a:ext cx="1169988" cy="2159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0" name="Rectangle 119"/>
          <p:cNvSpPr/>
          <p:nvPr/>
        </p:nvSpPr>
        <p:spPr>
          <a:xfrm>
            <a:off x="4719638" y="3659188"/>
            <a:ext cx="1092200" cy="288925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1" name="Rectangle 120"/>
          <p:cNvSpPr/>
          <p:nvPr/>
        </p:nvSpPr>
        <p:spPr>
          <a:xfrm>
            <a:off x="195263" y="5070475"/>
            <a:ext cx="1247775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2" name="TextBox 121"/>
          <p:cNvSpPr txBox="1"/>
          <p:nvPr/>
        </p:nvSpPr>
        <p:spPr>
          <a:xfrm>
            <a:off x="155575" y="3789363"/>
            <a:ext cx="1262063" cy="14763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Short Intro </a:t>
            </a:r>
          </a:p>
          <a:p>
            <a:pPr marL="228600" indent="-228600">
              <a:buFontTx/>
              <a:buAutoNum type="arabicPeriod"/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Learn more </a:t>
            </a: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 </a:t>
            </a: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Related Documents</a:t>
            </a:r>
          </a:p>
        </p:txBody>
      </p:sp>
      <p:sp>
        <p:nvSpPr>
          <p:cNvPr id="123" name="Rectangle 122"/>
          <p:cNvSpPr/>
          <p:nvPr/>
        </p:nvSpPr>
        <p:spPr>
          <a:xfrm>
            <a:off x="1676400" y="6361113"/>
            <a:ext cx="1169988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124" name="Rectangle 123"/>
          <p:cNvSpPr/>
          <p:nvPr/>
        </p:nvSpPr>
        <p:spPr>
          <a:xfrm>
            <a:off x="1676400" y="6000750"/>
            <a:ext cx="1169988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5" name="TextBox 124"/>
          <p:cNvSpPr txBox="1"/>
          <p:nvPr/>
        </p:nvSpPr>
        <p:spPr>
          <a:xfrm>
            <a:off x="1462088" y="4848225"/>
            <a:ext cx="1473200" cy="189230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    Short Intro </a:t>
            </a: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    Learning Material</a:t>
            </a: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   </a:t>
            </a: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    Last Official Release</a:t>
            </a: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   </a:t>
            </a: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  <a:hlinkClick r:id="rId2" action="ppaction://hlinksldjump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   Concept Search</a:t>
            </a:r>
          </a:p>
          <a:p>
            <a:pPr marL="228600" indent="-228600">
              <a:buFontTx/>
              <a:buAutoNum type="arabicPeriod"/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</p:txBody>
      </p:sp>
      <p:sp>
        <p:nvSpPr>
          <p:cNvPr id="126" name="Rectangle 125"/>
          <p:cNvSpPr/>
          <p:nvPr/>
        </p:nvSpPr>
        <p:spPr>
          <a:xfrm>
            <a:off x="4719638" y="4019550"/>
            <a:ext cx="1092200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7" name="Rectangle 126"/>
          <p:cNvSpPr/>
          <p:nvPr/>
        </p:nvSpPr>
        <p:spPr>
          <a:xfrm>
            <a:off x="4719638" y="4308475"/>
            <a:ext cx="1092200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8" name="Rectangle 127"/>
          <p:cNvSpPr/>
          <p:nvPr/>
        </p:nvSpPr>
        <p:spPr>
          <a:xfrm>
            <a:off x="4719638" y="4595813"/>
            <a:ext cx="1092200" cy="36036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9" name="Rectangle 128"/>
          <p:cNvSpPr/>
          <p:nvPr/>
        </p:nvSpPr>
        <p:spPr>
          <a:xfrm>
            <a:off x="4484688" y="1989138"/>
            <a:ext cx="1092200" cy="2159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30" name="Rectangle 129"/>
          <p:cNvSpPr/>
          <p:nvPr/>
        </p:nvSpPr>
        <p:spPr>
          <a:xfrm>
            <a:off x="4484688" y="2276475"/>
            <a:ext cx="1092200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31" name="Rectangle 130"/>
          <p:cNvSpPr/>
          <p:nvPr/>
        </p:nvSpPr>
        <p:spPr>
          <a:xfrm>
            <a:off x="4484688" y="2565400"/>
            <a:ext cx="1092200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32" name="TextBox 131"/>
          <p:cNvSpPr txBox="1"/>
          <p:nvPr/>
        </p:nvSpPr>
        <p:spPr>
          <a:xfrm>
            <a:off x="4406900" y="1700213"/>
            <a:ext cx="1404938" cy="13398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Short Intro</a:t>
            </a: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Activity history </a:t>
            </a: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Event Agenda</a:t>
            </a: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Issue Processing </a:t>
            </a: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       </a:t>
            </a:r>
          </a:p>
        </p:txBody>
      </p:sp>
      <p:sp>
        <p:nvSpPr>
          <p:cNvPr id="139" name="Rectangle 138"/>
          <p:cNvSpPr/>
          <p:nvPr/>
        </p:nvSpPr>
        <p:spPr>
          <a:xfrm>
            <a:off x="7137400" y="1989138"/>
            <a:ext cx="1169988" cy="230187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40" name="Rectangle 139"/>
          <p:cNvSpPr/>
          <p:nvPr/>
        </p:nvSpPr>
        <p:spPr>
          <a:xfrm>
            <a:off x="7137400" y="2276475"/>
            <a:ext cx="1169988" cy="231775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41" name="Rectangle 140"/>
          <p:cNvSpPr/>
          <p:nvPr/>
        </p:nvSpPr>
        <p:spPr>
          <a:xfrm>
            <a:off x="7137400" y="2565400"/>
            <a:ext cx="1169988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42" name="TextBox 141"/>
          <p:cNvSpPr txBox="1"/>
          <p:nvPr/>
        </p:nvSpPr>
        <p:spPr>
          <a:xfrm>
            <a:off x="7078663" y="1719263"/>
            <a:ext cx="1446212" cy="10620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Short Intro</a:t>
            </a: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  <a:hlinkClick r:id="" action="ppaction://noaction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Related Stakeholders</a:t>
            </a: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SIG Members</a:t>
            </a: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Support</a:t>
            </a:r>
          </a:p>
        </p:txBody>
      </p:sp>
      <p:sp>
        <p:nvSpPr>
          <p:cNvPr id="143" name="TextBox 259"/>
          <p:cNvSpPr txBox="1">
            <a:spLocks noChangeArrowheads="1"/>
          </p:cNvSpPr>
          <p:nvPr/>
        </p:nvSpPr>
        <p:spPr bwMode="auto">
          <a:xfrm>
            <a:off x="3314700" y="2420938"/>
            <a:ext cx="927100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Mappings</a:t>
            </a:r>
          </a:p>
        </p:txBody>
      </p:sp>
      <p:sp>
        <p:nvSpPr>
          <p:cNvPr id="144" name="TextBox 260"/>
          <p:cNvSpPr txBox="1">
            <a:spLocks noChangeArrowheads="1"/>
          </p:cNvSpPr>
          <p:nvPr/>
        </p:nvSpPr>
        <p:spPr bwMode="auto">
          <a:xfrm>
            <a:off x="3316288" y="2781300"/>
            <a:ext cx="990600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Extensions</a:t>
            </a:r>
          </a:p>
        </p:txBody>
      </p:sp>
      <p:sp>
        <p:nvSpPr>
          <p:cNvPr id="145" name="TextBox 261"/>
          <p:cNvSpPr txBox="1">
            <a:spLocks noChangeArrowheads="1"/>
          </p:cNvSpPr>
          <p:nvPr/>
        </p:nvSpPr>
        <p:spPr bwMode="auto">
          <a:xfrm>
            <a:off x="3292475" y="3141663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Translations</a:t>
            </a:r>
          </a:p>
        </p:txBody>
      </p:sp>
      <p:sp>
        <p:nvSpPr>
          <p:cNvPr id="146" name="TextBox 145"/>
          <p:cNvSpPr txBox="1"/>
          <p:nvPr/>
        </p:nvSpPr>
        <p:spPr>
          <a:xfrm>
            <a:off x="4667250" y="3367088"/>
            <a:ext cx="1196975" cy="18923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Short Intro</a:t>
            </a: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</a:t>
            </a: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Mapping Methods </a:t>
            </a: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&amp;Technology </a:t>
            </a: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Mapping tools</a:t>
            </a: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Mapping Memory</a:t>
            </a: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Reports about</a:t>
            </a:r>
          </a:p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mappings</a:t>
            </a: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 marL="228600" indent="-228600">
              <a:buFontTx/>
              <a:buAutoNum type="arabicPeriod" startAt="3"/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</p:txBody>
      </p:sp>
      <p:sp>
        <p:nvSpPr>
          <p:cNvPr id="147" name="Rectangle 146"/>
          <p:cNvSpPr/>
          <p:nvPr/>
        </p:nvSpPr>
        <p:spPr>
          <a:xfrm>
            <a:off x="4719638" y="5256213"/>
            <a:ext cx="1092200" cy="215900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48" name="Rectangle 147"/>
          <p:cNvSpPr/>
          <p:nvPr/>
        </p:nvSpPr>
        <p:spPr>
          <a:xfrm>
            <a:off x="4719638" y="5524500"/>
            <a:ext cx="1092200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49" name="TextBox 148"/>
          <p:cNvSpPr txBox="1"/>
          <p:nvPr/>
        </p:nvSpPr>
        <p:spPr>
          <a:xfrm>
            <a:off x="4670425" y="5237163"/>
            <a:ext cx="800100" cy="78422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Short Intro</a:t>
            </a: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</a:t>
            </a: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Extensions</a:t>
            </a: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 marL="228600" indent="-228600">
              <a:buFontTx/>
              <a:buAutoNum type="arabicPeriod" startAt="3"/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</p:txBody>
      </p:sp>
      <p:sp>
        <p:nvSpPr>
          <p:cNvPr id="150" name="Rectangle 149"/>
          <p:cNvSpPr/>
          <p:nvPr/>
        </p:nvSpPr>
        <p:spPr>
          <a:xfrm>
            <a:off x="4662488" y="5969000"/>
            <a:ext cx="1092200" cy="215900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51" name="Rectangle 150"/>
          <p:cNvSpPr/>
          <p:nvPr/>
        </p:nvSpPr>
        <p:spPr>
          <a:xfrm>
            <a:off x="4662488" y="6237288"/>
            <a:ext cx="1092200" cy="2159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60" name="TextBox 159"/>
          <p:cNvSpPr txBox="1"/>
          <p:nvPr/>
        </p:nvSpPr>
        <p:spPr>
          <a:xfrm>
            <a:off x="128588" y="4278313"/>
            <a:ext cx="1209675" cy="64611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latin typeface="Arial" pitchFamily="34" charset="0"/>
              </a:rPr>
              <a:t>-Scope</a:t>
            </a:r>
          </a:p>
          <a:p>
            <a:pPr>
              <a:defRPr/>
            </a:pPr>
            <a:r>
              <a:rPr lang="en-US" sz="900" dirty="0">
                <a:latin typeface="Arial" pitchFamily="34" charset="0"/>
              </a:rPr>
              <a:t>-Methodology</a:t>
            </a:r>
          </a:p>
          <a:p>
            <a:pPr>
              <a:defRPr/>
            </a:pPr>
            <a:r>
              <a:rPr lang="en-US" sz="900" dirty="0">
                <a:latin typeface="Arial" pitchFamily="34" charset="0"/>
              </a:rPr>
              <a:t>-Implementation</a:t>
            </a:r>
          </a:p>
          <a:p>
            <a:pPr>
              <a:defRPr/>
            </a:pPr>
            <a:r>
              <a:rPr lang="en-US" sz="900" dirty="0">
                <a:latin typeface="Arial" pitchFamily="34" charset="0"/>
              </a:rPr>
              <a:t> recommendations</a:t>
            </a: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</p:txBody>
      </p:sp>
      <p:sp>
        <p:nvSpPr>
          <p:cNvPr id="161" name="TextBox 286"/>
          <p:cNvSpPr txBox="1">
            <a:spLocks noChangeArrowheads="1"/>
          </p:cNvSpPr>
          <p:nvPr/>
        </p:nvSpPr>
        <p:spPr bwMode="auto">
          <a:xfrm>
            <a:off x="115888" y="5286375"/>
            <a:ext cx="1487487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/>
              <a:t>-Applications</a:t>
            </a:r>
          </a:p>
          <a:p>
            <a:r>
              <a:rPr lang="en-US" sz="900"/>
              <a:t>-Reference installations</a:t>
            </a:r>
          </a:p>
          <a:p>
            <a:r>
              <a:rPr lang="en-US" sz="900"/>
              <a:t>-References </a:t>
            </a:r>
          </a:p>
          <a:p>
            <a:r>
              <a:rPr lang="en-US" sz="900"/>
              <a:t>-Critics</a:t>
            </a:r>
          </a:p>
          <a:p>
            <a:r>
              <a:rPr lang="en-US" sz="900"/>
              <a:t>-Important Theories</a:t>
            </a:r>
          </a:p>
          <a:p>
            <a:pPr>
              <a:buFontTx/>
              <a:buChar char="-"/>
            </a:pPr>
            <a:r>
              <a:rPr lang="en-US" sz="900"/>
              <a:t>Publications</a:t>
            </a:r>
          </a:p>
        </p:txBody>
      </p:sp>
      <p:sp>
        <p:nvSpPr>
          <p:cNvPr id="162" name="TextBox 287"/>
          <p:cNvSpPr txBox="1">
            <a:spLocks noChangeArrowheads="1"/>
          </p:cNvSpPr>
          <p:nvPr/>
        </p:nvSpPr>
        <p:spPr bwMode="auto">
          <a:xfrm>
            <a:off x="1636713" y="5514975"/>
            <a:ext cx="723900" cy="50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/>
              <a:t>-Tutorials</a:t>
            </a:r>
          </a:p>
          <a:p>
            <a:r>
              <a:rPr lang="en-US" sz="900" dirty="0"/>
              <a:t>-Graphics</a:t>
            </a:r>
          </a:p>
          <a:p>
            <a:endParaRPr lang="en-US" sz="900" dirty="0"/>
          </a:p>
        </p:txBody>
      </p:sp>
      <p:sp>
        <p:nvSpPr>
          <p:cNvPr id="163" name="TextBox 292"/>
          <p:cNvSpPr txBox="1">
            <a:spLocks noChangeArrowheads="1"/>
          </p:cNvSpPr>
          <p:nvPr/>
        </p:nvSpPr>
        <p:spPr bwMode="auto">
          <a:xfrm>
            <a:off x="3319463" y="1700213"/>
            <a:ext cx="877887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/>
              <a:t>About &amp; info</a:t>
            </a:r>
          </a:p>
        </p:txBody>
      </p:sp>
      <p:sp>
        <p:nvSpPr>
          <p:cNvPr id="164" name="TextBox 293"/>
          <p:cNvSpPr txBox="1">
            <a:spLocks noChangeArrowheads="1"/>
          </p:cNvSpPr>
          <p:nvPr/>
        </p:nvSpPr>
        <p:spPr bwMode="auto">
          <a:xfrm>
            <a:off x="3340100" y="2117725"/>
            <a:ext cx="801688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/>
              <a:t>Start Using</a:t>
            </a:r>
          </a:p>
        </p:txBody>
      </p:sp>
      <p:cxnSp>
        <p:nvCxnSpPr>
          <p:cNvPr id="165" name="Elbow Connector 189"/>
          <p:cNvCxnSpPr>
            <a:stCxn id="185" idx="2"/>
            <a:endCxn id="99" idx="0"/>
          </p:cNvCxnSpPr>
          <p:nvPr/>
        </p:nvCxnSpPr>
        <p:spPr>
          <a:xfrm rot="5400000">
            <a:off x="1407319" y="1400969"/>
            <a:ext cx="1727200" cy="2903538"/>
          </a:xfrm>
          <a:prstGeom prst="bentConnector3">
            <a:avLst>
              <a:gd name="adj1" fmla="val 1498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Shape 295"/>
          <p:cNvCxnSpPr>
            <a:stCxn id="186" idx="1"/>
          </p:cNvCxnSpPr>
          <p:nvPr/>
        </p:nvCxnSpPr>
        <p:spPr>
          <a:xfrm rot="10800000" flipV="1">
            <a:off x="3003552" y="2205038"/>
            <a:ext cx="133349" cy="2519362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7" name="Shape 266"/>
          <p:cNvCxnSpPr>
            <a:stCxn id="184" idx="2"/>
            <a:endCxn id="101" idx="0"/>
          </p:cNvCxnSpPr>
          <p:nvPr/>
        </p:nvCxnSpPr>
        <p:spPr>
          <a:xfrm rot="16200000" flipH="1">
            <a:off x="4204493" y="2224882"/>
            <a:ext cx="557213" cy="152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Shape 274"/>
          <p:cNvCxnSpPr>
            <a:stCxn id="182" idx="3"/>
            <a:endCxn id="149" idx="1"/>
          </p:cNvCxnSpPr>
          <p:nvPr/>
        </p:nvCxnSpPr>
        <p:spPr>
          <a:xfrm>
            <a:off x="4306888" y="2924175"/>
            <a:ext cx="363537" cy="27051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Shape 274"/>
          <p:cNvCxnSpPr>
            <a:stCxn id="145" idx="3"/>
            <a:endCxn id="93" idx="1"/>
          </p:cNvCxnSpPr>
          <p:nvPr/>
        </p:nvCxnSpPr>
        <p:spPr>
          <a:xfrm>
            <a:off x="4306888" y="3255963"/>
            <a:ext cx="307975" cy="3089275"/>
          </a:xfrm>
          <a:prstGeom prst="bentConnector3">
            <a:avLst>
              <a:gd name="adj1" fmla="val 83586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8" name="Rectangle 177"/>
          <p:cNvSpPr/>
          <p:nvPr/>
        </p:nvSpPr>
        <p:spPr>
          <a:xfrm>
            <a:off x="6444208" y="4293096"/>
            <a:ext cx="1092200" cy="287338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0" name="Rectangle 179"/>
          <p:cNvSpPr/>
          <p:nvPr/>
        </p:nvSpPr>
        <p:spPr>
          <a:xfrm>
            <a:off x="6444208" y="3212406"/>
            <a:ext cx="1092200" cy="28860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2" name="Rectangle 181"/>
          <p:cNvSpPr/>
          <p:nvPr/>
        </p:nvSpPr>
        <p:spPr>
          <a:xfrm>
            <a:off x="3136900" y="2781300"/>
            <a:ext cx="1169988" cy="287338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3" name="Rectangle 182"/>
          <p:cNvSpPr/>
          <p:nvPr/>
        </p:nvSpPr>
        <p:spPr>
          <a:xfrm>
            <a:off x="3136900" y="3141663"/>
            <a:ext cx="1169988" cy="287337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4" name="Rectangle 183"/>
          <p:cNvSpPr/>
          <p:nvPr/>
        </p:nvSpPr>
        <p:spPr>
          <a:xfrm>
            <a:off x="3136900" y="2420938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5" name="Rectangle 184"/>
          <p:cNvSpPr/>
          <p:nvPr/>
        </p:nvSpPr>
        <p:spPr>
          <a:xfrm>
            <a:off x="3136900" y="1700213"/>
            <a:ext cx="1169988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6" name="Rectangle 185"/>
          <p:cNvSpPr/>
          <p:nvPr/>
        </p:nvSpPr>
        <p:spPr>
          <a:xfrm>
            <a:off x="3136900" y="2060575"/>
            <a:ext cx="1169988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7" name="TextBox 357"/>
          <p:cNvSpPr txBox="1">
            <a:spLocks noChangeArrowheads="1"/>
          </p:cNvSpPr>
          <p:nvPr/>
        </p:nvSpPr>
        <p:spPr bwMode="auto">
          <a:xfrm>
            <a:off x="5868144" y="1268760"/>
            <a:ext cx="1014413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000" dirty="0"/>
              <a:t>Resources</a:t>
            </a:r>
          </a:p>
        </p:txBody>
      </p:sp>
      <p:sp>
        <p:nvSpPr>
          <p:cNvPr id="188" name="TextBox 358"/>
          <p:cNvSpPr txBox="1">
            <a:spLocks noChangeArrowheads="1"/>
          </p:cNvSpPr>
          <p:nvPr/>
        </p:nvSpPr>
        <p:spPr bwMode="auto">
          <a:xfrm>
            <a:off x="3292475" y="2420938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Mappings</a:t>
            </a:r>
          </a:p>
        </p:txBody>
      </p:sp>
      <p:sp>
        <p:nvSpPr>
          <p:cNvPr id="189" name="Rectangle 188"/>
          <p:cNvSpPr/>
          <p:nvPr/>
        </p:nvSpPr>
        <p:spPr>
          <a:xfrm>
            <a:off x="1811338" y="1773238"/>
            <a:ext cx="1092200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0" name="Rectangle 189"/>
          <p:cNvSpPr/>
          <p:nvPr/>
        </p:nvSpPr>
        <p:spPr>
          <a:xfrm>
            <a:off x="1811338" y="2060575"/>
            <a:ext cx="1092200" cy="360363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192" name="Straight Connector 191"/>
          <p:cNvCxnSpPr>
            <a:stCxn id="199" idx="2"/>
            <a:endCxn id="92" idx="0"/>
          </p:cNvCxnSpPr>
          <p:nvPr/>
        </p:nvCxnSpPr>
        <p:spPr>
          <a:xfrm>
            <a:off x="6381130" y="1557114"/>
            <a:ext cx="584733" cy="158385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7" name="TextBox 196"/>
          <p:cNvSpPr txBox="1"/>
          <p:nvPr/>
        </p:nvSpPr>
        <p:spPr>
          <a:xfrm>
            <a:off x="3314700" y="1268413"/>
            <a:ext cx="758825" cy="2317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203" name="TextBox 202"/>
          <p:cNvSpPr txBox="1"/>
          <p:nvPr/>
        </p:nvSpPr>
        <p:spPr>
          <a:xfrm>
            <a:off x="6372200" y="3212976"/>
            <a:ext cx="1236236" cy="232371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Model Related </a:t>
            </a: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Material</a:t>
            </a:r>
            <a:endParaRPr lang="en-US" sz="900" dirty="0">
              <a:latin typeface="Arial" pitchFamily="34" charset="0"/>
              <a:hlinkClick r:id="" action="ppaction://noaction"/>
            </a:endParaRP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-Related </a:t>
            </a:r>
            <a:r>
              <a:rPr lang="en-US" sz="900" dirty="0">
                <a:latin typeface="Arial" pitchFamily="34" charset="0"/>
              </a:rPr>
              <a:t>Documents</a:t>
            </a: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-Learning </a:t>
            </a:r>
            <a:r>
              <a:rPr lang="en-US" sz="900" dirty="0">
                <a:latin typeface="Arial" pitchFamily="34" charset="0"/>
              </a:rPr>
              <a:t>Material</a:t>
            </a: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-Mappings</a:t>
            </a: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-Extensions</a:t>
            </a: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-Translations</a:t>
            </a: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 smtClean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1000" dirty="0" smtClean="0"/>
              <a:t>Meeting Products</a:t>
            </a:r>
          </a:p>
          <a:p>
            <a:pPr marL="228600" indent="-228600">
              <a:defRPr/>
            </a:pPr>
            <a:endParaRPr lang="en-US" sz="900" dirty="0" smtClean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-Minutes</a:t>
            </a: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-Issue </a:t>
            </a:r>
            <a:r>
              <a:rPr lang="en-US" sz="900" dirty="0">
                <a:latin typeface="Arial" pitchFamily="34" charset="0"/>
              </a:rPr>
              <a:t>Processing</a:t>
            </a: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-Meeting </a:t>
            </a: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 smtClean="0">
                <a:latin typeface="Arial" pitchFamily="34" charset="0"/>
              </a:rPr>
              <a:t>-Contributions</a:t>
            </a:r>
            <a:endParaRPr lang="en-US" sz="900" dirty="0"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>
              <a:latin typeface="Arial" pitchFamily="34" charset="0"/>
              <a:hlinkClick r:id="" action="ppaction://noaction"/>
            </a:endParaRP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</p:txBody>
      </p:sp>
      <p:sp>
        <p:nvSpPr>
          <p:cNvPr id="204" name="TextBox 203"/>
          <p:cNvSpPr txBox="1"/>
          <p:nvPr/>
        </p:nvSpPr>
        <p:spPr>
          <a:xfrm>
            <a:off x="4681538" y="5967413"/>
            <a:ext cx="817562" cy="12001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Short Intro</a:t>
            </a:r>
          </a:p>
          <a:p>
            <a:pPr marL="228600" indent="-228600"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Guidelines</a:t>
            </a:r>
          </a:p>
          <a:p>
            <a:pPr marL="228600" indent="-228600"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</a:t>
            </a:r>
          </a:p>
          <a:p>
            <a:pPr marL="228600" indent="-228600">
              <a:defRPr/>
            </a:pPr>
            <a:r>
              <a:rPr lang="en-US" sz="900" dirty="0">
                <a:latin typeface="Arial" pitchFamily="34" charset="0"/>
              </a:rPr>
              <a:t>Translation</a:t>
            </a:r>
            <a:r>
              <a:rPr lang="en-US" sz="900" dirty="0">
                <a:latin typeface="Arial" pitchFamily="34" charset="0"/>
                <a:hlinkClick r:id="" action="ppaction://noaction"/>
              </a:rPr>
              <a:t>s</a:t>
            </a: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 marL="228600" indent="-228600">
              <a:defRPr/>
            </a:pPr>
            <a:endParaRPr lang="en-US" sz="900" dirty="0">
              <a:latin typeface="Arial" pitchFamily="34" charset="0"/>
            </a:endParaRPr>
          </a:p>
          <a:p>
            <a:pPr marL="228600" indent="-228600">
              <a:buFontTx/>
              <a:buAutoNum type="arabicPeriod" startAt="3"/>
              <a:defRPr/>
            </a:pP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</p:txBody>
      </p:sp>
      <p:sp>
        <p:nvSpPr>
          <p:cNvPr id="209" name="Rectangle 208"/>
          <p:cNvSpPr/>
          <p:nvPr/>
        </p:nvSpPr>
        <p:spPr>
          <a:xfrm>
            <a:off x="5898654" y="620688"/>
            <a:ext cx="1130300" cy="360362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210" name="Straight Connector 209"/>
          <p:cNvCxnSpPr>
            <a:stCxn id="107" idx="0"/>
            <a:endCxn id="209" idx="2"/>
          </p:cNvCxnSpPr>
          <p:nvPr/>
        </p:nvCxnSpPr>
        <p:spPr>
          <a:xfrm flipV="1">
            <a:off x="2376488" y="981050"/>
            <a:ext cx="4087316" cy="23021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Straight Connector 210"/>
          <p:cNvCxnSpPr>
            <a:stCxn id="105" idx="0"/>
            <a:endCxn id="209" idx="2"/>
          </p:cNvCxnSpPr>
          <p:nvPr/>
        </p:nvCxnSpPr>
        <p:spPr>
          <a:xfrm flipV="1">
            <a:off x="3721894" y="981050"/>
            <a:ext cx="2741910" cy="23021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Straight Connector 211"/>
          <p:cNvCxnSpPr>
            <a:stCxn id="84" idx="0"/>
            <a:endCxn id="209" idx="2"/>
          </p:cNvCxnSpPr>
          <p:nvPr/>
        </p:nvCxnSpPr>
        <p:spPr>
          <a:xfrm flipV="1">
            <a:off x="5044282" y="981050"/>
            <a:ext cx="1419522" cy="2079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3" name="Straight Connector 212"/>
          <p:cNvCxnSpPr>
            <a:stCxn id="199" idx="0"/>
            <a:endCxn id="209" idx="2"/>
          </p:cNvCxnSpPr>
          <p:nvPr/>
        </p:nvCxnSpPr>
        <p:spPr>
          <a:xfrm flipV="1">
            <a:off x="6381130" y="981050"/>
            <a:ext cx="82674" cy="21570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4" name="Straight Connector 213"/>
          <p:cNvCxnSpPr>
            <a:stCxn id="86" idx="0"/>
            <a:endCxn id="209" idx="2"/>
          </p:cNvCxnSpPr>
          <p:nvPr/>
        </p:nvCxnSpPr>
        <p:spPr>
          <a:xfrm flipH="1" flipV="1">
            <a:off x="6463804" y="981050"/>
            <a:ext cx="1236365" cy="23021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0" name="TextBox 357"/>
          <p:cNvSpPr txBox="1">
            <a:spLocks noChangeArrowheads="1"/>
          </p:cNvSpPr>
          <p:nvPr/>
        </p:nvSpPr>
        <p:spPr bwMode="auto">
          <a:xfrm>
            <a:off x="6077867" y="692696"/>
            <a:ext cx="1014413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000" dirty="0" smtClean="0"/>
              <a:t>CIDOC-CRM</a:t>
            </a:r>
            <a:endParaRPr lang="en-US" sz="1000" dirty="0"/>
          </a:p>
        </p:txBody>
      </p:sp>
      <p:sp>
        <p:nvSpPr>
          <p:cNvPr id="223" name="Rectangle 222"/>
          <p:cNvSpPr/>
          <p:nvPr/>
        </p:nvSpPr>
        <p:spPr>
          <a:xfrm>
            <a:off x="7236296" y="116632"/>
            <a:ext cx="1130300" cy="35877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24" name="TextBox 223"/>
          <p:cNvSpPr txBox="1"/>
          <p:nvPr/>
        </p:nvSpPr>
        <p:spPr>
          <a:xfrm>
            <a:off x="7547446" y="188069"/>
            <a:ext cx="447675" cy="23018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Main</a:t>
            </a:r>
          </a:p>
        </p:txBody>
      </p:sp>
      <p:cxnSp>
        <p:nvCxnSpPr>
          <p:cNvPr id="225" name="Straight Connector 224"/>
          <p:cNvCxnSpPr>
            <a:stCxn id="223" idx="2"/>
            <a:endCxn id="209" idx="0"/>
          </p:cNvCxnSpPr>
          <p:nvPr/>
        </p:nvCxnSpPr>
        <p:spPr>
          <a:xfrm flipH="1">
            <a:off x="6463804" y="475407"/>
            <a:ext cx="1337642" cy="14528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8" name="Rectangle 227"/>
          <p:cNvSpPr/>
          <p:nvPr/>
        </p:nvSpPr>
        <p:spPr>
          <a:xfrm>
            <a:off x="1835696" y="2492896"/>
            <a:ext cx="1092200" cy="2159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1" name="TextBox 190"/>
          <p:cNvSpPr txBox="1"/>
          <p:nvPr/>
        </p:nvSpPr>
        <p:spPr>
          <a:xfrm>
            <a:off x="1889125" y="1773238"/>
            <a:ext cx="1014413" cy="92333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latin typeface="Arial" pitchFamily="34" charset="0"/>
              </a:rPr>
              <a:t>-What’s new</a:t>
            </a:r>
          </a:p>
          <a:p>
            <a:pPr>
              <a:defRPr/>
            </a:pPr>
            <a:endParaRPr lang="en-US" sz="900" dirty="0">
              <a:latin typeface="Arial" pitchFamily="34" charset="0"/>
            </a:endParaRPr>
          </a:p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-Last Official </a:t>
            </a:r>
          </a:p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  </a:t>
            </a:r>
            <a:r>
              <a:rPr lang="en-US" sz="900" dirty="0" smtClean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Release</a:t>
            </a:r>
          </a:p>
          <a:p>
            <a:pPr>
              <a:defRPr/>
            </a:pPr>
            <a:endParaRPr lang="en-US" sz="900" dirty="0" smtClean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  <a:p>
            <a:pPr>
              <a:defRPr/>
            </a:pPr>
            <a:r>
              <a:rPr lang="en-US" sz="900" dirty="0" smtClean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-Tutorial</a:t>
            </a:r>
          </a:p>
        </p:txBody>
      </p:sp>
      <p:cxnSp>
        <p:nvCxnSpPr>
          <p:cNvPr id="235" name="Straight Connector 234"/>
          <p:cNvCxnSpPr>
            <a:stCxn id="223" idx="2"/>
          </p:cNvCxnSpPr>
          <p:nvPr/>
        </p:nvCxnSpPr>
        <p:spPr>
          <a:xfrm>
            <a:off x="7801446" y="475407"/>
            <a:ext cx="730994" cy="14528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8" name="TextBox 237"/>
          <p:cNvSpPr txBox="1"/>
          <p:nvPr/>
        </p:nvSpPr>
        <p:spPr>
          <a:xfrm>
            <a:off x="8388424" y="692696"/>
            <a:ext cx="415498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……</a:t>
            </a: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</p:txBody>
      </p:sp>
      <p:sp>
        <p:nvSpPr>
          <p:cNvPr id="239" name="Rectangle 238"/>
          <p:cNvSpPr/>
          <p:nvPr/>
        </p:nvSpPr>
        <p:spPr>
          <a:xfrm>
            <a:off x="135060" y="3068960"/>
            <a:ext cx="2708747" cy="359469"/>
          </a:xfrm>
          <a:prstGeom prst="rect">
            <a:avLst/>
          </a:prstGeom>
          <a:noFill/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0" name="TextBox 239"/>
          <p:cNvSpPr txBox="1"/>
          <p:nvPr/>
        </p:nvSpPr>
        <p:spPr>
          <a:xfrm>
            <a:off x="72008" y="3140397"/>
            <a:ext cx="280717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Should applications appear also in the home page?</a:t>
            </a:r>
            <a:endParaRPr lang="en-US" sz="9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cxnSp>
        <p:nvCxnSpPr>
          <p:cNvPr id="241" name="Straight Connector 240"/>
          <p:cNvCxnSpPr>
            <a:endCxn id="239" idx="2"/>
          </p:cNvCxnSpPr>
          <p:nvPr/>
        </p:nvCxnSpPr>
        <p:spPr>
          <a:xfrm flipV="1">
            <a:off x="755576" y="3428429"/>
            <a:ext cx="733858" cy="1944788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Straight Connector 245"/>
          <p:cNvCxnSpPr>
            <a:endCxn id="239" idx="0"/>
          </p:cNvCxnSpPr>
          <p:nvPr/>
        </p:nvCxnSpPr>
        <p:spPr>
          <a:xfrm flipH="1">
            <a:off x="1489434" y="2708920"/>
            <a:ext cx="706304" cy="360040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1340321"/>
            <a:ext cx="9144000" cy="4752975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489325" y="1702024"/>
            <a:ext cx="1130300" cy="35877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3800475" y="1773461"/>
            <a:ext cx="447675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Main</a:t>
            </a:r>
          </a:p>
        </p:txBody>
      </p:sp>
      <p:sp>
        <p:nvSpPr>
          <p:cNvPr id="7" name="Rectangle 6"/>
          <p:cNvSpPr/>
          <p:nvPr/>
        </p:nvSpPr>
        <p:spPr>
          <a:xfrm>
            <a:off x="1577975" y="2997424"/>
            <a:ext cx="1130300" cy="360362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1733550" y="3068861"/>
            <a:ext cx="857250" cy="2317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CIDOC-CRM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478462" y="2637061"/>
            <a:ext cx="1140056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…………………….</a:t>
            </a:r>
            <a:endParaRPr lang="en-US" sz="900" dirty="0">
              <a:solidFill>
                <a:schemeClr val="bg2">
                  <a:lumMod val="10000"/>
                </a:schemeClr>
              </a:solidFill>
              <a:latin typeface="Arial" pitchFamily="34" charset="0"/>
            </a:endParaRPr>
          </a:p>
        </p:txBody>
      </p:sp>
      <p:cxnSp>
        <p:nvCxnSpPr>
          <p:cNvPr id="11" name="Straight Connector 10"/>
          <p:cNvCxnSpPr>
            <a:stCxn id="5" idx="2"/>
            <a:endCxn id="7" idx="0"/>
          </p:cNvCxnSpPr>
          <p:nvPr/>
        </p:nvCxnSpPr>
        <p:spPr>
          <a:xfrm flipH="1">
            <a:off x="2143125" y="2060799"/>
            <a:ext cx="1911350" cy="93662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stCxn id="5" idx="2"/>
          </p:cNvCxnSpPr>
          <p:nvPr/>
        </p:nvCxnSpPr>
        <p:spPr>
          <a:xfrm>
            <a:off x="4054475" y="2060799"/>
            <a:ext cx="1871662" cy="50482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1076871" y="3573686"/>
            <a:ext cx="758825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001292" y="3559399"/>
            <a:ext cx="6985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749675" y="3559399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328612" y="3573686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23" name="Rectangle 22"/>
          <p:cNvSpPr/>
          <p:nvPr/>
        </p:nvSpPr>
        <p:spPr>
          <a:xfrm>
            <a:off x="173037" y="3500661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2792363" y="3573016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10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sp>
        <p:nvSpPr>
          <p:cNvPr id="25" name="Rectangle 24"/>
          <p:cNvSpPr/>
          <p:nvPr/>
        </p:nvSpPr>
        <p:spPr>
          <a:xfrm>
            <a:off x="1031875" y="3500661"/>
            <a:ext cx="779462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1889125" y="3500661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2747962" y="3500661"/>
            <a:ext cx="779463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3605212" y="3500661"/>
            <a:ext cx="781050" cy="360363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29" name="Straight Connector 28"/>
          <p:cNvCxnSpPr>
            <a:stCxn id="23" idx="0"/>
            <a:endCxn id="7" idx="2"/>
          </p:cNvCxnSpPr>
          <p:nvPr/>
        </p:nvCxnSpPr>
        <p:spPr>
          <a:xfrm flipV="1">
            <a:off x="563562" y="3357786"/>
            <a:ext cx="1579563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>
            <a:stCxn id="25" idx="0"/>
            <a:endCxn id="7" idx="2"/>
          </p:cNvCxnSpPr>
          <p:nvPr/>
        </p:nvCxnSpPr>
        <p:spPr>
          <a:xfrm flipV="1">
            <a:off x="1420812" y="3357786"/>
            <a:ext cx="722313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>
            <a:stCxn id="26" idx="0"/>
            <a:endCxn id="7" idx="2"/>
          </p:cNvCxnSpPr>
          <p:nvPr/>
        </p:nvCxnSpPr>
        <p:spPr>
          <a:xfrm flipH="1" flipV="1">
            <a:off x="2143125" y="3357786"/>
            <a:ext cx="136525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>
            <a:stCxn id="27" idx="0"/>
            <a:endCxn id="7" idx="2"/>
          </p:cNvCxnSpPr>
          <p:nvPr/>
        </p:nvCxnSpPr>
        <p:spPr>
          <a:xfrm flipH="1" flipV="1">
            <a:off x="2143125" y="3357786"/>
            <a:ext cx="993775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>
            <a:stCxn id="28" idx="0"/>
            <a:endCxn id="7" idx="2"/>
          </p:cNvCxnSpPr>
          <p:nvPr/>
        </p:nvCxnSpPr>
        <p:spPr>
          <a:xfrm flipH="1" flipV="1">
            <a:off x="2143125" y="3357786"/>
            <a:ext cx="1852612" cy="1428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5"/>
          <p:cNvSpPr txBox="1">
            <a:spLocks noChangeArrowheads="1"/>
          </p:cNvSpPr>
          <p:nvPr/>
        </p:nvSpPr>
        <p:spPr bwMode="auto">
          <a:xfrm>
            <a:off x="974725" y="4653186"/>
            <a:ext cx="927100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Mappings</a:t>
            </a:r>
          </a:p>
        </p:txBody>
      </p:sp>
      <p:sp>
        <p:nvSpPr>
          <p:cNvPr id="38" name="TextBox 36"/>
          <p:cNvSpPr txBox="1">
            <a:spLocks noChangeArrowheads="1"/>
          </p:cNvSpPr>
          <p:nvPr/>
        </p:nvSpPr>
        <p:spPr bwMode="auto">
          <a:xfrm>
            <a:off x="976312" y="5013549"/>
            <a:ext cx="990600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Extensions</a:t>
            </a:r>
          </a:p>
        </p:txBody>
      </p:sp>
      <p:sp>
        <p:nvSpPr>
          <p:cNvPr id="39" name="TextBox 37"/>
          <p:cNvSpPr txBox="1">
            <a:spLocks noChangeArrowheads="1"/>
          </p:cNvSpPr>
          <p:nvPr/>
        </p:nvSpPr>
        <p:spPr bwMode="auto">
          <a:xfrm>
            <a:off x="954087" y="5373911"/>
            <a:ext cx="1012825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/>
              <a:t>Translations</a:t>
            </a:r>
          </a:p>
        </p:txBody>
      </p:sp>
      <p:sp>
        <p:nvSpPr>
          <p:cNvPr id="40" name="TextBox 38"/>
          <p:cNvSpPr txBox="1">
            <a:spLocks noChangeArrowheads="1"/>
          </p:cNvSpPr>
          <p:nvPr/>
        </p:nvSpPr>
        <p:spPr bwMode="auto">
          <a:xfrm>
            <a:off x="1031404" y="3990901"/>
            <a:ext cx="876300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/>
              <a:t>About &amp; info</a:t>
            </a:r>
          </a:p>
        </p:txBody>
      </p:sp>
      <p:sp>
        <p:nvSpPr>
          <p:cNvPr id="41" name="TextBox 39"/>
          <p:cNvSpPr txBox="1">
            <a:spLocks noChangeArrowheads="1"/>
          </p:cNvSpPr>
          <p:nvPr/>
        </p:nvSpPr>
        <p:spPr bwMode="auto">
          <a:xfrm>
            <a:off x="1001712" y="4349974"/>
            <a:ext cx="800100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/>
              <a:t>Start Using</a:t>
            </a:r>
          </a:p>
        </p:txBody>
      </p:sp>
      <p:sp>
        <p:nvSpPr>
          <p:cNvPr id="42" name="Rectangle 41"/>
          <p:cNvSpPr/>
          <p:nvPr/>
        </p:nvSpPr>
        <p:spPr>
          <a:xfrm>
            <a:off x="1031875" y="3934049"/>
            <a:ext cx="779462" cy="287337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3" name="Rectangle 42"/>
          <p:cNvSpPr/>
          <p:nvPr/>
        </p:nvSpPr>
        <p:spPr>
          <a:xfrm>
            <a:off x="1031875" y="4292824"/>
            <a:ext cx="779462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1031875" y="4653186"/>
            <a:ext cx="779462" cy="28892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5" name="Rectangle 44"/>
          <p:cNvSpPr/>
          <p:nvPr/>
        </p:nvSpPr>
        <p:spPr>
          <a:xfrm>
            <a:off x="1031875" y="5013549"/>
            <a:ext cx="779462" cy="287337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6" name="Rectangle 45"/>
          <p:cNvSpPr/>
          <p:nvPr/>
        </p:nvSpPr>
        <p:spPr>
          <a:xfrm>
            <a:off x="1031875" y="5373911"/>
            <a:ext cx="779462" cy="287338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1" name="TextBox 50"/>
          <p:cNvSpPr txBox="1"/>
          <p:nvPr/>
        </p:nvSpPr>
        <p:spPr>
          <a:xfrm>
            <a:off x="3419872" y="16288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1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1534010" y="2924944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2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107504" y="34290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3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971600" y="3429000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4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755576" y="3933056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5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755576" y="4293096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6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755576" y="4653136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7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755576" y="5013176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8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cxnSp>
        <p:nvCxnSpPr>
          <p:cNvPr id="80" name="Straight Arrow Connector 79"/>
          <p:cNvCxnSpPr>
            <a:stCxn id="51" idx="1"/>
            <a:endCxn id="52" idx="0"/>
          </p:cNvCxnSpPr>
          <p:nvPr/>
        </p:nvCxnSpPr>
        <p:spPr>
          <a:xfrm flipH="1">
            <a:off x="1684853" y="1782689"/>
            <a:ext cx="1735019" cy="1142255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80"/>
          <p:cNvCxnSpPr>
            <a:stCxn id="7" idx="1"/>
            <a:endCxn id="53" idx="0"/>
          </p:cNvCxnSpPr>
          <p:nvPr/>
        </p:nvCxnSpPr>
        <p:spPr>
          <a:xfrm flipH="1">
            <a:off x="258347" y="3177605"/>
            <a:ext cx="1319628" cy="251395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Arrow Connector 83"/>
          <p:cNvCxnSpPr>
            <a:stCxn id="53" idx="3"/>
            <a:endCxn id="54" idx="1"/>
          </p:cNvCxnSpPr>
          <p:nvPr/>
        </p:nvCxnSpPr>
        <p:spPr>
          <a:xfrm>
            <a:off x="409190" y="3582889"/>
            <a:ext cx="562410" cy="0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Straight Arrow Connector 88"/>
          <p:cNvCxnSpPr>
            <a:endCxn id="55" idx="0"/>
          </p:cNvCxnSpPr>
          <p:nvPr/>
        </p:nvCxnSpPr>
        <p:spPr>
          <a:xfrm flipH="1">
            <a:off x="906419" y="3717032"/>
            <a:ext cx="137190" cy="216024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TextBox 91"/>
          <p:cNvSpPr txBox="1"/>
          <p:nvPr/>
        </p:nvSpPr>
        <p:spPr>
          <a:xfrm>
            <a:off x="755576" y="5425479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9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1835696" y="3429000"/>
            <a:ext cx="5760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10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2699792" y="3429000"/>
            <a:ext cx="79208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11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3563888" y="3429000"/>
            <a:ext cx="79208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12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cxnSp>
        <p:nvCxnSpPr>
          <p:cNvPr id="96" name="Straight Arrow Connector 95"/>
          <p:cNvCxnSpPr>
            <a:endCxn id="56" idx="0"/>
          </p:cNvCxnSpPr>
          <p:nvPr/>
        </p:nvCxnSpPr>
        <p:spPr>
          <a:xfrm>
            <a:off x="892766" y="4149080"/>
            <a:ext cx="13653" cy="144016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Arrow Connector 97"/>
          <p:cNvCxnSpPr/>
          <p:nvPr/>
        </p:nvCxnSpPr>
        <p:spPr>
          <a:xfrm>
            <a:off x="899592" y="4581128"/>
            <a:ext cx="13653" cy="144016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/>
          <p:cNvCxnSpPr/>
          <p:nvPr/>
        </p:nvCxnSpPr>
        <p:spPr>
          <a:xfrm>
            <a:off x="899592" y="4941168"/>
            <a:ext cx="13653" cy="144016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Straight Arrow Connector 99"/>
          <p:cNvCxnSpPr/>
          <p:nvPr/>
        </p:nvCxnSpPr>
        <p:spPr>
          <a:xfrm>
            <a:off x="899592" y="5301208"/>
            <a:ext cx="6827" cy="144016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Arrow Connector 103"/>
          <p:cNvCxnSpPr/>
          <p:nvPr/>
        </p:nvCxnSpPr>
        <p:spPr>
          <a:xfrm flipV="1">
            <a:off x="971600" y="3717032"/>
            <a:ext cx="1008112" cy="1872208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Straight Arrow Connector 107"/>
          <p:cNvCxnSpPr>
            <a:endCxn id="94" idx="1"/>
          </p:cNvCxnSpPr>
          <p:nvPr/>
        </p:nvCxnSpPr>
        <p:spPr>
          <a:xfrm>
            <a:off x="2195736" y="3573016"/>
            <a:ext cx="504056" cy="9873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Arrow Connector 111"/>
          <p:cNvCxnSpPr>
            <a:endCxn id="95" idx="1"/>
          </p:cNvCxnSpPr>
          <p:nvPr/>
        </p:nvCxnSpPr>
        <p:spPr>
          <a:xfrm>
            <a:off x="2987824" y="3573016"/>
            <a:ext cx="576064" cy="9873"/>
          </a:xfrm>
          <a:prstGeom prst="straightConnector1">
            <a:avLst/>
          </a:prstGeom>
          <a:ln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TextBox 117"/>
          <p:cNvSpPr txBox="1"/>
          <p:nvPr/>
        </p:nvSpPr>
        <p:spPr>
          <a:xfrm>
            <a:off x="3851920" y="548680"/>
            <a:ext cx="1281120" cy="40011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  <a:latin typeface="Arial" pitchFamily="34" charset="0"/>
              </a:rPr>
              <a:t>First Path</a:t>
            </a:r>
            <a:endParaRPr lang="en-US" sz="2000" dirty="0">
              <a:solidFill>
                <a:schemeClr val="accent6">
                  <a:lumMod val="50000"/>
                </a:schemeClr>
              </a:solidFill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3635896" y="260648"/>
            <a:ext cx="2362313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sz="4000" dirty="0" smtClean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sz="4000" dirty="0" smtClean="0">
                <a:solidFill>
                  <a:schemeClr val="bg2">
                    <a:lumMod val="50000"/>
                  </a:schemeClr>
                </a:solidFill>
              </a:rPr>
              <a:t>Main Page</a:t>
            </a:r>
            <a:endParaRPr lang="en-US" sz="40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1844080" y="3717032"/>
            <a:ext cx="2439888" cy="1012016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860032" y="3717032"/>
            <a:ext cx="2439888" cy="1012016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51720" y="3933056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951183" y="3933056"/>
            <a:ext cx="228511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Collaborations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Down Arrow 9"/>
          <p:cNvSpPr/>
          <p:nvPr/>
        </p:nvSpPr>
        <p:spPr>
          <a:xfrm>
            <a:off x="2771800" y="3429000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35496" y="44624"/>
            <a:ext cx="80574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1,2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899592" y="1556792"/>
            <a:ext cx="7704856" cy="129614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b="1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99592" y="1969676"/>
            <a:ext cx="748883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“What is the subject and content of the site?”</a:t>
            </a:r>
          </a:p>
          <a:p>
            <a:pPr algn="ctr"/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Information for users who visit the site for the first time.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1422"/>
            <a:ext cx="729687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288088" y="967135"/>
            <a:ext cx="63991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0728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864095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43" name="Down Arrow 42"/>
          <p:cNvSpPr/>
          <p:nvPr/>
        </p:nvSpPr>
        <p:spPr>
          <a:xfrm>
            <a:off x="4788024" y="548680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Oval 43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/>
          <p:cNvSpPr txBox="1"/>
          <p:nvPr/>
        </p:nvSpPr>
        <p:spPr>
          <a:xfrm>
            <a:off x="93850" y="44624"/>
            <a:ext cx="3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3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6300192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1" name="TextBox 283"/>
          <p:cNvSpPr txBox="1">
            <a:spLocks noChangeArrowheads="1"/>
          </p:cNvSpPr>
          <p:nvPr/>
        </p:nvSpPr>
        <p:spPr bwMode="auto">
          <a:xfrm>
            <a:off x="6300192" y="260648"/>
            <a:ext cx="838884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Page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58" name="TextBox 292"/>
          <p:cNvSpPr txBox="1">
            <a:spLocks noChangeArrowheads="1"/>
          </p:cNvSpPr>
          <p:nvPr/>
        </p:nvSpPr>
        <p:spPr bwMode="auto">
          <a:xfrm>
            <a:off x="179512" y="1556792"/>
            <a:ext cx="750526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Home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6948264" y="5085184"/>
            <a:ext cx="1656184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CIDOC CRM Tutorial</a:t>
            </a:r>
            <a:endParaRPr lang="en-US" sz="10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38" name="Rectangle 37"/>
          <p:cNvSpPr/>
          <p:nvPr/>
        </p:nvSpPr>
        <p:spPr>
          <a:xfrm>
            <a:off x="6948264" y="4653136"/>
            <a:ext cx="1656184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Last official Release</a:t>
            </a:r>
            <a:endParaRPr lang="en-US" sz="10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6948264" y="2636912"/>
            <a:ext cx="1656184" cy="1872208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539552" y="2348880"/>
            <a:ext cx="2736304" cy="3888432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b="1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6948264" y="2348880"/>
            <a:ext cx="1656184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What’s new?</a:t>
            </a:r>
            <a:endParaRPr lang="en-US" sz="10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3347864" y="2348880"/>
            <a:ext cx="2736304" cy="3888432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4139952" y="4005064"/>
            <a:ext cx="24482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Who we are</a:t>
            </a:r>
            <a:endParaRPr lang="en-US" sz="14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1043608" y="4005064"/>
            <a:ext cx="24482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What is CIDOC-CRM?</a:t>
            </a:r>
            <a:endParaRPr lang="en-US" sz="14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4644008" y="5949851"/>
            <a:ext cx="3960440" cy="359469"/>
          </a:xfrm>
          <a:prstGeom prst="rect">
            <a:avLst/>
          </a:prstGeom>
          <a:noFill/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4" name="TextBox 53"/>
          <p:cNvSpPr txBox="1"/>
          <p:nvPr/>
        </p:nvSpPr>
        <p:spPr>
          <a:xfrm>
            <a:off x="4761483" y="6021288"/>
            <a:ext cx="3833101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What else is very important? Applications? Frequently asked questions?</a:t>
            </a:r>
            <a:endParaRPr lang="en-US" sz="9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cxnSp>
        <p:nvCxnSpPr>
          <p:cNvPr id="55" name="Straight Connector 54"/>
          <p:cNvCxnSpPr>
            <a:endCxn id="53" idx="0"/>
          </p:cNvCxnSpPr>
          <p:nvPr/>
        </p:nvCxnSpPr>
        <p:spPr>
          <a:xfrm flipH="1">
            <a:off x="6624228" y="5517232"/>
            <a:ext cx="1044116" cy="432619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>
            <a:off x="5004048" y="1844824"/>
            <a:ext cx="3456384" cy="359469"/>
          </a:xfrm>
          <a:prstGeom prst="rect">
            <a:avLst/>
          </a:prstGeom>
          <a:noFill/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0" name="TextBox 59"/>
          <p:cNvSpPr txBox="1"/>
          <p:nvPr/>
        </p:nvSpPr>
        <p:spPr>
          <a:xfrm>
            <a:off x="4977507" y="1916261"/>
            <a:ext cx="3512500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The site map could be placed extended on the bottom of the page</a:t>
            </a:r>
            <a:endParaRPr lang="en-US" sz="9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cxnSp>
        <p:nvCxnSpPr>
          <p:cNvPr id="61" name="Straight Connector 60"/>
          <p:cNvCxnSpPr>
            <a:stCxn id="26" idx="2"/>
            <a:endCxn id="59" idx="0"/>
          </p:cNvCxnSpPr>
          <p:nvPr/>
        </p:nvCxnSpPr>
        <p:spPr>
          <a:xfrm flipH="1">
            <a:off x="6732240" y="537647"/>
            <a:ext cx="940951" cy="1307177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3" name="Rectangle 42"/>
          <p:cNvSpPr/>
          <p:nvPr/>
        </p:nvSpPr>
        <p:spPr>
          <a:xfrm>
            <a:off x="179512" y="2348880"/>
            <a:ext cx="115212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50" b="1" dirty="0" smtClean="0">
                <a:solidFill>
                  <a:schemeClr val="bg2">
                    <a:lumMod val="90000"/>
                  </a:schemeClr>
                </a:solidFill>
              </a:rPr>
              <a:t>Short Intro</a:t>
            </a:r>
            <a:endParaRPr lang="en-US" sz="1050" b="1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179512" y="3861048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Related Docs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179512" y="2708920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Learn more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0728"/>
            <a:ext cx="755335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300192" y="967135"/>
            <a:ext cx="63991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1422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1152127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30" name="TextBox 292"/>
          <p:cNvSpPr txBox="1">
            <a:spLocks noChangeArrowheads="1"/>
          </p:cNvSpPr>
          <p:nvPr/>
        </p:nvSpPr>
        <p:spPr bwMode="auto">
          <a:xfrm>
            <a:off x="150631" y="1916832"/>
            <a:ext cx="3578993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The Model/About </a:t>
            </a:r>
            <a:r>
              <a:rPr lang="en-US" dirty="0">
                <a:solidFill>
                  <a:schemeClr val="bg2">
                    <a:lumMod val="25000"/>
                  </a:schemeClr>
                </a:solidFill>
              </a:rPr>
              <a:t>&amp; </a:t>
            </a:r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info/Short Intro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1" name="Rectangle 60"/>
          <p:cNvSpPr/>
          <p:nvPr/>
        </p:nvSpPr>
        <p:spPr>
          <a:xfrm>
            <a:off x="179512" y="2996952"/>
            <a:ext cx="1169988" cy="792088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b="1"/>
          </a:p>
        </p:txBody>
      </p:sp>
      <p:sp>
        <p:nvSpPr>
          <p:cNvPr id="59" name="TextBox 58"/>
          <p:cNvSpPr txBox="1"/>
          <p:nvPr/>
        </p:nvSpPr>
        <p:spPr>
          <a:xfrm>
            <a:off x="179512" y="2982144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Scope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179512" y="3212976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Methodology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179512" y="3429000"/>
            <a:ext cx="1101584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Implementation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recommendations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cxnSp>
        <p:nvCxnSpPr>
          <p:cNvPr id="66" name="Straight Connector 65"/>
          <p:cNvCxnSpPr/>
          <p:nvPr/>
        </p:nvCxnSpPr>
        <p:spPr>
          <a:xfrm>
            <a:off x="179512" y="3212976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Rectangle 66"/>
          <p:cNvSpPr/>
          <p:nvPr/>
        </p:nvSpPr>
        <p:spPr>
          <a:xfrm>
            <a:off x="179512" y="4149080"/>
            <a:ext cx="1169988" cy="1080120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b="1"/>
          </a:p>
        </p:txBody>
      </p:sp>
      <p:sp>
        <p:nvSpPr>
          <p:cNvPr id="69" name="TextBox 68"/>
          <p:cNvSpPr txBox="1"/>
          <p:nvPr/>
        </p:nvSpPr>
        <p:spPr>
          <a:xfrm>
            <a:off x="107504" y="4149080"/>
            <a:ext cx="1584176" cy="21544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8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Reference installations</a:t>
            </a:r>
            <a:endParaRPr lang="en-US" sz="8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107504" y="4365104"/>
            <a:ext cx="1101584" cy="21544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8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References</a:t>
            </a:r>
            <a:endParaRPr lang="en-US" sz="8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cxnSp>
        <p:nvCxnSpPr>
          <p:cNvPr id="71" name="Straight Connector 70"/>
          <p:cNvCxnSpPr/>
          <p:nvPr/>
        </p:nvCxnSpPr>
        <p:spPr>
          <a:xfrm>
            <a:off x="179512" y="3429000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TextBox 72"/>
          <p:cNvSpPr txBox="1"/>
          <p:nvPr/>
        </p:nvSpPr>
        <p:spPr>
          <a:xfrm>
            <a:off x="107504" y="4581128"/>
            <a:ext cx="1101584" cy="21544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8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Critics</a:t>
            </a:r>
            <a:endParaRPr lang="en-US" sz="8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cxnSp>
        <p:nvCxnSpPr>
          <p:cNvPr id="74" name="Straight Connector 73"/>
          <p:cNvCxnSpPr/>
          <p:nvPr/>
        </p:nvCxnSpPr>
        <p:spPr>
          <a:xfrm>
            <a:off x="179512" y="4581128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/>
          <p:cNvCxnSpPr/>
          <p:nvPr/>
        </p:nvCxnSpPr>
        <p:spPr>
          <a:xfrm>
            <a:off x="179512" y="4797152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TextBox 75"/>
          <p:cNvSpPr txBox="1"/>
          <p:nvPr/>
        </p:nvSpPr>
        <p:spPr>
          <a:xfrm>
            <a:off x="107504" y="4797152"/>
            <a:ext cx="1101584" cy="21544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8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Important Theories</a:t>
            </a:r>
            <a:endParaRPr lang="en-US" sz="8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cxnSp>
        <p:nvCxnSpPr>
          <p:cNvPr id="77" name="Straight Connector 76"/>
          <p:cNvCxnSpPr/>
          <p:nvPr/>
        </p:nvCxnSpPr>
        <p:spPr>
          <a:xfrm>
            <a:off x="179512" y="5013176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107504" y="5013756"/>
            <a:ext cx="1101584" cy="21544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8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Publications</a:t>
            </a:r>
            <a:endParaRPr lang="en-US" sz="8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1835696" y="2348880"/>
            <a:ext cx="6840760" cy="396044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4860032" y="3645024"/>
            <a:ext cx="1019831" cy="30777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Short Intro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81" name="Rectangle 80"/>
          <p:cNvSpPr/>
          <p:nvPr/>
        </p:nvSpPr>
        <p:spPr>
          <a:xfrm>
            <a:off x="2699792" y="1268760"/>
            <a:ext cx="6264696" cy="432048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82" name="Rectangle 81"/>
          <p:cNvSpPr/>
          <p:nvPr/>
        </p:nvSpPr>
        <p:spPr>
          <a:xfrm>
            <a:off x="2771800" y="1339875"/>
            <a:ext cx="116998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190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4" name="Rectangle 83"/>
          <p:cNvSpPr/>
          <p:nvPr/>
        </p:nvSpPr>
        <p:spPr>
          <a:xfrm>
            <a:off x="6444208" y="1339875"/>
            <a:ext cx="1169988" cy="287338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5" name="Rectangle 84"/>
          <p:cNvSpPr/>
          <p:nvPr/>
        </p:nvSpPr>
        <p:spPr>
          <a:xfrm>
            <a:off x="7668344" y="1339875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6" name="Rectangle 85"/>
          <p:cNvSpPr/>
          <p:nvPr/>
        </p:nvSpPr>
        <p:spPr>
          <a:xfrm>
            <a:off x="5220072" y="1339875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7" name="Rectangle 86"/>
          <p:cNvSpPr/>
          <p:nvPr/>
        </p:nvSpPr>
        <p:spPr>
          <a:xfrm>
            <a:off x="3995936" y="1339875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8" name="TextBox 260"/>
          <p:cNvSpPr txBox="1">
            <a:spLocks noChangeArrowheads="1"/>
          </p:cNvSpPr>
          <p:nvPr/>
        </p:nvSpPr>
        <p:spPr bwMode="auto">
          <a:xfrm>
            <a:off x="6623596" y="1339826"/>
            <a:ext cx="990600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Extensions</a:t>
            </a:r>
          </a:p>
        </p:txBody>
      </p:sp>
      <p:sp>
        <p:nvSpPr>
          <p:cNvPr id="89" name="TextBox 261"/>
          <p:cNvSpPr txBox="1">
            <a:spLocks noChangeArrowheads="1"/>
          </p:cNvSpPr>
          <p:nvPr/>
        </p:nvSpPr>
        <p:spPr bwMode="auto">
          <a:xfrm>
            <a:off x="7823919" y="1339503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Translations</a:t>
            </a:r>
          </a:p>
        </p:txBody>
      </p:sp>
      <p:sp>
        <p:nvSpPr>
          <p:cNvPr id="90" name="TextBox 292"/>
          <p:cNvSpPr txBox="1">
            <a:spLocks noChangeArrowheads="1"/>
          </p:cNvSpPr>
          <p:nvPr/>
        </p:nvSpPr>
        <p:spPr bwMode="auto">
          <a:xfrm>
            <a:off x="2973281" y="1340768"/>
            <a:ext cx="806631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b="1" dirty="0">
                <a:solidFill>
                  <a:schemeClr val="bg2">
                    <a:lumMod val="90000"/>
                  </a:schemeClr>
                </a:solidFill>
              </a:rPr>
              <a:t>About &amp; info</a:t>
            </a:r>
          </a:p>
        </p:txBody>
      </p:sp>
      <p:sp>
        <p:nvSpPr>
          <p:cNvPr id="91" name="TextBox 293"/>
          <p:cNvSpPr txBox="1">
            <a:spLocks noChangeArrowheads="1"/>
          </p:cNvSpPr>
          <p:nvPr/>
        </p:nvSpPr>
        <p:spPr bwMode="auto">
          <a:xfrm>
            <a:off x="4199136" y="1340768"/>
            <a:ext cx="696024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Start Using</a:t>
            </a:r>
          </a:p>
        </p:txBody>
      </p:sp>
      <p:sp>
        <p:nvSpPr>
          <p:cNvPr id="93" name="TextBox 358"/>
          <p:cNvSpPr txBox="1">
            <a:spLocks noChangeArrowheads="1"/>
          </p:cNvSpPr>
          <p:nvPr/>
        </p:nvSpPr>
        <p:spPr bwMode="auto">
          <a:xfrm>
            <a:off x="5447655" y="1340768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Mappings</a:t>
            </a:r>
          </a:p>
        </p:txBody>
      </p:sp>
      <p:cxnSp>
        <p:nvCxnSpPr>
          <p:cNvPr id="63" name="Straight Connector 62"/>
          <p:cNvCxnSpPr/>
          <p:nvPr/>
        </p:nvCxnSpPr>
        <p:spPr>
          <a:xfrm>
            <a:off x="179512" y="4581128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Down Arrow 93"/>
          <p:cNvSpPr/>
          <p:nvPr/>
        </p:nvSpPr>
        <p:spPr>
          <a:xfrm>
            <a:off x="5580112" y="548680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Down Arrow 94"/>
          <p:cNvSpPr/>
          <p:nvPr/>
        </p:nvSpPr>
        <p:spPr>
          <a:xfrm>
            <a:off x="3275856" y="1052736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Down Arrow 95"/>
          <p:cNvSpPr/>
          <p:nvPr/>
        </p:nvSpPr>
        <p:spPr>
          <a:xfrm rot="5400000">
            <a:off x="1259632" y="2348880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Oval 96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TextBox 97"/>
          <p:cNvSpPr txBox="1"/>
          <p:nvPr/>
        </p:nvSpPr>
        <p:spPr>
          <a:xfrm>
            <a:off x="21842" y="44624"/>
            <a:ext cx="94975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4,5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99" name="Rectangle 98"/>
          <p:cNvSpPr/>
          <p:nvPr/>
        </p:nvSpPr>
        <p:spPr>
          <a:xfrm>
            <a:off x="6300192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0" name="TextBox 283"/>
          <p:cNvSpPr txBox="1">
            <a:spLocks noChangeArrowheads="1"/>
          </p:cNvSpPr>
          <p:nvPr/>
        </p:nvSpPr>
        <p:spPr bwMode="auto">
          <a:xfrm>
            <a:off x="6300192" y="260648"/>
            <a:ext cx="9092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Menu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01" name="Rectangle 100"/>
          <p:cNvSpPr/>
          <p:nvPr/>
        </p:nvSpPr>
        <p:spPr>
          <a:xfrm>
            <a:off x="179512" y="2348880"/>
            <a:ext cx="72008" cy="288032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179512" y="2708920"/>
            <a:ext cx="72008" cy="2880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3" name="Rectangle 102"/>
          <p:cNvSpPr/>
          <p:nvPr/>
        </p:nvSpPr>
        <p:spPr>
          <a:xfrm>
            <a:off x="179513" y="3861048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4" name="Rectangle 103"/>
          <p:cNvSpPr/>
          <p:nvPr/>
        </p:nvSpPr>
        <p:spPr>
          <a:xfrm>
            <a:off x="6537320" y="6669360"/>
            <a:ext cx="72009" cy="1356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7" name="TextBox 293"/>
          <p:cNvSpPr txBox="1">
            <a:spLocks noChangeArrowheads="1"/>
          </p:cNvSpPr>
          <p:nvPr/>
        </p:nvSpPr>
        <p:spPr bwMode="auto">
          <a:xfrm>
            <a:off x="6609328" y="6597352"/>
            <a:ext cx="77136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Introduction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08" name="Rectangle 107"/>
          <p:cNvSpPr/>
          <p:nvPr/>
        </p:nvSpPr>
        <p:spPr>
          <a:xfrm>
            <a:off x="7473423" y="6669360"/>
            <a:ext cx="72009" cy="1356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9" name="Rectangle 108"/>
          <p:cNvSpPr/>
          <p:nvPr/>
        </p:nvSpPr>
        <p:spPr>
          <a:xfrm>
            <a:off x="8481535" y="6669360"/>
            <a:ext cx="72009" cy="1356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0" name="TextBox 293"/>
          <p:cNvSpPr txBox="1">
            <a:spLocks noChangeArrowheads="1"/>
          </p:cNvSpPr>
          <p:nvPr/>
        </p:nvSpPr>
        <p:spPr bwMode="auto">
          <a:xfrm>
            <a:off x="7494147" y="6597352"/>
            <a:ext cx="101341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1" name="TextBox 293"/>
          <p:cNvSpPr txBox="1">
            <a:spLocks noChangeArrowheads="1"/>
          </p:cNvSpPr>
          <p:nvPr/>
        </p:nvSpPr>
        <p:spPr bwMode="auto">
          <a:xfrm>
            <a:off x="8553544" y="6627168"/>
            <a:ext cx="55496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Look up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cxnSp>
        <p:nvCxnSpPr>
          <p:cNvPr id="112" name="Straight Connector 111"/>
          <p:cNvCxnSpPr/>
          <p:nvPr/>
        </p:nvCxnSpPr>
        <p:spPr>
          <a:xfrm>
            <a:off x="179512" y="4365104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Rectangle 71"/>
          <p:cNvSpPr/>
          <p:nvPr/>
        </p:nvSpPr>
        <p:spPr>
          <a:xfrm>
            <a:off x="2195736" y="4581128"/>
            <a:ext cx="2880320" cy="648072"/>
          </a:xfrm>
          <a:prstGeom prst="rect">
            <a:avLst/>
          </a:prstGeom>
          <a:noFill/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3" name="TextBox 82"/>
          <p:cNvSpPr txBox="1"/>
          <p:nvPr/>
        </p:nvSpPr>
        <p:spPr>
          <a:xfrm>
            <a:off x="2267744" y="4581128"/>
            <a:ext cx="2961067" cy="64633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Should the “reference installations” be </a:t>
            </a:r>
          </a:p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placed under “Related Docs” or under “The Model”?</a:t>
            </a:r>
          </a:p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Maybe another name should be given to this category </a:t>
            </a:r>
          </a:p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In order to understand easier what is its content</a:t>
            </a:r>
            <a:endParaRPr lang="en-US" sz="9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cxnSp>
        <p:nvCxnSpPr>
          <p:cNvPr id="92" name="Straight Connector 91"/>
          <p:cNvCxnSpPr>
            <a:endCxn id="83" idx="0"/>
          </p:cNvCxnSpPr>
          <p:nvPr/>
        </p:nvCxnSpPr>
        <p:spPr>
          <a:xfrm>
            <a:off x="1187624" y="4221088"/>
            <a:ext cx="2560654" cy="360040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/>
          <p:cNvCxnSpPr>
            <a:endCxn id="83" idx="0"/>
          </p:cNvCxnSpPr>
          <p:nvPr/>
        </p:nvCxnSpPr>
        <p:spPr>
          <a:xfrm flipH="1">
            <a:off x="3748278" y="1700808"/>
            <a:ext cx="1471794" cy="2880320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4" name="Rectangle 113"/>
          <p:cNvSpPr/>
          <p:nvPr/>
        </p:nvSpPr>
        <p:spPr>
          <a:xfrm>
            <a:off x="1691680" y="2420888"/>
            <a:ext cx="2592288" cy="432048"/>
          </a:xfrm>
          <a:prstGeom prst="rect">
            <a:avLst/>
          </a:prstGeom>
          <a:noFill/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5" name="TextBox 114"/>
          <p:cNvSpPr txBox="1"/>
          <p:nvPr/>
        </p:nvSpPr>
        <p:spPr>
          <a:xfrm>
            <a:off x="1691680" y="2420888"/>
            <a:ext cx="2672526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Is it obvious enough that the Related Documents</a:t>
            </a:r>
          </a:p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Are placed inside this category?</a:t>
            </a:r>
            <a:endParaRPr lang="en-US" sz="9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sp>
        <p:nvSpPr>
          <p:cNvPr id="116" name="Rectangle 115"/>
          <p:cNvSpPr/>
          <p:nvPr/>
        </p:nvSpPr>
        <p:spPr>
          <a:xfrm>
            <a:off x="4860032" y="2708920"/>
            <a:ext cx="2088232" cy="432048"/>
          </a:xfrm>
          <a:prstGeom prst="rect">
            <a:avLst/>
          </a:prstGeom>
          <a:noFill/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8" name="TextBox 117"/>
          <p:cNvSpPr txBox="1"/>
          <p:nvPr/>
        </p:nvSpPr>
        <p:spPr>
          <a:xfrm>
            <a:off x="4860032" y="2708920"/>
            <a:ext cx="2101857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Is it obvious enough that the Tutorials</a:t>
            </a:r>
          </a:p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Are placed inside this category?</a:t>
            </a:r>
            <a:endParaRPr lang="en-US" sz="9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cxnSp>
        <p:nvCxnSpPr>
          <p:cNvPr id="119" name="Straight Connector 118"/>
          <p:cNvCxnSpPr/>
          <p:nvPr/>
        </p:nvCxnSpPr>
        <p:spPr>
          <a:xfrm>
            <a:off x="3779912" y="1628800"/>
            <a:ext cx="72008" cy="792088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Straight Connector 121"/>
          <p:cNvCxnSpPr>
            <a:endCxn id="118" idx="0"/>
          </p:cNvCxnSpPr>
          <p:nvPr/>
        </p:nvCxnSpPr>
        <p:spPr>
          <a:xfrm>
            <a:off x="4788024" y="1628800"/>
            <a:ext cx="1122937" cy="1080120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3" name="Rectangle 42"/>
          <p:cNvSpPr/>
          <p:nvPr/>
        </p:nvSpPr>
        <p:spPr>
          <a:xfrm>
            <a:off x="179512" y="2348880"/>
            <a:ext cx="115212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50" dirty="0" smtClean="0">
                <a:solidFill>
                  <a:schemeClr val="bg2">
                    <a:lumMod val="25000"/>
                  </a:schemeClr>
                </a:solidFill>
              </a:rPr>
              <a:t>Short Intro</a:t>
            </a: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179512" y="3501008"/>
            <a:ext cx="1169988" cy="287337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b="1" dirty="0" smtClean="0">
                <a:solidFill>
                  <a:schemeClr val="bg2">
                    <a:lumMod val="90000"/>
                  </a:schemeClr>
                </a:solidFill>
              </a:rPr>
              <a:t>Last Official Release</a:t>
            </a:r>
            <a:endParaRPr lang="en-US" sz="1000" b="1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179512" y="2708920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Learning  Material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0728"/>
            <a:ext cx="755335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300192" y="967135"/>
            <a:ext cx="63991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1422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1152127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30" name="TextBox 292"/>
          <p:cNvSpPr txBox="1">
            <a:spLocks noChangeArrowheads="1"/>
          </p:cNvSpPr>
          <p:nvPr/>
        </p:nvSpPr>
        <p:spPr bwMode="auto">
          <a:xfrm>
            <a:off x="150631" y="1916832"/>
            <a:ext cx="423680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The Model/Start using/Last Official Release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1" name="Rectangle 60"/>
          <p:cNvSpPr/>
          <p:nvPr/>
        </p:nvSpPr>
        <p:spPr>
          <a:xfrm>
            <a:off x="179512" y="2996952"/>
            <a:ext cx="1169988" cy="432048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b="1"/>
          </a:p>
        </p:txBody>
      </p:sp>
      <p:sp>
        <p:nvSpPr>
          <p:cNvPr id="59" name="TextBox 58"/>
          <p:cNvSpPr txBox="1"/>
          <p:nvPr/>
        </p:nvSpPr>
        <p:spPr>
          <a:xfrm>
            <a:off x="179512" y="2982144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Tutorials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179512" y="3212976"/>
            <a:ext cx="1101584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Graphics</a:t>
            </a:r>
            <a:endParaRPr lang="en-US" sz="9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cxnSp>
        <p:nvCxnSpPr>
          <p:cNvPr id="66" name="Straight Connector 65"/>
          <p:cNvCxnSpPr/>
          <p:nvPr/>
        </p:nvCxnSpPr>
        <p:spPr>
          <a:xfrm>
            <a:off x="179512" y="3212976"/>
            <a:ext cx="1152128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" name="Rectangle 80"/>
          <p:cNvSpPr/>
          <p:nvPr/>
        </p:nvSpPr>
        <p:spPr>
          <a:xfrm>
            <a:off x="2699792" y="1268760"/>
            <a:ext cx="6264696" cy="432048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82" name="Rectangle 81"/>
          <p:cNvSpPr/>
          <p:nvPr/>
        </p:nvSpPr>
        <p:spPr>
          <a:xfrm>
            <a:off x="3978076" y="1340768"/>
            <a:ext cx="116998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190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4" name="Rectangle 83"/>
          <p:cNvSpPr/>
          <p:nvPr/>
        </p:nvSpPr>
        <p:spPr>
          <a:xfrm>
            <a:off x="6444208" y="1339875"/>
            <a:ext cx="1169988" cy="287338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5" name="Rectangle 84"/>
          <p:cNvSpPr/>
          <p:nvPr/>
        </p:nvSpPr>
        <p:spPr>
          <a:xfrm>
            <a:off x="7668344" y="1339875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6" name="Rectangle 85"/>
          <p:cNvSpPr/>
          <p:nvPr/>
        </p:nvSpPr>
        <p:spPr>
          <a:xfrm>
            <a:off x="5220072" y="1339875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7" name="Rectangle 86"/>
          <p:cNvSpPr/>
          <p:nvPr/>
        </p:nvSpPr>
        <p:spPr>
          <a:xfrm>
            <a:off x="2771800" y="1340768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8" name="TextBox 260"/>
          <p:cNvSpPr txBox="1">
            <a:spLocks noChangeArrowheads="1"/>
          </p:cNvSpPr>
          <p:nvPr/>
        </p:nvSpPr>
        <p:spPr bwMode="auto">
          <a:xfrm>
            <a:off x="6623596" y="1339826"/>
            <a:ext cx="990600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Extensions</a:t>
            </a:r>
          </a:p>
        </p:txBody>
      </p:sp>
      <p:sp>
        <p:nvSpPr>
          <p:cNvPr id="89" name="TextBox 261"/>
          <p:cNvSpPr txBox="1">
            <a:spLocks noChangeArrowheads="1"/>
          </p:cNvSpPr>
          <p:nvPr/>
        </p:nvSpPr>
        <p:spPr bwMode="auto">
          <a:xfrm>
            <a:off x="7823919" y="1339503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Translations</a:t>
            </a:r>
          </a:p>
        </p:txBody>
      </p:sp>
      <p:sp>
        <p:nvSpPr>
          <p:cNvPr id="90" name="TextBox 292"/>
          <p:cNvSpPr txBox="1">
            <a:spLocks noChangeArrowheads="1"/>
          </p:cNvSpPr>
          <p:nvPr/>
        </p:nvSpPr>
        <p:spPr bwMode="auto">
          <a:xfrm>
            <a:off x="4179557" y="1341661"/>
            <a:ext cx="69923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b="1" dirty="0" smtClean="0">
                <a:solidFill>
                  <a:schemeClr val="bg2">
                    <a:lumMod val="90000"/>
                  </a:schemeClr>
                </a:solidFill>
              </a:rPr>
              <a:t>Start using</a:t>
            </a:r>
            <a:endParaRPr lang="en-US" sz="900" b="1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91" name="TextBox 293"/>
          <p:cNvSpPr txBox="1">
            <a:spLocks noChangeArrowheads="1"/>
          </p:cNvSpPr>
          <p:nvPr/>
        </p:nvSpPr>
        <p:spPr bwMode="auto">
          <a:xfrm>
            <a:off x="2915816" y="1340768"/>
            <a:ext cx="78739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About &amp; info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93" name="TextBox 358"/>
          <p:cNvSpPr txBox="1">
            <a:spLocks noChangeArrowheads="1"/>
          </p:cNvSpPr>
          <p:nvPr/>
        </p:nvSpPr>
        <p:spPr bwMode="auto">
          <a:xfrm>
            <a:off x="5447655" y="1340768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Mappings</a:t>
            </a:r>
          </a:p>
        </p:txBody>
      </p:sp>
      <p:sp>
        <p:nvSpPr>
          <p:cNvPr id="94" name="Down Arrow 93"/>
          <p:cNvSpPr/>
          <p:nvPr/>
        </p:nvSpPr>
        <p:spPr>
          <a:xfrm>
            <a:off x="5580112" y="476672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Down Arrow 94"/>
          <p:cNvSpPr/>
          <p:nvPr/>
        </p:nvSpPr>
        <p:spPr>
          <a:xfrm>
            <a:off x="3995936" y="1124744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Down Arrow 95"/>
          <p:cNvSpPr/>
          <p:nvPr/>
        </p:nvSpPr>
        <p:spPr>
          <a:xfrm rot="5400000">
            <a:off x="1331640" y="3501008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Oval 96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TextBox 97"/>
          <p:cNvSpPr txBox="1"/>
          <p:nvPr/>
        </p:nvSpPr>
        <p:spPr>
          <a:xfrm>
            <a:off x="21842" y="44624"/>
            <a:ext cx="94975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6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99" name="Rectangle 98"/>
          <p:cNvSpPr/>
          <p:nvPr/>
        </p:nvSpPr>
        <p:spPr>
          <a:xfrm>
            <a:off x="6300192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0" name="TextBox 283"/>
          <p:cNvSpPr txBox="1">
            <a:spLocks noChangeArrowheads="1"/>
          </p:cNvSpPr>
          <p:nvPr/>
        </p:nvSpPr>
        <p:spPr bwMode="auto">
          <a:xfrm>
            <a:off x="6300192" y="260648"/>
            <a:ext cx="9092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Menu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01" name="Rectangle 100"/>
          <p:cNvSpPr/>
          <p:nvPr/>
        </p:nvSpPr>
        <p:spPr>
          <a:xfrm>
            <a:off x="179512" y="2348880"/>
            <a:ext cx="72008" cy="2880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179512" y="2708920"/>
            <a:ext cx="72008" cy="2880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3" name="Rectangle 102"/>
          <p:cNvSpPr/>
          <p:nvPr/>
        </p:nvSpPr>
        <p:spPr>
          <a:xfrm>
            <a:off x="179513" y="3501008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4" name="Rectangle 103"/>
          <p:cNvSpPr/>
          <p:nvPr/>
        </p:nvSpPr>
        <p:spPr>
          <a:xfrm>
            <a:off x="6537320" y="6669360"/>
            <a:ext cx="72009" cy="1356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7" name="TextBox 293"/>
          <p:cNvSpPr txBox="1">
            <a:spLocks noChangeArrowheads="1"/>
          </p:cNvSpPr>
          <p:nvPr/>
        </p:nvSpPr>
        <p:spPr bwMode="auto">
          <a:xfrm>
            <a:off x="6609328" y="6597352"/>
            <a:ext cx="77136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Introduction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08" name="Rectangle 107"/>
          <p:cNvSpPr/>
          <p:nvPr/>
        </p:nvSpPr>
        <p:spPr>
          <a:xfrm>
            <a:off x="7473423" y="6669360"/>
            <a:ext cx="72009" cy="1356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9" name="Rectangle 108"/>
          <p:cNvSpPr/>
          <p:nvPr/>
        </p:nvSpPr>
        <p:spPr>
          <a:xfrm>
            <a:off x="8481535" y="6669360"/>
            <a:ext cx="72009" cy="1356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0" name="TextBox 293"/>
          <p:cNvSpPr txBox="1">
            <a:spLocks noChangeArrowheads="1"/>
          </p:cNvSpPr>
          <p:nvPr/>
        </p:nvSpPr>
        <p:spPr bwMode="auto">
          <a:xfrm>
            <a:off x="7494147" y="6597352"/>
            <a:ext cx="101341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1" name="TextBox 293"/>
          <p:cNvSpPr txBox="1">
            <a:spLocks noChangeArrowheads="1"/>
          </p:cNvSpPr>
          <p:nvPr/>
        </p:nvSpPr>
        <p:spPr bwMode="auto">
          <a:xfrm>
            <a:off x="8553544" y="6627168"/>
            <a:ext cx="55496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Look up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6" name="Rectangle 115"/>
          <p:cNvSpPr/>
          <p:nvPr/>
        </p:nvSpPr>
        <p:spPr>
          <a:xfrm>
            <a:off x="179512" y="3861048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Concept Search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7" name="Rectangle 116"/>
          <p:cNvSpPr/>
          <p:nvPr/>
        </p:nvSpPr>
        <p:spPr>
          <a:xfrm>
            <a:off x="179513" y="3861048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graphicFrame>
        <p:nvGraphicFramePr>
          <p:cNvPr id="118" name="Table 117"/>
          <p:cNvGraphicFramePr>
            <a:graphicFrameLocks noGrp="1"/>
          </p:cNvGraphicFramePr>
          <p:nvPr/>
        </p:nvGraphicFramePr>
        <p:xfrm>
          <a:off x="1835696" y="2413616"/>
          <a:ext cx="6768752" cy="1375424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966965"/>
                <a:gridCol w="1226080"/>
                <a:gridCol w="707848"/>
                <a:gridCol w="966965"/>
                <a:gridCol w="797982"/>
                <a:gridCol w="920025"/>
                <a:gridCol w="1182887"/>
              </a:tblGrid>
              <a:tr h="847187">
                <a:tc>
                  <a:txBody>
                    <a:bodyPr/>
                    <a:lstStyle/>
                    <a:p>
                      <a:r>
                        <a:rPr lang="en-US" sz="1050" dirty="0" smtClean="0"/>
                        <a:t>VERSION</a:t>
                      </a:r>
                      <a:endParaRPr lang="en-US" sz="1050" b="1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en-US" sz="1050" dirty="0" smtClean="0"/>
                        <a:t>DEFINITION</a:t>
                      </a:r>
                      <a:endParaRPr lang="en-US" sz="1050" b="1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en-US" sz="1050" dirty="0" smtClean="0"/>
                        <a:t>RDFS</a:t>
                      </a:r>
                      <a:endParaRPr lang="en-US" sz="1050" b="1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en-US" sz="1050" dirty="0" smtClean="0"/>
                        <a:t>TELOS</a:t>
                      </a:r>
                      <a:r>
                        <a:rPr lang="en-US" sz="1050" baseline="0" dirty="0" smtClean="0"/>
                        <a:t> </a:t>
                      </a:r>
                      <a:r>
                        <a:rPr lang="en-US" sz="1050" dirty="0" smtClean="0"/>
                        <a:t>DATABASE</a:t>
                      </a:r>
                      <a:endParaRPr lang="en-US" sz="1050" b="1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Cross Reference Manual</a:t>
                      </a:r>
                      <a:endParaRPr lang="en-US" sz="900" dirty="0" smtClean="0"/>
                    </a:p>
                    <a:p>
                      <a:endParaRPr lang="en-US" sz="1050" b="0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en-US" sz="1050" dirty="0" smtClean="0"/>
                        <a:t>Compatible ISO Standard</a:t>
                      </a:r>
                      <a:endParaRPr lang="en-US" sz="1050" b="1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en-US" sz="1050" dirty="0" smtClean="0"/>
                        <a:t>Translation</a:t>
                      </a:r>
                      <a:endParaRPr lang="en-US" sz="1050" b="1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</a:tr>
              <a:tr h="528237">
                <a:tc>
                  <a:txBody>
                    <a:bodyPr/>
                    <a:lstStyle/>
                    <a:p>
                      <a:r>
                        <a:rPr lang="en-US" sz="1050" u="sng" dirty="0" smtClean="0"/>
                        <a:t>Version 1</a:t>
                      </a:r>
                      <a:endParaRPr lang="en-US" sz="1050" b="0" u="sng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en-US" sz="1050" u="sng" dirty="0" smtClean="0"/>
                        <a:t>Textual Definition</a:t>
                      </a:r>
                      <a:endParaRPr lang="en-US" sz="1050" b="0" u="sng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en-US" sz="1050" u="sng" dirty="0" smtClean="0"/>
                        <a:t>RDFS</a:t>
                      </a:r>
                      <a:endParaRPr lang="en-US" sz="1050" b="0" u="sng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u="sng" dirty="0" smtClean="0"/>
                        <a:t>TELOS</a:t>
                      </a:r>
                    </a:p>
                    <a:p>
                      <a:endParaRPr lang="en-US" dirty="0"/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en-US" sz="1050" u="sng" dirty="0" smtClean="0"/>
                        <a:t>HTML</a:t>
                      </a:r>
                      <a:endParaRPr lang="en-US" sz="1050" b="0" u="sng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endParaRPr lang="en-US" sz="1050" b="0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en-US" sz="1050" u="sng" dirty="0" smtClean="0"/>
                        <a:t>English Translation</a:t>
                      </a:r>
                      <a:endParaRPr lang="en-US" sz="1050" b="0" u="sng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 marL="99060" marR="99060"/>
                </a:tc>
              </a:tr>
            </a:tbl>
          </a:graphicData>
        </a:graphic>
      </p:graphicFrame>
      <p:sp>
        <p:nvSpPr>
          <p:cNvPr id="120" name="TextBox 358"/>
          <p:cNvSpPr txBox="1">
            <a:spLocks noChangeArrowheads="1"/>
          </p:cNvSpPr>
          <p:nvPr/>
        </p:nvSpPr>
        <p:spPr bwMode="auto">
          <a:xfrm>
            <a:off x="7452320" y="3861048"/>
            <a:ext cx="1368152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u="sng" dirty="0" smtClean="0">
                <a:solidFill>
                  <a:schemeClr val="bg2">
                    <a:lumMod val="25000"/>
                  </a:schemeClr>
                </a:solidFill>
              </a:rPr>
              <a:t>Previous Releases</a:t>
            </a:r>
            <a:endParaRPr lang="en-US" sz="1200" u="sng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21" name="Rectangle 120"/>
          <p:cNvSpPr/>
          <p:nvPr/>
        </p:nvSpPr>
        <p:spPr>
          <a:xfrm>
            <a:off x="4932040" y="4509691"/>
            <a:ext cx="2448272" cy="359469"/>
          </a:xfrm>
          <a:prstGeom prst="rect">
            <a:avLst/>
          </a:prstGeom>
          <a:noFill/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2" name="TextBox 121"/>
          <p:cNvSpPr txBox="1"/>
          <p:nvPr/>
        </p:nvSpPr>
        <p:spPr>
          <a:xfrm>
            <a:off x="5049515" y="4581128"/>
            <a:ext cx="2307042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 smtClean="0">
                <a:solidFill>
                  <a:schemeClr val="accent1">
                    <a:lumMod val="75000"/>
                  </a:schemeClr>
                </a:solidFill>
                <a:latin typeface="Arial" pitchFamily="34" charset="0"/>
              </a:rPr>
              <a:t>Link connected with Resources category.</a:t>
            </a:r>
            <a:endParaRPr lang="en-US" sz="900" dirty="0">
              <a:solidFill>
                <a:schemeClr val="accent1">
                  <a:lumMod val="75000"/>
                </a:schemeClr>
              </a:solidFill>
              <a:latin typeface="Arial" pitchFamily="34" charset="0"/>
            </a:endParaRPr>
          </a:p>
        </p:txBody>
      </p:sp>
      <p:cxnSp>
        <p:nvCxnSpPr>
          <p:cNvPr id="123" name="Straight Connector 122"/>
          <p:cNvCxnSpPr>
            <a:endCxn id="121" idx="0"/>
          </p:cNvCxnSpPr>
          <p:nvPr/>
        </p:nvCxnSpPr>
        <p:spPr>
          <a:xfrm flipH="1">
            <a:off x="6156176" y="4077072"/>
            <a:ext cx="1800200" cy="432619"/>
          </a:xfrm>
          <a:prstGeom prst="line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3" name="Rectangle 42"/>
          <p:cNvSpPr/>
          <p:nvPr/>
        </p:nvSpPr>
        <p:spPr>
          <a:xfrm>
            <a:off x="179512" y="2348880"/>
            <a:ext cx="115212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50" b="1" dirty="0" smtClean="0">
                <a:solidFill>
                  <a:schemeClr val="bg2">
                    <a:lumMod val="90000"/>
                  </a:schemeClr>
                </a:solidFill>
              </a:rPr>
              <a:t>Short Intro</a:t>
            </a:r>
            <a:endParaRPr lang="en-US" sz="1050" b="1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179512" y="3069655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Mapping Tools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179512" y="2708920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Mapping Methods</a:t>
            </a:r>
          </a:p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&amp;Technology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0728"/>
            <a:ext cx="755335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300192" y="967135"/>
            <a:ext cx="63991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1422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1152127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30" name="TextBox 292"/>
          <p:cNvSpPr txBox="1">
            <a:spLocks noChangeArrowheads="1"/>
          </p:cNvSpPr>
          <p:nvPr/>
        </p:nvSpPr>
        <p:spPr bwMode="auto">
          <a:xfrm>
            <a:off x="150631" y="1916832"/>
            <a:ext cx="2210862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The Model/Mappings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1835696" y="2348880"/>
            <a:ext cx="6840760" cy="396044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4860032" y="3645024"/>
            <a:ext cx="1019831" cy="30777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Short Intro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81" name="Rectangle 80"/>
          <p:cNvSpPr/>
          <p:nvPr/>
        </p:nvSpPr>
        <p:spPr>
          <a:xfrm>
            <a:off x="2699792" y="1268760"/>
            <a:ext cx="6264696" cy="432048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82" name="Rectangle 81"/>
          <p:cNvSpPr/>
          <p:nvPr/>
        </p:nvSpPr>
        <p:spPr>
          <a:xfrm>
            <a:off x="2771800" y="1339875"/>
            <a:ext cx="1169988" cy="288925"/>
          </a:xfrm>
          <a:prstGeom prst="rect">
            <a:avLst/>
          </a:prstGeom>
          <a:solidFill>
            <a:schemeClr val="bg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4" name="Rectangle 83"/>
          <p:cNvSpPr/>
          <p:nvPr/>
        </p:nvSpPr>
        <p:spPr>
          <a:xfrm>
            <a:off x="6444208" y="1339875"/>
            <a:ext cx="1169988" cy="287338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5" name="Rectangle 84"/>
          <p:cNvSpPr/>
          <p:nvPr/>
        </p:nvSpPr>
        <p:spPr>
          <a:xfrm>
            <a:off x="7668344" y="1339875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8" name="TextBox 260"/>
          <p:cNvSpPr txBox="1">
            <a:spLocks noChangeArrowheads="1"/>
          </p:cNvSpPr>
          <p:nvPr/>
        </p:nvSpPr>
        <p:spPr bwMode="auto">
          <a:xfrm>
            <a:off x="6623596" y="1339826"/>
            <a:ext cx="990600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Extensions</a:t>
            </a:r>
          </a:p>
        </p:txBody>
      </p:sp>
      <p:sp>
        <p:nvSpPr>
          <p:cNvPr id="89" name="TextBox 261"/>
          <p:cNvSpPr txBox="1">
            <a:spLocks noChangeArrowheads="1"/>
          </p:cNvSpPr>
          <p:nvPr/>
        </p:nvSpPr>
        <p:spPr bwMode="auto">
          <a:xfrm>
            <a:off x="7823919" y="1339503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Translations</a:t>
            </a:r>
          </a:p>
        </p:txBody>
      </p:sp>
      <p:sp>
        <p:nvSpPr>
          <p:cNvPr id="90" name="TextBox 292"/>
          <p:cNvSpPr txBox="1">
            <a:spLocks noChangeArrowheads="1"/>
          </p:cNvSpPr>
          <p:nvPr/>
        </p:nvSpPr>
        <p:spPr bwMode="auto">
          <a:xfrm>
            <a:off x="2973281" y="1340768"/>
            <a:ext cx="806631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About &amp; info</a:t>
            </a:r>
          </a:p>
        </p:txBody>
      </p:sp>
      <p:sp>
        <p:nvSpPr>
          <p:cNvPr id="94" name="Down Arrow 93"/>
          <p:cNvSpPr/>
          <p:nvPr/>
        </p:nvSpPr>
        <p:spPr>
          <a:xfrm>
            <a:off x="5580112" y="476672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Down Arrow 94"/>
          <p:cNvSpPr/>
          <p:nvPr/>
        </p:nvSpPr>
        <p:spPr>
          <a:xfrm>
            <a:off x="5292080" y="1052736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Down Arrow 95"/>
          <p:cNvSpPr/>
          <p:nvPr/>
        </p:nvSpPr>
        <p:spPr>
          <a:xfrm rot="5400000">
            <a:off x="1340024" y="2348880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Oval 96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TextBox 97"/>
          <p:cNvSpPr txBox="1"/>
          <p:nvPr/>
        </p:nvSpPr>
        <p:spPr>
          <a:xfrm>
            <a:off x="21842" y="44624"/>
            <a:ext cx="94975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7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99" name="Rectangle 98"/>
          <p:cNvSpPr/>
          <p:nvPr/>
        </p:nvSpPr>
        <p:spPr>
          <a:xfrm>
            <a:off x="6300192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0" name="TextBox 283"/>
          <p:cNvSpPr txBox="1">
            <a:spLocks noChangeArrowheads="1"/>
          </p:cNvSpPr>
          <p:nvPr/>
        </p:nvSpPr>
        <p:spPr bwMode="auto">
          <a:xfrm>
            <a:off x="6300192" y="260648"/>
            <a:ext cx="9092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Menu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06" name="Rectangle 105"/>
          <p:cNvSpPr/>
          <p:nvPr/>
        </p:nvSpPr>
        <p:spPr>
          <a:xfrm>
            <a:off x="179512" y="3429695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Mapping Memory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07" name="Rectangle 106"/>
          <p:cNvSpPr/>
          <p:nvPr/>
        </p:nvSpPr>
        <p:spPr>
          <a:xfrm>
            <a:off x="179512" y="2348880"/>
            <a:ext cx="72008" cy="288032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8" name="Rectangle 107"/>
          <p:cNvSpPr/>
          <p:nvPr/>
        </p:nvSpPr>
        <p:spPr>
          <a:xfrm>
            <a:off x="179512" y="2708920"/>
            <a:ext cx="72008" cy="2880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1" name="Rectangle 110"/>
          <p:cNvSpPr/>
          <p:nvPr/>
        </p:nvSpPr>
        <p:spPr>
          <a:xfrm>
            <a:off x="179512" y="306896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2" name="Rectangle 111"/>
          <p:cNvSpPr/>
          <p:nvPr/>
        </p:nvSpPr>
        <p:spPr>
          <a:xfrm>
            <a:off x="6537320" y="6669360"/>
            <a:ext cx="72009" cy="1356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3" name="TextBox 293"/>
          <p:cNvSpPr txBox="1">
            <a:spLocks noChangeArrowheads="1"/>
          </p:cNvSpPr>
          <p:nvPr/>
        </p:nvSpPr>
        <p:spPr bwMode="auto">
          <a:xfrm>
            <a:off x="6609328" y="6597352"/>
            <a:ext cx="77136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Introduction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4" name="Rectangle 113"/>
          <p:cNvSpPr/>
          <p:nvPr/>
        </p:nvSpPr>
        <p:spPr>
          <a:xfrm>
            <a:off x="7473423" y="6669360"/>
            <a:ext cx="72009" cy="1356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5" name="Rectangle 114"/>
          <p:cNvSpPr/>
          <p:nvPr/>
        </p:nvSpPr>
        <p:spPr>
          <a:xfrm>
            <a:off x="8481535" y="6669360"/>
            <a:ext cx="72009" cy="1356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6" name="TextBox 293"/>
          <p:cNvSpPr txBox="1">
            <a:spLocks noChangeArrowheads="1"/>
          </p:cNvSpPr>
          <p:nvPr/>
        </p:nvSpPr>
        <p:spPr bwMode="auto">
          <a:xfrm>
            <a:off x="7494147" y="6597352"/>
            <a:ext cx="101341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7" name="TextBox 293"/>
          <p:cNvSpPr txBox="1">
            <a:spLocks noChangeArrowheads="1"/>
          </p:cNvSpPr>
          <p:nvPr/>
        </p:nvSpPr>
        <p:spPr bwMode="auto">
          <a:xfrm>
            <a:off x="8553544" y="6627168"/>
            <a:ext cx="55496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Look up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8" name="Rectangle 117"/>
          <p:cNvSpPr/>
          <p:nvPr/>
        </p:nvSpPr>
        <p:spPr>
          <a:xfrm>
            <a:off x="5220072" y="1340768"/>
            <a:ext cx="116998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190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9" name="Rectangle 118"/>
          <p:cNvSpPr/>
          <p:nvPr/>
        </p:nvSpPr>
        <p:spPr>
          <a:xfrm>
            <a:off x="3995936" y="1340768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0" name="TextBox 293"/>
          <p:cNvSpPr txBox="1">
            <a:spLocks noChangeArrowheads="1"/>
          </p:cNvSpPr>
          <p:nvPr/>
        </p:nvSpPr>
        <p:spPr bwMode="auto">
          <a:xfrm>
            <a:off x="4199136" y="1340768"/>
            <a:ext cx="712054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Start Using</a:t>
            </a:r>
          </a:p>
        </p:txBody>
      </p:sp>
      <p:sp>
        <p:nvSpPr>
          <p:cNvPr id="122" name="TextBox 358"/>
          <p:cNvSpPr txBox="1">
            <a:spLocks noChangeArrowheads="1"/>
          </p:cNvSpPr>
          <p:nvPr/>
        </p:nvSpPr>
        <p:spPr bwMode="auto">
          <a:xfrm>
            <a:off x="5447655" y="1340768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b="1" dirty="0">
                <a:solidFill>
                  <a:schemeClr val="bg2">
                    <a:lumMod val="90000"/>
                  </a:schemeClr>
                </a:solidFill>
              </a:rPr>
              <a:t>Mappings</a:t>
            </a:r>
          </a:p>
        </p:txBody>
      </p:sp>
      <p:sp>
        <p:nvSpPr>
          <p:cNvPr id="130" name="Rectangle 129"/>
          <p:cNvSpPr/>
          <p:nvPr/>
        </p:nvSpPr>
        <p:spPr>
          <a:xfrm>
            <a:off x="179512" y="3789735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Reports about Mappings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31" name="Rectangle 130"/>
          <p:cNvSpPr/>
          <p:nvPr/>
        </p:nvSpPr>
        <p:spPr>
          <a:xfrm>
            <a:off x="179513" y="342900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32" name="Rectangle 131"/>
          <p:cNvSpPr/>
          <p:nvPr/>
        </p:nvSpPr>
        <p:spPr>
          <a:xfrm>
            <a:off x="179513" y="378904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bg2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3" name="Rectangle 42"/>
          <p:cNvSpPr/>
          <p:nvPr/>
        </p:nvSpPr>
        <p:spPr>
          <a:xfrm>
            <a:off x="179512" y="2348880"/>
            <a:ext cx="115212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50" b="1" dirty="0" smtClean="0">
                <a:solidFill>
                  <a:schemeClr val="bg2">
                    <a:lumMod val="90000"/>
                  </a:schemeClr>
                </a:solidFill>
              </a:rPr>
              <a:t>Short Intro</a:t>
            </a:r>
            <a:endParaRPr lang="en-US" sz="1050" b="1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179512" y="2708920"/>
            <a:ext cx="1169988" cy="288925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dirty="0" smtClean="0">
                <a:solidFill>
                  <a:schemeClr val="bg2">
                    <a:lumMod val="25000"/>
                  </a:schemeClr>
                </a:solidFill>
              </a:rPr>
              <a:t>Extensions</a:t>
            </a:r>
            <a:endParaRPr lang="en-US" sz="10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572000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430838" y="908397"/>
            <a:ext cx="779462" cy="360363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288088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7146925" y="908397"/>
            <a:ext cx="779463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004175" y="908397"/>
            <a:ext cx="781050" cy="360363"/>
          </a:xfrm>
          <a:prstGeom prst="rect">
            <a:avLst/>
          </a:prstGeom>
          <a:solidFill>
            <a:schemeClr val="bg2">
              <a:lumMod val="9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51520" y="260648"/>
            <a:ext cx="19191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bg2">
                    <a:lumMod val="50000"/>
                  </a:schemeClr>
                </a:solidFill>
              </a:rPr>
              <a:t>CIDOC-CRM</a:t>
            </a:r>
            <a:endParaRPr lang="en-US" sz="28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30838" y="980728"/>
            <a:ext cx="755335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b="1" dirty="0">
                <a:solidFill>
                  <a:schemeClr val="bg2">
                    <a:lumMod val="90000"/>
                  </a:schemeClr>
                </a:solidFill>
                <a:latin typeface="Arial" pitchFamily="34" charset="0"/>
              </a:rPr>
              <a:t>The Model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300192" y="967135"/>
            <a:ext cx="639919" cy="2308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Activities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00392" y="967135"/>
            <a:ext cx="558800" cy="2301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People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27575" y="981422"/>
            <a:ext cx="508000" cy="2301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Home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46925" y="967135"/>
            <a:ext cx="771525" cy="2301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900" dirty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Recourses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179512" y="908720"/>
            <a:ext cx="8784976" cy="0"/>
          </a:xfrm>
          <a:prstGeom prst="line">
            <a:avLst/>
          </a:prstGeom>
          <a:ln w="190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7308304" y="620689"/>
            <a:ext cx="1499542" cy="216024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8172400" y="260648"/>
            <a:ext cx="648072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5" name="TextBox 282"/>
          <p:cNvSpPr txBox="1">
            <a:spLocks noChangeArrowheads="1"/>
          </p:cNvSpPr>
          <p:nvPr/>
        </p:nvSpPr>
        <p:spPr bwMode="auto">
          <a:xfrm>
            <a:off x="6732240" y="631721"/>
            <a:ext cx="60240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Search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7" name="TextBox 284"/>
          <p:cNvSpPr txBox="1">
            <a:spLocks noChangeArrowheads="1"/>
          </p:cNvSpPr>
          <p:nvPr/>
        </p:nvSpPr>
        <p:spPr bwMode="auto">
          <a:xfrm>
            <a:off x="8172400" y="260648"/>
            <a:ext cx="1152127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Contact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308304" y="260648"/>
            <a:ext cx="720080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TextBox 283"/>
          <p:cNvSpPr txBox="1">
            <a:spLocks noChangeArrowheads="1"/>
          </p:cNvSpPr>
          <p:nvPr/>
        </p:nvSpPr>
        <p:spPr bwMode="auto">
          <a:xfrm>
            <a:off x="7308379" y="260648"/>
            <a:ext cx="7296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Site </a:t>
            </a:r>
            <a:r>
              <a:rPr lang="en-US" sz="1200" dirty="0">
                <a:solidFill>
                  <a:schemeClr val="bg2">
                    <a:lumMod val="25000"/>
                  </a:schemeClr>
                </a:solidFill>
              </a:rPr>
              <a:t>map</a:t>
            </a:r>
          </a:p>
        </p:txBody>
      </p:sp>
      <p:sp>
        <p:nvSpPr>
          <p:cNvPr id="30" name="TextBox 292"/>
          <p:cNvSpPr txBox="1">
            <a:spLocks noChangeArrowheads="1"/>
          </p:cNvSpPr>
          <p:nvPr/>
        </p:nvSpPr>
        <p:spPr bwMode="auto">
          <a:xfrm>
            <a:off x="150631" y="1916832"/>
            <a:ext cx="2286010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The Model/Extensions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1835696" y="2348880"/>
            <a:ext cx="6840760" cy="396044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05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4860032" y="3645024"/>
            <a:ext cx="1019831" cy="30777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  <a:latin typeface="Arial" pitchFamily="34" charset="0"/>
              </a:rPr>
              <a:t>Short Intro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Arial" pitchFamily="34" charset="0"/>
            </a:endParaRPr>
          </a:p>
        </p:txBody>
      </p:sp>
      <p:sp>
        <p:nvSpPr>
          <p:cNvPr id="81" name="Rectangle 80"/>
          <p:cNvSpPr/>
          <p:nvPr/>
        </p:nvSpPr>
        <p:spPr>
          <a:xfrm>
            <a:off x="2699792" y="1268760"/>
            <a:ext cx="6264696" cy="432048"/>
          </a:xfrm>
          <a:prstGeom prst="rect">
            <a:avLst/>
          </a:prstGeom>
          <a:solidFill>
            <a:schemeClr val="bg2">
              <a:lumMod val="5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bg2">
                  <a:lumMod val="90000"/>
                </a:schemeClr>
              </a:solidFill>
            </a:endParaRPr>
          </a:p>
        </p:txBody>
      </p:sp>
      <p:sp>
        <p:nvSpPr>
          <p:cNvPr id="82" name="Rectangle 81"/>
          <p:cNvSpPr/>
          <p:nvPr/>
        </p:nvSpPr>
        <p:spPr>
          <a:xfrm>
            <a:off x="2771800" y="1339875"/>
            <a:ext cx="1169988" cy="288925"/>
          </a:xfrm>
          <a:prstGeom prst="rect">
            <a:avLst/>
          </a:prstGeom>
          <a:solidFill>
            <a:schemeClr val="bg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5" name="Rectangle 84"/>
          <p:cNvSpPr/>
          <p:nvPr/>
        </p:nvSpPr>
        <p:spPr>
          <a:xfrm>
            <a:off x="7740352" y="1339875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9" name="TextBox 261"/>
          <p:cNvSpPr txBox="1">
            <a:spLocks noChangeArrowheads="1"/>
          </p:cNvSpPr>
          <p:nvPr/>
        </p:nvSpPr>
        <p:spPr bwMode="auto">
          <a:xfrm>
            <a:off x="7878067" y="1339503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Translations</a:t>
            </a:r>
          </a:p>
        </p:txBody>
      </p:sp>
      <p:sp>
        <p:nvSpPr>
          <p:cNvPr id="90" name="TextBox 292"/>
          <p:cNvSpPr txBox="1">
            <a:spLocks noChangeArrowheads="1"/>
          </p:cNvSpPr>
          <p:nvPr/>
        </p:nvSpPr>
        <p:spPr bwMode="auto">
          <a:xfrm>
            <a:off x="2973281" y="1340768"/>
            <a:ext cx="806631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About &amp; info</a:t>
            </a:r>
          </a:p>
        </p:txBody>
      </p:sp>
      <p:sp>
        <p:nvSpPr>
          <p:cNvPr id="94" name="Down Arrow 93"/>
          <p:cNvSpPr/>
          <p:nvPr/>
        </p:nvSpPr>
        <p:spPr>
          <a:xfrm>
            <a:off x="5364088" y="548680"/>
            <a:ext cx="432048" cy="4320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Down Arrow 94"/>
          <p:cNvSpPr/>
          <p:nvPr/>
        </p:nvSpPr>
        <p:spPr>
          <a:xfrm>
            <a:off x="6804248" y="1052736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Down Arrow 95"/>
          <p:cNvSpPr/>
          <p:nvPr/>
        </p:nvSpPr>
        <p:spPr>
          <a:xfrm rot="5400000">
            <a:off x="1331640" y="2348880"/>
            <a:ext cx="279648" cy="279648"/>
          </a:xfrm>
          <a:prstGeom prst="downArrow">
            <a:avLst/>
          </a:prstGeom>
          <a:solidFill>
            <a:schemeClr val="bg2">
              <a:lumMod val="25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Oval 96"/>
          <p:cNvSpPr/>
          <p:nvPr/>
        </p:nvSpPr>
        <p:spPr>
          <a:xfrm>
            <a:off x="0" y="0"/>
            <a:ext cx="432048" cy="432048"/>
          </a:xfrm>
          <a:prstGeom prst="ellipse">
            <a:avLst/>
          </a:prstGeom>
          <a:solidFill>
            <a:schemeClr val="bg1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TextBox 97"/>
          <p:cNvSpPr txBox="1"/>
          <p:nvPr/>
        </p:nvSpPr>
        <p:spPr>
          <a:xfrm>
            <a:off x="21842" y="44624"/>
            <a:ext cx="94975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accent6">
                    <a:lumMod val="75000"/>
                  </a:schemeClr>
                </a:solidFill>
              </a:rPr>
              <a:t>8</a:t>
            </a:r>
            <a:endParaRPr lang="en-US" sz="14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99" name="Rectangle 98"/>
          <p:cNvSpPr/>
          <p:nvPr/>
        </p:nvSpPr>
        <p:spPr>
          <a:xfrm>
            <a:off x="6300192" y="260648"/>
            <a:ext cx="864096" cy="288031"/>
          </a:xfrm>
          <a:prstGeom prst="rec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0" name="TextBox 283"/>
          <p:cNvSpPr txBox="1">
            <a:spLocks noChangeArrowheads="1"/>
          </p:cNvSpPr>
          <p:nvPr/>
        </p:nvSpPr>
        <p:spPr bwMode="auto">
          <a:xfrm>
            <a:off x="6300192" y="260648"/>
            <a:ext cx="90922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Main Menu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07" name="Rectangle 106"/>
          <p:cNvSpPr/>
          <p:nvPr/>
        </p:nvSpPr>
        <p:spPr>
          <a:xfrm>
            <a:off x="179512" y="2348880"/>
            <a:ext cx="72008" cy="288032"/>
          </a:xfrm>
          <a:prstGeom prst="rect">
            <a:avLst/>
          </a:prstGeom>
          <a:solidFill>
            <a:schemeClr val="bg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8" name="Rectangle 107"/>
          <p:cNvSpPr/>
          <p:nvPr/>
        </p:nvSpPr>
        <p:spPr>
          <a:xfrm>
            <a:off x="179512" y="2708920"/>
            <a:ext cx="72008" cy="2880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2" name="Rectangle 111"/>
          <p:cNvSpPr/>
          <p:nvPr/>
        </p:nvSpPr>
        <p:spPr>
          <a:xfrm>
            <a:off x="6537320" y="6669360"/>
            <a:ext cx="72009" cy="135632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3" name="TextBox 293"/>
          <p:cNvSpPr txBox="1">
            <a:spLocks noChangeArrowheads="1"/>
          </p:cNvSpPr>
          <p:nvPr/>
        </p:nvSpPr>
        <p:spPr bwMode="auto">
          <a:xfrm>
            <a:off x="6609328" y="6597352"/>
            <a:ext cx="771365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Introduction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4" name="Rectangle 113"/>
          <p:cNvSpPr/>
          <p:nvPr/>
        </p:nvSpPr>
        <p:spPr>
          <a:xfrm>
            <a:off x="7473423" y="6669360"/>
            <a:ext cx="72009" cy="1356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5" name="Rectangle 114"/>
          <p:cNvSpPr/>
          <p:nvPr/>
        </p:nvSpPr>
        <p:spPr>
          <a:xfrm>
            <a:off x="8481535" y="6669360"/>
            <a:ext cx="72009" cy="1356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6" name="TextBox 293"/>
          <p:cNvSpPr txBox="1">
            <a:spLocks noChangeArrowheads="1"/>
          </p:cNvSpPr>
          <p:nvPr/>
        </p:nvSpPr>
        <p:spPr bwMode="auto">
          <a:xfrm>
            <a:off x="7494147" y="6597352"/>
            <a:ext cx="101341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Learning Material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7" name="TextBox 293"/>
          <p:cNvSpPr txBox="1">
            <a:spLocks noChangeArrowheads="1"/>
          </p:cNvSpPr>
          <p:nvPr/>
        </p:nvSpPr>
        <p:spPr bwMode="auto">
          <a:xfrm>
            <a:off x="8553544" y="6627168"/>
            <a:ext cx="554960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Look up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19" name="Rectangle 118"/>
          <p:cNvSpPr/>
          <p:nvPr/>
        </p:nvSpPr>
        <p:spPr>
          <a:xfrm>
            <a:off x="3995936" y="1340768"/>
            <a:ext cx="1169988" cy="287337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0" name="TextBox 293"/>
          <p:cNvSpPr txBox="1">
            <a:spLocks noChangeArrowheads="1"/>
          </p:cNvSpPr>
          <p:nvPr/>
        </p:nvSpPr>
        <p:spPr bwMode="auto">
          <a:xfrm>
            <a:off x="4199136" y="1340768"/>
            <a:ext cx="712054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900" dirty="0">
                <a:solidFill>
                  <a:schemeClr val="bg2">
                    <a:lumMod val="25000"/>
                  </a:schemeClr>
                </a:solidFill>
              </a:rPr>
              <a:t>Start Using</a:t>
            </a:r>
          </a:p>
        </p:txBody>
      </p:sp>
      <p:sp>
        <p:nvSpPr>
          <p:cNvPr id="58" name="Rectangle 57"/>
          <p:cNvSpPr/>
          <p:nvPr/>
        </p:nvSpPr>
        <p:spPr>
          <a:xfrm>
            <a:off x="5256708" y="1340817"/>
            <a:ext cx="1169988" cy="287338"/>
          </a:xfrm>
          <a:prstGeom prst="rect">
            <a:avLst/>
          </a:prstGeom>
          <a:solidFill>
            <a:schemeClr val="bg1"/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9" name="TextBox 260"/>
          <p:cNvSpPr txBox="1">
            <a:spLocks noChangeArrowheads="1"/>
          </p:cNvSpPr>
          <p:nvPr/>
        </p:nvSpPr>
        <p:spPr bwMode="auto">
          <a:xfrm>
            <a:off x="5436096" y="1340768"/>
            <a:ext cx="990600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dirty="0" smtClean="0">
                <a:solidFill>
                  <a:schemeClr val="bg2">
                    <a:lumMod val="25000"/>
                  </a:schemeClr>
                </a:solidFill>
              </a:rPr>
              <a:t>Mappings</a:t>
            </a:r>
            <a:endParaRPr lang="en-US" sz="9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6504657" y="1340768"/>
            <a:ext cx="1169988" cy="288925"/>
          </a:xfrm>
          <a:prstGeom prst="rect">
            <a:avLst/>
          </a:prstGeom>
          <a:solidFill>
            <a:schemeClr val="bg2">
              <a:lumMod val="50000"/>
            </a:schemeClr>
          </a:solidFill>
          <a:ln w="19050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1" name="TextBox 358"/>
          <p:cNvSpPr txBox="1">
            <a:spLocks noChangeArrowheads="1"/>
          </p:cNvSpPr>
          <p:nvPr/>
        </p:nvSpPr>
        <p:spPr bwMode="auto">
          <a:xfrm>
            <a:off x="6732240" y="1340768"/>
            <a:ext cx="1014413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900" b="1" dirty="0" smtClean="0">
                <a:solidFill>
                  <a:schemeClr val="bg2">
                    <a:lumMod val="90000"/>
                  </a:schemeClr>
                </a:solidFill>
              </a:rPr>
              <a:t>Extensions</a:t>
            </a:r>
            <a:endParaRPr lang="en-US" sz="900" b="1" dirty="0">
              <a:solidFill>
                <a:schemeClr val="bg2">
                  <a:lumMod val="90000"/>
                </a:schemeClr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1102</TotalTime>
  <Words>862</Words>
  <Application>Microsoft Office PowerPoint</Application>
  <PresentationFormat>On-screen Show (4:3)</PresentationFormat>
  <Paragraphs>478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KorinaD.</dc:creator>
  <cp:lastModifiedBy>Bekiari Xrysoula</cp:lastModifiedBy>
  <cp:revision>101</cp:revision>
  <dcterms:created xsi:type="dcterms:W3CDTF">2013-09-18T09:40:11Z</dcterms:created>
  <dcterms:modified xsi:type="dcterms:W3CDTF">2013-10-18T09:27:10Z</dcterms:modified>
</cp:coreProperties>
</file>

<file path=docProps/thumbnail.jpeg>
</file>