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8" r:id="rId5"/>
    <p:sldId id="263" r:id="rId6"/>
    <p:sldId id="266" r:id="rId7"/>
    <p:sldId id="267" r:id="rId8"/>
    <p:sldId id="262" r:id="rId9"/>
    <p:sldId id="265" r:id="rId1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9" d="100"/>
          <a:sy n="79" d="100"/>
        </p:scale>
        <p:origin x="-372" y="-7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92F39783-94BC-45BA-81DA-59043A9A5916}" type="datetimeFigureOut">
              <a:rPr lang="de-DE" smtClean="0"/>
              <a:pPr/>
              <a:t>06.10.2015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02039A8-7A80-43D3-9C24-67173BFA8295}" type="slidenum">
              <a:rPr lang="de-DE" smtClean="0"/>
              <a:pPr/>
              <a:t>‹Nr.›</a:t>
            </a:fld>
            <a:endParaRPr lang="de-DE"/>
          </a:p>
        </p:txBody>
      </p:sp>
    </p:spTree>
    <p:extLst>
      <p:ext uri="{BB962C8B-B14F-4D97-AF65-F5344CB8AC3E}">
        <p14:creationId xmlns="" xmlns:p14="http://schemas.microsoft.com/office/powerpoint/2010/main" val="3675016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2F39783-94BC-45BA-81DA-59043A9A5916}" type="datetimeFigureOut">
              <a:rPr lang="de-DE" smtClean="0"/>
              <a:pPr/>
              <a:t>06.10.2015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02039A8-7A80-43D3-9C24-67173BFA8295}" type="slidenum">
              <a:rPr lang="de-DE" smtClean="0"/>
              <a:pPr/>
              <a:t>‹Nr.›</a:t>
            </a:fld>
            <a:endParaRPr lang="de-DE"/>
          </a:p>
        </p:txBody>
      </p:sp>
    </p:spTree>
    <p:extLst>
      <p:ext uri="{BB962C8B-B14F-4D97-AF65-F5344CB8AC3E}">
        <p14:creationId xmlns="" xmlns:p14="http://schemas.microsoft.com/office/powerpoint/2010/main" val="2568754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2F39783-94BC-45BA-81DA-59043A9A5916}" type="datetimeFigureOut">
              <a:rPr lang="de-DE" smtClean="0"/>
              <a:pPr/>
              <a:t>06.10.2015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02039A8-7A80-43D3-9C24-67173BFA8295}" type="slidenum">
              <a:rPr lang="de-DE" smtClean="0"/>
              <a:pPr/>
              <a:t>‹Nr.›</a:t>
            </a:fld>
            <a:endParaRPr lang="de-DE"/>
          </a:p>
        </p:txBody>
      </p:sp>
    </p:spTree>
    <p:extLst>
      <p:ext uri="{BB962C8B-B14F-4D97-AF65-F5344CB8AC3E}">
        <p14:creationId xmlns="" xmlns:p14="http://schemas.microsoft.com/office/powerpoint/2010/main" val="1699407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2F39783-94BC-45BA-81DA-59043A9A5916}" type="datetimeFigureOut">
              <a:rPr lang="de-DE" smtClean="0"/>
              <a:pPr/>
              <a:t>06.10.2015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02039A8-7A80-43D3-9C24-67173BFA8295}" type="slidenum">
              <a:rPr lang="de-DE" smtClean="0"/>
              <a:pPr/>
              <a:t>‹Nr.›</a:t>
            </a:fld>
            <a:endParaRPr lang="de-DE"/>
          </a:p>
        </p:txBody>
      </p:sp>
    </p:spTree>
    <p:extLst>
      <p:ext uri="{BB962C8B-B14F-4D97-AF65-F5344CB8AC3E}">
        <p14:creationId xmlns="" xmlns:p14="http://schemas.microsoft.com/office/powerpoint/2010/main" val="552231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92F39783-94BC-45BA-81DA-59043A9A5916}" type="datetimeFigureOut">
              <a:rPr lang="de-DE" smtClean="0"/>
              <a:pPr/>
              <a:t>06.10.2015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02039A8-7A80-43D3-9C24-67173BFA8295}" type="slidenum">
              <a:rPr lang="de-DE" smtClean="0"/>
              <a:pPr/>
              <a:t>‹Nr.›</a:t>
            </a:fld>
            <a:endParaRPr lang="de-DE"/>
          </a:p>
        </p:txBody>
      </p:sp>
    </p:spTree>
    <p:extLst>
      <p:ext uri="{BB962C8B-B14F-4D97-AF65-F5344CB8AC3E}">
        <p14:creationId xmlns="" xmlns:p14="http://schemas.microsoft.com/office/powerpoint/2010/main" val="1698295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92F39783-94BC-45BA-81DA-59043A9A5916}" type="datetimeFigureOut">
              <a:rPr lang="de-DE" smtClean="0"/>
              <a:pPr/>
              <a:t>06.10.2015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02039A8-7A80-43D3-9C24-67173BFA8295}" type="slidenum">
              <a:rPr lang="de-DE" smtClean="0"/>
              <a:pPr/>
              <a:t>‹Nr.›</a:t>
            </a:fld>
            <a:endParaRPr lang="de-DE"/>
          </a:p>
        </p:txBody>
      </p:sp>
    </p:spTree>
    <p:extLst>
      <p:ext uri="{BB962C8B-B14F-4D97-AF65-F5344CB8AC3E}">
        <p14:creationId xmlns="" xmlns:p14="http://schemas.microsoft.com/office/powerpoint/2010/main" val="2525293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92F39783-94BC-45BA-81DA-59043A9A5916}" type="datetimeFigureOut">
              <a:rPr lang="de-DE" smtClean="0"/>
              <a:pPr/>
              <a:t>06.10.2015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A02039A8-7A80-43D3-9C24-67173BFA8295}" type="slidenum">
              <a:rPr lang="de-DE" smtClean="0"/>
              <a:pPr/>
              <a:t>‹Nr.›</a:t>
            </a:fld>
            <a:endParaRPr lang="de-DE"/>
          </a:p>
        </p:txBody>
      </p:sp>
    </p:spTree>
    <p:extLst>
      <p:ext uri="{BB962C8B-B14F-4D97-AF65-F5344CB8AC3E}">
        <p14:creationId xmlns="" xmlns:p14="http://schemas.microsoft.com/office/powerpoint/2010/main" val="237449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92F39783-94BC-45BA-81DA-59043A9A5916}" type="datetimeFigureOut">
              <a:rPr lang="de-DE" smtClean="0"/>
              <a:pPr/>
              <a:t>06.10.2015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A02039A8-7A80-43D3-9C24-67173BFA8295}" type="slidenum">
              <a:rPr lang="de-DE" smtClean="0"/>
              <a:pPr/>
              <a:t>‹Nr.›</a:t>
            </a:fld>
            <a:endParaRPr lang="de-DE"/>
          </a:p>
        </p:txBody>
      </p:sp>
    </p:spTree>
    <p:extLst>
      <p:ext uri="{BB962C8B-B14F-4D97-AF65-F5344CB8AC3E}">
        <p14:creationId xmlns="" xmlns:p14="http://schemas.microsoft.com/office/powerpoint/2010/main" val="3593716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2F39783-94BC-45BA-81DA-59043A9A5916}" type="datetimeFigureOut">
              <a:rPr lang="de-DE" smtClean="0"/>
              <a:pPr/>
              <a:t>06.10.2015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A02039A8-7A80-43D3-9C24-67173BFA8295}" type="slidenum">
              <a:rPr lang="de-DE" smtClean="0"/>
              <a:pPr/>
              <a:t>‹Nr.›</a:t>
            </a:fld>
            <a:endParaRPr lang="de-DE"/>
          </a:p>
        </p:txBody>
      </p:sp>
    </p:spTree>
    <p:extLst>
      <p:ext uri="{BB962C8B-B14F-4D97-AF65-F5344CB8AC3E}">
        <p14:creationId xmlns="" xmlns:p14="http://schemas.microsoft.com/office/powerpoint/2010/main" val="1810800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92F39783-94BC-45BA-81DA-59043A9A5916}" type="datetimeFigureOut">
              <a:rPr lang="de-DE" smtClean="0"/>
              <a:pPr/>
              <a:t>06.10.2015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02039A8-7A80-43D3-9C24-67173BFA8295}" type="slidenum">
              <a:rPr lang="de-DE" smtClean="0"/>
              <a:pPr/>
              <a:t>‹Nr.›</a:t>
            </a:fld>
            <a:endParaRPr lang="de-DE"/>
          </a:p>
        </p:txBody>
      </p:sp>
    </p:spTree>
    <p:extLst>
      <p:ext uri="{BB962C8B-B14F-4D97-AF65-F5344CB8AC3E}">
        <p14:creationId xmlns="" xmlns:p14="http://schemas.microsoft.com/office/powerpoint/2010/main" val="1943806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92F39783-94BC-45BA-81DA-59043A9A5916}" type="datetimeFigureOut">
              <a:rPr lang="de-DE" smtClean="0"/>
              <a:pPr/>
              <a:t>06.10.2015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02039A8-7A80-43D3-9C24-67173BFA8295}" type="slidenum">
              <a:rPr lang="de-DE" smtClean="0"/>
              <a:pPr/>
              <a:t>‹Nr.›</a:t>
            </a:fld>
            <a:endParaRPr lang="de-DE"/>
          </a:p>
        </p:txBody>
      </p:sp>
    </p:spTree>
    <p:extLst>
      <p:ext uri="{BB962C8B-B14F-4D97-AF65-F5344CB8AC3E}">
        <p14:creationId xmlns="" xmlns:p14="http://schemas.microsoft.com/office/powerpoint/2010/main" val="3101640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F39783-94BC-45BA-81DA-59043A9A5916}" type="datetimeFigureOut">
              <a:rPr lang="de-DE" smtClean="0"/>
              <a:pPr/>
              <a:t>06.10.2015</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2039A8-7A80-43D3-9C24-67173BFA8295}" type="slidenum">
              <a:rPr lang="de-DE" smtClean="0"/>
              <a:pPr/>
              <a:t>‹Nr.›</a:t>
            </a:fld>
            <a:endParaRPr lang="de-DE"/>
          </a:p>
        </p:txBody>
      </p:sp>
    </p:spTree>
    <p:extLst>
      <p:ext uri="{BB962C8B-B14F-4D97-AF65-F5344CB8AC3E}">
        <p14:creationId xmlns="" xmlns:p14="http://schemas.microsoft.com/office/powerpoint/2010/main" val="2389991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erlangen-crm.org/current/" TargetMode="External"/><Relationship Id="rId2" Type="http://schemas.openxmlformats.org/officeDocument/2006/relationships/hyperlink" Target="http://www.cidoc-crm.org/cidoc-crm/"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erlangen-crm.org/150716/"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endParaRPr lang="de-DE" dirty="0"/>
          </a:p>
        </p:txBody>
      </p:sp>
      <p:sp>
        <p:nvSpPr>
          <p:cNvPr id="3" name="Untertitel 2"/>
          <p:cNvSpPr>
            <a:spLocks noGrp="1"/>
          </p:cNvSpPr>
          <p:nvPr>
            <p:ph type="subTitle" idx="1"/>
          </p:nvPr>
        </p:nvSpPr>
        <p:spPr/>
        <p:txBody>
          <a:bodyPr>
            <a:normAutofit/>
          </a:bodyPr>
          <a:lstStyle/>
          <a:p>
            <a:r>
              <a:rPr lang="de-DE" sz="3200" dirty="0" err="1" smtClean="0"/>
              <a:t>Introduction</a:t>
            </a:r>
            <a:r>
              <a:rPr lang="de-DE" sz="3200" dirty="0" smtClean="0"/>
              <a:t> &amp; Roadmap</a:t>
            </a:r>
            <a:endParaRPr lang="de-DE" sz="3200" dirty="0"/>
          </a:p>
        </p:txBody>
      </p:sp>
      <p:pic>
        <p:nvPicPr>
          <p:cNvPr id="4" name="Grafik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435705" y="1497115"/>
            <a:ext cx="7676190" cy="1638095"/>
          </a:xfrm>
          <a:prstGeom prst="rect">
            <a:avLst/>
          </a:prstGeom>
        </p:spPr>
      </p:pic>
    </p:spTree>
    <p:extLst>
      <p:ext uri="{BB962C8B-B14F-4D97-AF65-F5344CB8AC3E}">
        <p14:creationId xmlns="" xmlns:p14="http://schemas.microsoft.com/office/powerpoint/2010/main" val="25667753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r>
              <a:rPr lang="de-DE" dirty="0" err="1" smtClean="0"/>
              <a:t>Versioning</a:t>
            </a:r>
            <a:r>
              <a:rPr lang="de-DE" dirty="0" smtClean="0"/>
              <a:t> </a:t>
            </a:r>
            <a:r>
              <a:rPr lang="de-DE" dirty="0" err="1" smtClean="0"/>
              <a:t>Mechanism</a:t>
            </a:r>
            <a:endParaRPr lang="de-DE" dirty="0" smtClean="0"/>
          </a:p>
          <a:p>
            <a:pPr lvl="1"/>
            <a:r>
              <a:rPr lang="de-DE" dirty="0" smtClean="0"/>
              <a:t>Communication </a:t>
            </a:r>
            <a:r>
              <a:rPr lang="de-DE" dirty="0" err="1" smtClean="0"/>
              <a:t>with</a:t>
            </a:r>
            <a:r>
              <a:rPr lang="de-DE" dirty="0" smtClean="0"/>
              <a:t> Christos Georgis</a:t>
            </a:r>
          </a:p>
          <a:p>
            <a:pPr lvl="1"/>
            <a:r>
              <a:rPr lang="de-DE" dirty="0" smtClean="0">
                <a:hlinkClick r:id="rId2"/>
              </a:rPr>
              <a:t>http://www.cidoc-crm.org/cidoc-crm</a:t>
            </a:r>
            <a:r>
              <a:rPr lang="de-DE" dirty="0" smtClean="0">
                <a:hlinkClick r:id="rId2"/>
              </a:rPr>
              <a:t>/</a:t>
            </a:r>
            <a:r>
              <a:rPr lang="de-DE" dirty="0" smtClean="0"/>
              <a:t> </a:t>
            </a:r>
            <a:r>
              <a:rPr lang="de-DE" dirty="0" err="1" smtClean="0"/>
              <a:t>and</a:t>
            </a:r>
            <a:r>
              <a:rPr lang="de-DE" dirty="0" smtClean="0"/>
              <a:t> </a:t>
            </a:r>
            <a:r>
              <a:rPr lang="de-DE" dirty="0" smtClean="0">
                <a:hlinkClick r:id="rId3"/>
              </a:rPr>
              <a:t>http://erlangen-crm.org/current/</a:t>
            </a:r>
            <a:r>
              <a:rPr lang="de-DE" dirty="0" smtClean="0"/>
              <a:t> </a:t>
            </a:r>
            <a:r>
              <a:rPr lang="de-DE" dirty="0" err="1" smtClean="0"/>
              <a:t>follow</a:t>
            </a:r>
            <a:r>
              <a:rPr lang="de-DE" dirty="0" smtClean="0"/>
              <a:t> </a:t>
            </a:r>
            <a:r>
              <a:rPr lang="de-DE" dirty="0" err="1" smtClean="0"/>
              <a:t>the</a:t>
            </a:r>
            <a:r>
              <a:rPr lang="de-DE" dirty="0" smtClean="0"/>
              <a:t> same </a:t>
            </a:r>
            <a:r>
              <a:rPr lang="de-DE" dirty="0" err="1" smtClean="0"/>
              <a:t>mechanism</a:t>
            </a:r>
            <a:r>
              <a:rPr lang="de-DE" dirty="0" smtClean="0"/>
              <a:t> </a:t>
            </a:r>
            <a:r>
              <a:rPr lang="de-DE" dirty="0" err="1" smtClean="0"/>
              <a:t>already</a:t>
            </a:r>
            <a:endParaRPr lang="de-DE" dirty="0" smtClean="0"/>
          </a:p>
          <a:p>
            <a:pPr lvl="1"/>
            <a:r>
              <a:rPr lang="de-DE" dirty="0" err="1" smtClean="0"/>
              <a:t>Versioned</a:t>
            </a:r>
            <a:r>
              <a:rPr lang="de-DE" dirty="0" smtClean="0"/>
              <a:t> </a:t>
            </a:r>
            <a:r>
              <a:rPr lang="de-DE" dirty="0" err="1" smtClean="0"/>
              <a:t>namespace</a:t>
            </a:r>
            <a:r>
              <a:rPr lang="de-DE" dirty="0" smtClean="0"/>
              <a:t> (e.g. </a:t>
            </a:r>
            <a:r>
              <a:rPr lang="de-DE" dirty="0" smtClean="0">
                <a:hlinkClick r:id="rId4"/>
              </a:rPr>
              <a:t>http://erlangen-crm.org/150716/</a:t>
            </a:r>
            <a:r>
              <a:rPr lang="de-DE" dirty="0" smtClean="0"/>
              <a:t>) </a:t>
            </a:r>
            <a:r>
              <a:rPr lang="de-DE" dirty="0" err="1" smtClean="0"/>
              <a:t>is</a:t>
            </a:r>
            <a:r>
              <a:rPr lang="de-DE" dirty="0" smtClean="0"/>
              <a:t> </a:t>
            </a:r>
            <a:r>
              <a:rPr lang="de-DE" dirty="0" err="1" smtClean="0"/>
              <a:t>mainly</a:t>
            </a:r>
            <a:r>
              <a:rPr lang="de-DE" dirty="0" smtClean="0"/>
              <a:t> </a:t>
            </a:r>
            <a:r>
              <a:rPr lang="de-DE" dirty="0" err="1" smtClean="0"/>
              <a:t>for</a:t>
            </a:r>
            <a:r>
              <a:rPr lang="de-DE" dirty="0" smtClean="0"/>
              <a:t> </a:t>
            </a:r>
            <a:r>
              <a:rPr lang="de-DE" dirty="0" err="1" smtClean="0"/>
              <a:t>users</a:t>
            </a:r>
            <a:r>
              <a:rPr lang="de-DE" dirty="0" smtClean="0"/>
              <a:t> </a:t>
            </a:r>
            <a:r>
              <a:rPr lang="de-DE" dirty="0" err="1" smtClean="0"/>
              <a:t>who</a:t>
            </a:r>
            <a:r>
              <a:rPr lang="de-DE" dirty="0" smtClean="0"/>
              <a:t> </a:t>
            </a:r>
            <a:r>
              <a:rPr lang="de-DE" dirty="0" err="1" smtClean="0"/>
              <a:t>want</a:t>
            </a:r>
            <a:r>
              <a:rPr lang="de-DE" dirty="0" smtClean="0"/>
              <a:t> </a:t>
            </a:r>
            <a:r>
              <a:rPr lang="de-DE" dirty="0" err="1" smtClean="0"/>
              <a:t>to</a:t>
            </a:r>
            <a:r>
              <a:rPr lang="de-DE" dirty="0" smtClean="0"/>
              <a:t> </a:t>
            </a:r>
            <a:r>
              <a:rPr lang="de-DE" dirty="0" err="1" smtClean="0"/>
              <a:t>be</a:t>
            </a:r>
            <a:r>
              <a:rPr lang="de-DE" dirty="0" smtClean="0"/>
              <a:t> </a:t>
            </a:r>
            <a:r>
              <a:rPr lang="de-DE" dirty="0" err="1" smtClean="0"/>
              <a:t>able</a:t>
            </a:r>
            <a:r>
              <a:rPr lang="de-DE" dirty="0" smtClean="0"/>
              <a:t> </a:t>
            </a:r>
            <a:r>
              <a:rPr lang="de-DE" dirty="0" err="1" smtClean="0"/>
              <a:t>to</a:t>
            </a:r>
            <a:r>
              <a:rPr lang="de-DE" dirty="0" smtClean="0"/>
              <a:t> </a:t>
            </a:r>
            <a:r>
              <a:rPr lang="de-DE" dirty="0" err="1" smtClean="0"/>
              <a:t>track</a:t>
            </a:r>
            <a:r>
              <a:rPr lang="de-DE" dirty="0" smtClean="0"/>
              <a:t> </a:t>
            </a:r>
            <a:r>
              <a:rPr lang="de-DE" dirty="0" err="1" smtClean="0"/>
              <a:t>which</a:t>
            </a:r>
            <a:r>
              <a:rPr lang="de-DE" dirty="0" smtClean="0"/>
              <a:t> </a:t>
            </a:r>
            <a:r>
              <a:rPr lang="de-DE" dirty="0" err="1" smtClean="0"/>
              <a:t>version</a:t>
            </a:r>
            <a:r>
              <a:rPr lang="de-DE" dirty="0" smtClean="0"/>
              <a:t> </a:t>
            </a:r>
            <a:r>
              <a:rPr lang="de-DE" dirty="0" err="1" smtClean="0"/>
              <a:t>of</a:t>
            </a:r>
            <a:r>
              <a:rPr lang="de-DE" dirty="0" smtClean="0"/>
              <a:t> </a:t>
            </a:r>
            <a:r>
              <a:rPr lang="de-DE" dirty="0" err="1" smtClean="0"/>
              <a:t>the</a:t>
            </a:r>
            <a:r>
              <a:rPr lang="de-DE" dirty="0" smtClean="0"/>
              <a:t> </a:t>
            </a:r>
            <a:r>
              <a:rPr lang="de-DE" dirty="0" err="1" smtClean="0"/>
              <a:t>document</a:t>
            </a:r>
            <a:r>
              <a:rPr lang="de-DE" dirty="0" smtClean="0"/>
              <a:t> </a:t>
            </a:r>
            <a:r>
              <a:rPr lang="de-DE" dirty="0" err="1" smtClean="0"/>
              <a:t>they</a:t>
            </a:r>
            <a:r>
              <a:rPr lang="de-DE" dirty="0" smtClean="0"/>
              <a:t> </a:t>
            </a:r>
            <a:r>
              <a:rPr lang="de-DE" dirty="0" err="1" smtClean="0"/>
              <a:t>used</a:t>
            </a:r>
            <a:r>
              <a:rPr lang="de-DE" dirty="0" smtClean="0"/>
              <a:t> </a:t>
            </a:r>
            <a:r>
              <a:rPr lang="de-DE" dirty="0" err="1" smtClean="0"/>
              <a:t>at</a:t>
            </a:r>
            <a:r>
              <a:rPr lang="de-DE" dirty="0" smtClean="0"/>
              <a:t> a </a:t>
            </a:r>
            <a:r>
              <a:rPr lang="de-DE" dirty="0" err="1" smtClean="0"/>
              <a:t>certain</a:t>
            </a:r>
            <a:r>
              <a:rPr lang="de-DE" dirty="0" smtClean="0"/>
              <a:t> </a:t>
            </a:r>
            <a:r>
              <a:rPr lang="de-DE" dirty="0" err="1" smtClean="0"/>
              <a:t>point</a:t>
            </a:r>
            <a:r>
              <a:rPr lang="de-DE" dirty="0" smtClean="0"/>
              <a:t> in time (e.g. in order </a:t>
            </a:r>
            <a:r>
              <a:rPr lang="de-DE" dirty="0" err="1" smtClean="0"/>
              <a:t>to</a:t>
            </a:r>
            <a:r>
              <a:rPr lang="de-DE" dirty="0" smtClean="0"/>
              <a:t> </a:t>
            </a:r>
            <a:r>
              <a:rPr lang="de-DE" dirty="0" err="1" smtClean="0"/>
              <a:t>track</a:t>
            </a:r>
            <a:r>
              <a:rPr lang="de-DE" dirty="0" smtClean="0"/>
              <a:t> </a:t>
            </a:r>
            <a:r>
              <a:rPr lang="de-DE" dirty="0" err="1" smtClean="0"/>
              <a:t>how</a:t>
            </a:r>
            <a:r>
              <a:rPr lang="de-DE" dirty="0" smtClean="0"/>
              <a:t> </a:t>
            </a:r>
            <a:r>
              <a:rPr lang="de-DE" dirty="0" err="1" smtClean="0"/>
              <a:t>concepts</a:t>
            </a:r>
            <a:r>
              <a:rPr lang="de-DE" dirty="0" smtClean="0"/>
              <a:t> </a:t>
            </a:r>
            <a:r>
              <a:rPr lang="de-DE" dirty="0" err="1" smtClean="0"/>
              <a:t>were</a:t>
            </a:r>
            <a:r>
              <a:rPr lang="de-DE" dirty="0" smtClean="0"/>
              <a:t> </a:t>
            </a:r>
            <a:r>
              <a:rPr lang="de-DE" dirty="0" err="1" smtClean="0"/>
              <a:t>described</a:t>
            </a:r>
            <a:r>
              <a:rPr lang="de-DE" dirty="0" smtClean="0"/>
              <a:t> in </a:t>
            </a:r>
            <a:r>
              <a:rPr lang="de-DE" dirty="0" err="1" smtClean="0"/>
              <a:t>old</a:t>
            </a:r>
            <a:r>
              <a:rPr lang="de-DE" dirty="0" smtClean="0"/>
              <a:t> </a:t>
            </a:r>
            <a:r>
              <a:rPr lang="de-DE" dirty="0" err="1" smtClean="0"/>
              <a:t>versions</a:t>
            </a:r>
            <a:r>
              <a:rPr lang="de-DE" dirty="0" smtClean="0"/>
              <a:t>)</a:t>
            </a:r>
          </a:p>
          <a:p>
            <a:pPr lvl="1"/>
            <a:r>
              <a:rPr lang="de-DE" dirty="0" err="1" smtClean="0"/>
              <a:t>There</a:t>
            </a:r>
            <a:r>
              <a:rPr lang="de-DE" dirty="0" smtClean="0"/>
              <a:t> </a:t>
            </a:r>
            <a:r>
              <a:rPr lang="de-DE" dirty="0" err="1" smtClean="0"/>
              <a:t>is</a:t>
            </a:r>
            <a:r>
              <a:rPr lang="de-DE" dirty="0" smtClean="0"/>
              <a:t> </a:t>
            </a:r>
            <a:r>
              <a:rPr lang="de-DE" dirty="0" err="1" smtClean="0"/>
              <a:t>no</a:t>
            </a:r>
            <a:r>
              <a:rPr lang="de-DE" dirty="0" smtClean="0"/>
              <a:t> such </a:t>
            </a:r>
            <a:r>
              <a:rPr lang="de-DE" dirty="0" err="1" smtClean="0"/>
              <a:t>mechanism</a:t>
            </a:r>
            <a:r>
              <a:rPr lang="de-DE" dirty="0" smtClean="0"/>
              <a:t> </a:t>
            </a:r>
            <a:r>
              <a:rPr lang="de-DE" dirty="0" err="1" smtClean="0"/>
              <a:t>for</a:t>
            </a:r>
            <a:r>
              <a:rPr lang="de-DE" dirty="0" smtClean="0"/>
              <a:t> </a:t>
            </a:r>
            <a:r>
              <a:rPr lang="de-DE" dirty="0" err="1" smtClean="0"/>
              <a:t>the</a:t>
            </a:r>
            <a:r>
              <a:rPr lang="de-DE" dirty="0" smtClean="0"/>
              <a:t> </a:t>
            </a:r>
            <a:r>
              <a:rPr lang="de-DE" dirty="0" err="1" smtClean="0"/>
              <a:t>rdf</a:t>
            </a:r>
            <a:endParaRPr lang="de-DE" dirty="0" smtClean="0"/>
          </a:p>
          <a:p>
            <a:r>
              <a:rPr lang="de-DE" dirty="0" smtClean="0"/>
              <a:t>Suggestion:</a:t>
            </a:r>
          </a:p>
          <a:p>
            <a:pPr lvl="1"/>
            <a:r>
              <a:rPr lang="de-DE" dirty="0" smtClean="0"/>
              <a:t>Synchronisation via </a:t>
            </a:r>
            <a:r>
              <a:rPr lang="de-DE" dirty="0" err="1" smtClean="0"/>
              <a:t>equivalence</a:t>
            </a:r>
            <a:r>
              <a:rPr lang="de-DE" dirty="0" smtClean="0"/>
              <a:t> on </a:t>
            </a:r>
            <a:r>
              <a:rPr lang="de-DE" dirty="0" err="1" smtClean="0"/>
              <a:t>the</a:t>
            </a:r>
            <a:r>
              <a:rPr lang="de-DE" dirty="0" smtClean="0"/>
              <a:t> </a:t>
            </a:r>
            <a:r>
              <a:rPr lang="de-DE" dirty="0" err="1" smtClean="0"/>
              <a:t>ontological</a:t>
            </a:r>
            <a:r>
              <a:rPr lang="de-DE" dirty="0" smtClean="0"/>
              <a:t> </a:t>
            </a:r>
            <a:r>
              <a:rPr lang="de-DE" dirty="0" err="1" smtClean="0"/>
              <a:t>layer</a:t>
            </a:r>
            <a:r>
              <a:rPr lang="de-DE" dirty="0" smtClean="0"/>
              <a:t> </a:t>
            </a:r>
            <a:r>
              <a:rPr lang="de-DE" dirty="0" err="1" smtClean="0"/>
              <a:t>for</a:t>
            </a:r>
            <a:r>
              <a:rPr lang="de-DE" dirty="0" smtClean="0"/>
              <a:t> </a:t>
            </a:r>
            <a:r>
              <a:rPr lang="de-DE" dirty="0" err="1" smtClean="0"/>
              <a:t>the</a:t>
            </a:r>
            <a:r>
              <a:rPr lang="de-DE" dirty="0" smtClean="0"/>
              <a:t> </a:t>
            </a:r>
            <a:r>
              <a:rPr lang="de-DE" dirty="0" err="1" smtClean="0"/>
              <a:t>two</a:t>
            </a:r>
            <a:r>
              <a:rPr lang="de-DE" dirty="0" smtClean="0"/>
              <a:t> </a:t>
            </a:r>
            <a:r>
              <a:rPr lang="de-DE" smtClean="0"/>
              <a:t>above</a:t>
            </a:r>
            <a:endParaRPr lang="de-DE" dirty="0" smtClean="0"/>
          </a:p>
          <a:p>
            <a:pPr lvl="1"/>
            <a:endParaRPr lang="de-DE" dirty="0" smtClean="0"/>
          </a:p>
        </p:txBody>
      </p:sp>
      <p:pic>
        <p:nvPicPr>
          <p:cNvPr id="4" name="Grafik 3"/>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393700" y="187530"/>
            <a:ext cx="7676190" cy="1638095"/>
          </a:xfrm>
          <a:prstGeom prst="rect">
            <a:avLst/>
          </a:prstGeom>
        </p:spPr>
      </p:pic>
    </p:spTree>
    <p:extLst>
      <p:ext uri="{BB962C8B-B14F-4D97-AF65-F5344CB8AC3E}">
        <p14:creationId xmlns="" xmlns:p14="http://schemas.microsoft.com/office/powerpoint/2010/main" val="328843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buNone/>
            </a:pPr>
            <a:r>
              <a:rPr lang="de-DE" dirty="0" err="1" smtClean="0"/>
              <a:t>Symmetric</a:t>
            </a:r>
            <a:r>
              <a:rPr lang="de-DE" dirty="0" smtClean="0"/>
              <a:t> Properties in </a:t>
            </a:r>
            <a:r>
              <a:rPr lang="de-DE" dirty="0" err="1" smtClean="0"/>
              <a:t>the</a:t>
            </a:r>
            <a:r>
              <a:rPr lang="de-DE" dirty="0" smtClean="0"/>
              <a:t> Erlangen CRM</a:t>
            </a:r>
          </a:p>
          <a:p>
            <a:pPr marL="0" indent="0">
              <a:buNone/>
            </a:pPr>
            <a:r>
              <a:rPr lang="de-DE" dirty="0" smtClean="0"/>
              <a:t>1.) </a:t>
            </a:r>
            <a:r>
              <a:rPr lang="de-DE" dirty="0" err="1" smtClean="0"/>
              <a:t>Probably</a:t>
            </a:r>
            <a:r>
              <a:rPr lang="de-DE" dirty="0" smtClean="0"/>
              <a:t> </a:t>
            </a:r>
            <a:r>
              <a:rPr lang="de-DE" dirty="0" err="1" smtClean="0"/>
              <a:t>problemless</a:t>
            </a:r>
            <a:r>
              <a:rPr lang="de-DE" dirty="0" smtClean="0"/>
              <a:t>:</a:t>
            </a:r>
          </a:p>
          <a:p>
            <a:pPr marL="0" indent="0"/>
            <a:r>
              <a:rPr lang="de-DE" dirty="0" smtClean="0"/>
              <a:t> </a:t>
            </a:r>
            <a:r>
              <a:rPr lang="de-DE" dirty="0" smtClean="0"/>
              <a:t>P114 </a:t>
            </a:r>
            <a:r>
              <a:rPr lang="de-DE" dirty="0" err="1" smtClean="0"/>
              <a:t>is</a:t>
            </a:r>
            <a:r>
              <a:rPr lang="de-DE" dirty="0" smtClean="0"/>
              <a:t> </a:t>
            </a:r>
            <a:r>
              <a:rPr lang="de-DE" dirty="0" err="1" smtClean="0"/>
              <a:t>equal</a:t>
            </a:r>
            <a:r>
              <a:rPr lang="de-DE" dirty="0" smtClean="0"/>
              <a:t> in time </a:t>
            </a:r>
            <a:r>
              <a:rPr lang="de-DE" dirty="0" err="1" smtClean="0"/>
              <a:t>to</a:t>
            </a:r>
            <a:endParaRPr lang="de-DE" dirty="0" smtClean="0"/>
          </a:p>
          <a:p>
            <a:pPr marL="0" indent="0"/>
            <a:r>
              <a:rPr lang="de-DE" dirty="0" smtClean="0"/>
              <a:t> P121 </a:t>
            </a:r>
            <a:r>
              <a:rPr lang="de-DE" dirty="0" err="1" smtClean="0"/>
              <a:t>overlaps</a:t>
            </a:r>
            <a:r>
              <a:rPr lang="de-DE" dirty="0" smtClean="0"/>
              <a:t> </a:t>
            </a:r>
            <a:r>
              <a:rPr lang="de-DE" dirty="0" err="1" smtClean="0"/>
              <a:t>with</a:t>
            </a:r>
            <a:endParaRPr lang="de-DE" dirty="0" smtClean="0"/>
          </a:p>
          <a:p>
            <a:pPr marL="0" indent="0"/>
            <a:r>
              <a:rPr lang="de-DE" dirty="0" smtClean="0"/>
              <a:t> </a:t>
            </a:r>
            <a:r>
              <a:rPr lang="de-DE" dirty="0" smtClean="0"/>
              <a:t>P122 </a:t>
            </a:r>
            <a:r>
              <a:rPr lang="de-DE" dirty="0" err="1" smtClean="0"/>
              <a:t>borders</a:t>
            </a:r>
            <a:r>
              <a:rPr lang="de-DE" dirty="0" smtClean="0"/>
              <a:t> </a:t>
            </a:r>
            <a:r>
              <a:rPr lang="de-DE" dirty="0" err="1" smtClean="0"/>
              <a:t>with</a:t>
            </a:r>
            <a:endParaRPr lang="de-DE" dirty="0" smtClean="0"/>
          </a:p>
          <a:p>
            <a:pPr marL="0" indent="0"/>
            <a:r>
              <a:rPr lang="de-DE" dirty="0" smtClean="0"/>
              <a:t> P132 </a:t>
            </a:r>
            <a:r>
              <a:rPr lang="de-DE" dirty="0" err="1" smtClean="0"/>
              <a:t>overlaps</a:t>
            </a:r>
            <a:r>
              <a:rPr lang="de-DE" dirty="0" smtClean="0"/>
              <a:t> </a:t>
            </a:r>
            <a:r>
              <a:rPr lang="de-DE" dirty="0" err="1" smtClean="0"/>
              <a:t>with</a:t>
            </a:r>
            <a:endParaRPr lang="de-DE" dirty="0" smtClean="0"/>
          </a:p>
          <a:p>
            <a:pPr marL="0" indent="0"/>
            <a:r>
              <a:rPr lang="de-DE" dirty="0" smtClean="0"/>
              <a:t> P133 </a:t>
            </a:r>
            <a:r>
              <a:rPr lang="de-DE" dirty="0" err="1" smtClean="0"/>
              <a:t>is</a:t>
            </a:r>
            <a:r>
              <a:rPr lang="de-DE" dirty="0" smtClean="0"/>
              <a:t> </a:t>
            </a:r>
            <a:r>
              <a:rPr lang="de-DE" dirty="0" err="1" smtClean="0"/>
              <a:t>separated</a:t>
            </a:r>
            <a:r>
              <a:rPr lang="de-DE" dirty="0" smtClean="0"/>
              <a:t> </a:t>
            </a:r>
            <a:r>
              <a:rPr lang="de-DE" dirty="0" err="1" smtClean="0"/>
              <a:t>from</a:t>
            </a:r>
            <a:endParaRPr lang="de-DE" dirty="0" smtClean="0"/>
          </a:p>
          <a:p>
            <a:pPr marL="0" indent="0"/>
            <a:endParaRPr lang="de-DE" dirty="0" smtClean="0"/>
          </a:p>
          <a:p>
            <a:pPr marL="0" indent="0"/>
            <a:endParaRPr lang="de-DE" dirty="0" smtClean="0"/>
          </a:p>
          <a:p>
            <a:pPr marL="0" indent="0">
              <a:buNone/>
            </a:pPr>
            <a:endParaRPr lang="de-DE" dirty="0" smtClean="0"/>
          </a:p>
        </p:txBody>
      </p:sp>
      <p:pic>
        <p:nvPicPr>
          <p:cNvPr id="4" name="Grafik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93700" y="187530"/>
            <a:ext cx="7676190" cy="1638095"/>
          </a:xfrm>
          <a:prstGeom prst="rect">
            <a:avLst/>
          </a:prstGeom>
        </p:spPr>
      </p:pic>
    </p:spTree>
    <p:extLst>
      <p:ext uri="{BB962C8B-B14F-4D97-AF65-F5344CB8AC3E}">
        <p14:creationId xmlns="" xmlns:p14="http://schemas.microsoft.com/office/powerpoint/2010/main" val="16922587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buNone/>
            </a:pPr>
            <a:r>
              <a:rPr lang="de-DE" dirty="0" err="1" smtClean="0"/>
              <a:t>Symmetric</a:t>
            </a:r>
            <a:r>
              <a:rPr lang="de-DE" dirty="0" smtClean="0"/>
              <a:t> Properties in </a:t>
            </a:r>
            <a:r>
              <a:rPr lang="de-DE" dirty="0" err="1" smtClean="0"/>
              <a:t>the</a:t>
            </a:r>
            <a:r>
              <a:rPr lang="de-DE" dirty="0" smtClean="0"/>
              <a:t> Erlangen CRM</a:t>
            </a:r>
          </a:p>
          <a:p>
            <a:pPr marL="0" indent="0">
              <a:buNone/>
            </a:pPr>
            <a:r>
              <a:rPr lang="de-DE" dirty="0" smtClean="0"/>
              <a:t>2.) not so </a:t>
            </a:r>
            <a:r>
              <a:rPr lang="de-DE" dirty="0" err="1" smtClean="0"/>
              <a:t>problemless</a:t>
            </a:r>
            <a:r>
              <a:rPr lang="de-DE" dirty="0" smtClean="0"/>
              <a:t>:</a:t>
            </a:r>
          </a:p>
          <a:p>
            <a:pPr marL="0" indent="0"/>
            <a:r>
              <a:rPr lang="de-DE" dirty="0" smtClean="0"/>
              <a:t> P69 </a:t>
            </a:r>
            <a:r>
              <a:rPr lang="de-DE" dirty="0" err="1" smtClean="0"/>
              <a:t>has</a:t>
            </a:r>
            <a:r>
              <a:rPr lang="de-DE" dirty="0" smtClean="0"/>
              <a:t> </a:t>
            </a:r>
            <a:r>
              <a:rPr lang="de-DE" dirty="0" err="1" smtClean="0"/>
              <a:t>association</a:t>
            </a:r>
            <a:r>
              <a:rPr lang="de-DE" dirty="0" smtClean="0"/>
              <a:t> </a:t>
            </a:r>
            <a:r>
              <a:rPr lang="de-DE" dirty="0" err="1" smtClean="0"/>
              <a:t>with</a:t>
            </a:r>
            <a:endParaRPr lang="de-DE" dirty="0" smtClean="0"/>
          </a:p>
          <a:p>
            <a:pPr marL="0" indent="0"/>
            <a:r>
              <a:rPr lang="de-DE" dirty="0" smtClean="0"/>
              <a:t> P130 </a:t>
            </a:r>
            <a:r>
              <a:rPr lang="de-DE" dirty="0" err="1" smtClean="0"/>
              <a:t>shows</a:t>
            </a:r>
            <a:r>
              <a:rPr lang="de-DE" dirty="0" smtClean="0"/>
              <a:t> </a:t>
            </a:r>
            <a:r>
              <a:rPr lang="de-DE" dirty="0" err="1" smtClean="0"/>
              <a:t>features</a:t>
            </a:r>
            <a:r>
              <a:rPr lang="de-DE" dirty="0" smtClean="0"/>
              <a:t> </a:t>
            </a:r>
            <a:r>
              <a:rPr lang="de-DE" dirty="0" err="1" smtClean="0"/>
              <a:t>of</a:t>
            </a:r>
            <a:endParaRPr lang="de-DE" dirty="0" smtClean="0"/>
          </a:p>
          <a:p>
            <a:pPr marL="0" indent="0"/>
            <a:r>
              <a:rPr lang="de-DE" dirty="0" smtClean="0"/>
              <a:t> P139 </a:t>
            </a:r>
            <a:r>
              <a:rPr lang="de-DE" dirty="0" err="1" smtClean="0"/>
              <a:t>has</a:t>
            </a:r>
            <a:r>
              <a:rPr lang="de-DE" dirty="0" smtClean="0"/>
              <a:t> alternative form</a:t>
            </a:r>
            <a:endParaRPr lang="de-DE" dirty="0" smtClean="0"/>
          </a:p>
          <a:p>
            <a:pPr marL="0" indent="0"/>
            <a:endParaRPr lang="de-DE" dirty="0" smtClean="0"/>
          </a:p>
          <a:p>
            <a:pPr marL="0" indent="0"/>
            <a:endParaRPr lang="de-DE" dirty="0" smtClean="0"/>
          </a:p>
          <a:p>
            <a:pPr marL="0" indent="0"/>
            <a:endParaRPr lang="de-DE" dirty="0" smtClean="0"/>
          </a:p>
          <a:p>
            <a:pPr marL="0" indent="0">
              <a:buNone/>
            </a:pPr>
            <a:endParaRPr lang="de-DE" dirty="0" smtClean="0"/>
          </a:p>
        </p:txBody>
      </p:sp>
      <p:pic>
        <p:nvPicPr>
          <p:cNvPr id="4" name="Grafik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93700" y="187530"/>
            <a:ext cx="7676190" cy="1638095"/>
          </a:xfrm>
          <a:prstGeom prst="rect">
            <a:avLst/>
          </a:prstGeom>
        </p:spPr>
      </p:pic>
    </p:spTree>
    <p:extLst>
      <p:ext uri="{BB962C8B-B14F-4D97-AF65-F5344CB8AC3E}">
        <p14:creationId xmlns="" xmlns:p14="http://schemas.microsoft.com/office/powerpoint/2010/main" val="16922587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pPr marL="0" indent="0">
              <a:buNone/>
            </a:pPr>
            <a:r>
              <a:rPr lang="de-DE" dirty="0" smtClean="0"/>
              <a:t>P69 </a:t>
            </a:r>
            <a:r>
              <a:rPr lang="de-DE" dirty="0" err="1" smtClean="0"/>
              <a:t>is</a:t>
            </a:r>
            <a:r>
              <a:rPr lang="de-DE" dirty="0" smtClean="0"/>
              <a:t> </a:t>
            </a:r>
            <a:r>
              <a:rPr lang="de-DE" dirty="0" err="1" smtClean="0"/>
              <a:t>stated</a:t>
            </a:r>
            <a:r>
              <a:rPr lang="de-DE" dirty="0" smtClean="0"/>
              <a:t> </a:t>
            </a:r>
            <a:r>
              <a:rPr lang="de-DE" dirty="0" err="1" smtClean="0"/>
              <a:t>as</a:t>
            </a:r>
            <a:r>
              <a:rPr lang="de-DE" dirty="0" smtClean="0"/>
              <a:t> </a:t>
            </a:r>
            <a:r>
              <a:rPr lang="de-DE" dirty="0" err="1" smtClean="0"/>
              <a:t>symmetric</a:t>
            </a:r>
            <a:r>
              <a:rPr lang="de-DE" dirty="0" smtClean="0"/>
              <a:t> in </a:t>
            </a:r>
            <a:r>
              <a:rPr lang="de-DE" dirty="0" err="1" smtClean="0"/>
              <a:t>the</a:t>
            </a:r>
            <a:r>
              <a:rPr lang="de-DE" dirty="0" smtClean="0"/>
              <a:t> FOL </a:t>
            </a:r>
            <a:r>
              <a:rPr lang="de-DE" dirty="0" err="1" smtClean="0"/>
              <a:t>notation</a:t>
            </a:r>
            <a:r>
              <a:rPr lang="de-DE" dirty="0" smtClean="0"/>
              <a:t>, but </a:t>
            </a:r>
            <a:r>
              <a:rPr lang="de-DE" dirty="0" err="1" smtClean="0"/>
              <a:t>has</a:t>
            </a:r>
            <a:r>
              <a:rPr lang="de-DE" dirty="0" smtClean="0"/>
              <a:t> a </a:t>
            </a:r>
            <a:r>
              <a:rPr lang="de-DE" dirty="0" err="1" smtClean="0"/>
              <a:t>name</a:t>
            </a:r>
            <a:r>
              <a:rPr lang="de-DE" dirty="0" smtClean="0"/>
              <a:t> </a:t>
            </a:r>
            <a:r>
              <a:rPr lang="de-DE" dirty="0" err="1" smtClean="0"/>
              <a:t>for</a:t>
            </a:r>
            <a:r>
              <a:rPr lang="de-DE" dirty="0" smtClean="0"/>
              <a:t> </a:t>
            </a:r>
            <a:r>
              <a:rPr lang="de-DE" dirty="0" err="1" smtClean="0"/>
              <a:t>its</a:t>
            </a:r>
            <a:r>
              <a:rPr lang="de-DE" dirty="0" smtClean="0"/>
              <a:t> inverse. </a:t>
            </a:r>
            <a:r>
              <a:rPr lang="de-DE" dirty="0" err="1" smtClean="0"/>
              <a:t>Furthermore</a:t>
            </a:r>
            <a:r>
              <a:rPr lang="de-DE" dirty="0" smtClean="0"/>
              <a:t> </a:t>
            </a:r>
            <a:r>
              <a:rPr lang="de-DE" dirty="0" err="1" smtClean="0"/>
              <a:t>from</a:t>
            </a:r>
            <a:r>
              <a:rPr lang="de-DE" dirty="0" smtClean="0"/>
              <a:t> </a:t>
            </a:r>
            <a:r>
              <a:rPr lang="de-DE" dirty="0" err="1" smtClean="0"/>
              <a:t>the</a:t>
            </a:r>
            <a:r>
              <a:rPr lang="de-DE" dirty="0" smtClean="0"/>
              <a:t> </a:t>
            </a:r>
            <a:r>
              <a:rPr lang="de-DE" dirty="0" err="1" smtClean="0"/>
              <a:t>scope</a:t>
            </a:r>
            <a:r>
              <a:rPr lang="de-DE" dirty="0" smtClean="0"/>
              <a:t> </a:t>
            </a:r>
            <a:r>
              <a:rPr lang="de-DE" dirty="0" err="1" smtClean="0"/>
              <a:t>note</a:t>
            </a:r>
            <a:r>
              <a:rPr lang="de-DE" dirty="0" smtClean="0"/>
              <a:t>:</a:t>
            </a:r>
          </a:p>
          <a:p>
            <a:pPr marL="0" indent="0">
              <a:buNone/>
            </a:pPr>
            <a:r>
              <a:rPr lang="de-DE" dirty="0" smtClean="0"/>
              <a:t>„</a:t>
            </a:r>
            <a:r>
              <a:rPr lang="en-US" dirty="0" smtClean="0"/>
              <a:t>The property is considered to be symmetrical unless otherwise indicated by P69.1 has type. The P69.1 has type property of P69 has association with allows the nature of the association to be specified reading from domain to range; examples of types of association between instances of E29 Design or Procedure include: has part, follows, requires, etc. </a:t>
            </a:r>
            <a:r>
              <a:rPr lang="en-US" dirty="0" smtClean="0"/>
              <a:t>“</a:t>
            </a:r>
          </a:p>
          <a:p>
            <a:pPr marL="0" indent="0">
              <a:buNone/>
            </a:pPr>
            <a:r>
              <a:rPr lang="en-US" dirty="0" smtClean="0"/>
              <a:t>Question: Is it symmetric or not?</a:t>
            </a:r>
            <a:endParaRPr lang="de-DE" dirty="0" smtClean="0"/>
          </a:p>
          <a:p>
            <a:pPr marL="0" indent="0"/>
            <a:endParaRPr lang="de-DE" dirty="0" smtClean="0"/>
          </a:p>
          <a:p>
            <a:pPr marL="0" indent="0">
              <a:buNone/>
            </a:pPr>
            <a:endParaRPr lang="de-DE" dirty="0" smtClean="0"/>
          </a:p>
        </p:txBody>
      </p:sp>
      <p:pic>
        <p:nvPicPr>
          <p:cNvPr id="4" name="Grafik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93700" y="187530"/>
            <a:ext cx="7676190" cy="1638095"/>
          </a:xfrm>
          <a:prstGeom prst="rect">
            <a:avLst/>
          </a:prstGeom>
        </p:spPr>
      </p:pic>
    </p:spTree>
    <p:extLst>
      <p:ext uri="{BB962C8B-B14F-4D97-AF65-F5344CB8AC3E}">
        <p14:creationId xmlns="" xmlns:p14="http://schemas.microsoft.com/office/powerpoint/2010/main" val="1692258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pPr marL="0" indent="0">
              <a:buNone/>
            </a:pPr>
            <a:r>
              <a:rPr lang="de-DE" dirty="0" smtClean="0"/>
              <a:t>Same </a:t>
            </a:r>
            <a:r>
              <a:rPr lang="de-DE" dirty="0" err="1" smtClean="0"/>
              <a:t>for</a:t>
            </a:r>
            <a:r>
              <a:rPr lang="de-DE" dirty="0" smtClean="0"/>
              <a:t> P130 </a:t>
            </a:r>
            <a:r>
              <a:rPr lang="de-DE" dirty="0" err="1" smtClean="0"/>
              <a:t>shows</a:t>
            </a:r>
            <a:r>
              <a:rPr lang="de-DE" dirty="0" smtClean="0"/>
              <a:t> </a:t>
            </a:r>
            <a:r>
              <a:rPr lang="de-DE" dirty="0" err="1" smtClean="0"/>
              <a:t>features</a:t>
            </a:r>
            <a:r>
              <a:rPr lang="de-DE" dirty="0" smtClean="0"/>
              <a:t> </a:t>
            </a:r>
            <a:r>
              <a:rPr lang="de-DE" dirty="0" err="1" smtClean="0"/>
              <a:t>of</a:t>
            </a:r>
            <a:r>
              <a:rPr lang="de-DE" dirty="0" smtClean="0"/>
              <a:t>. </a:t>
            </a:r>
            <a:r>
              <a:rPr lang="de-DE" dirty="0" err="1" smtClean="0"/>
              <a:t>It</a:t>
            </a:r>
            <a:r>
              <a:rPr lang="de-DE" dirty="0" smtClean="0"/>
              <a:t> </a:t>
            </a:r>
            <a:r>
              <a:rPr lang="de-DE" dirty="0" err="1" smtClean="0"/>
              <a:t>is</a:t>
            </a:r>
            <a:r>
              <a:rPr lang="de-DE" dirty="0" smtClean="0"/>
              <a:t> </a:t>
            </a:r>
            <a:r>
              <a:rPr lang="de-DE" dirty="0" err="1" smtClean="0"/>
              <a:t>symmetric</a:t>
            </a:r>
            <a:r>
              <a:rPr lang="de-DE" dirty="0" smtClean="0"/>
              <a:t> </a:t>
            </a:r>
            <a:r>
              <a:rPr lang="de-DE" dirty="0" smtClean="0"/>
              <a:t>in </a:t>
            </a:r>
            <a:r>
              <a:rPr lang="de-DE" dirty="0" err="1" smtClean="0"/>
              <a:t>the</a:t>
            </a:r>
            <a:r>
              <a:rPr lang="de-DE" dirty="0" smtClean="0"/>
              <a:t> FOL </a:t>
            </a:r>
            <a:r>
              <a:rPr lang="de-DE" dirty="0" err="1" smtClean="0"/>
              <a:t>notation</a:t>
            </a:r>
            <a:r>
              <a:rPr lang="de-DE" dirty="0" smtClean="0"/>
              <a:t>, but </a:t>
            </a:r>
            <a:r>
              <a:rPr lang="de-DE" dirty="0" err="1" smtClean="0"/>
              <a:t>has</a:t>
            </a:r>
            <a:r>
              <a:rPr lang="de-DE" dirty="0" smtClean="0"/>
              <a:t> a </a:t>
            </a:r>
            <a:r>
              <a:rPr lang="de-DE" dirty="0" err="1" smtClean="0"/>
              <a:t>name</a:t>
            </a:r>
            <a:r>
              <a:rPr lang="de-DE" dirty="0" smtClean="0"/>
              <a:t> </a:t>
            </a:r>
            <a:r>
              <a:rPr lang="de-DE" dirty="0" err="1" smtClean="0"/>
              <a:t>for</a:t>
            </a:r>
            <a:r>
              <a:rPr lang="de-DE" dirty="0" smtClean="0"/>
              <a:t> </a:t>
            </a:r>
            <a:r>
              <a:rPr lang="de-DE" dirty="0" err="1" smtClean="0"/>
              <a:t>its</a:t>
            </a:r>
            <a:r>
              <a:rPr lang="de-DE" dirty="0" smtClean="0"/>
              <a:t> inverse.</a:t>
            </a:r>
            <a:endParaRPr lang="de-DE" dirty="0" smtClean="0"/>
          </a:p>
          <a:p>
            <a:pPr marL="0" indent="0">
              <a:buNone/>
            </a:pPr>
            <a:r>
              <a:rPr lang="de-DE" dirty="0" smtClean="0"/>
              <a:t>„</a:t>
            </a:r>
            <a:r>
              <a:rPr lang="en-US" dirty="0" smtClean="0"/>
              <a:t>This property </a:t>
            </a:r>
            <a:r>
              <a:rPr lang="en-US" dirty="0" err="1" smtClean="0"/>
              <a:t>generalises</a:t>
            </a:r>
            <a:r>
              <a:rPr lang="en-US" dirty="0" smtClean="0"/>
              <a:t> the notions of "copy of" and "similar to" into a dynamic, asymmetric relationship, where the domain expresses the derivative, if such a direction can be established. Otherwise, the relationship is symmetric. “</a:t>
            </a:r>
            <a:endParaRPr lang="en-US" dirty="0" smtClean="0"/>
          </a:p>
          <a:p>
            <a:pPr marL="0" indent="0">
              <a:buNone/>
            </a:pPr>
            <a:r>
              <a:rPr lang="en-US" dirty="0" smtClean="0"/>
              <a:t>Question: Is it symmetric or not?</a:t>
            </a:r>
            <a:endParaRPr lang="de-DE" dirty="0" smtClean="0"/>
          </a:p>
          <a:p>
            <a:pPr marL="0" indent="0"/>
            <a:endParaRPr lang="de-DE" dirty="0" smtClean="0"/>
          </a:p>
          <a:p>
            <a:pPr marL="0" indent="0">
              <a:buNone/>
            </a:pPr>
            <a:endParaRPr lang="de-DE" dirty="0" smtClean="0"/>
          </a:p>
        </p:txBody>
      </p:sp>
      <p:pic>
        <p:nvPicPr>
          <p:cNvPr id="4" name="Grafik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93700" y="187530"/>
            <a:ext cx="7676190" cy="1638095"/>
          </a:xfrm>
          <a:prstGeom prst="rect">
            <a:avLst/>
          </a:prstGeom>
        </p:spPr>
      </p:pic>
    </p:spTree>
    <p:extLst>
      <p:ext uri="{BB962C8B-B14F-4D97-AF65-F5344CB8AC3E}">
        <p14:creationId xmlns="" xmlns:p14="http://schemas.microsoft.com/office/powerpoint/2010/main" val="16922587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pPr marL="0" indent="0">
              <a:buNone/>
            </a:pPr>
            <a:r>
              <a:rPr lang="de-DE" dirty="0" err="1" smtClean="0"/>
              <a:t>And</a:t>
            </a:r>
            <a:r>
              <a:rPr lang="de-DE" dirty="0" smtClean="0"/>
              <a:t> </a:t>
            </a:r>
            <a:r>
              <a:rPr lang="de-DE" dirty="0" err="1" smtClean="0"/>
              <a:t>for</a:t>
            </a:r>
            <a:r>
              <a:rPr lang="de-DE" dirty="0" smtClean="0"/>
              <a:t> P139 </a:t>
            </a:r>
            <a:r>
              <a:rPr lang="de-DE" dirty="0" err="1" smtClean="0"/>
              <a:t>has</a:t>
            </a:r>
            <a:r>
              <a:rPr lang="de-DE" dirty="0" smtClean="0"/>
              <a:t> alternative form:</a:t>
            </a:r>
          </a:p>
          <a:p>
            <a:pPr marL="0" indent="0">
              <a:buNone/>
            </a:pPr>
            <a:r>
              <a:rPr lang="de-DE" dirty="0" smtClean="0"/>
              <a:t>„</a:t>
            </a:r>
            <a:r>
              <a:rPr lang="en-US" dirty="0" smtClean="0"/>
              <a:t>This property establishes a relationship of equivalence between two instances of E41 Appellation independent from any item identified by them. It is a dynamic asymmetric relationship, where the range expresses the derivative, if such a direction can be established. Otherwise, the relationship is symmetric. </a:t>
            </a:r>
            <a:r>
              <a:rPr lang="en-US" dirty="0" smtClean="0"/>
              <a:t>“</a:t>
            </a:r>
          </a:p>
          <a:p>
            <a:pPr marL="0" indent="0"/>
            <a:r>
              <a:rPr lang="en-US" dirty="0" smtClean="0"/>
              <a:t> However in contrast to the other two it has no inverse property.</a:t>
            </a:r>
          </a:p>
          <a:p>
            <a:pPr marL="0" indent="0">
              <a:buNone/>
            </a:pPr>
            <a:r>
              <a:rPr lang="en-US" dirty="0" smtClean="0"/>
              <a:t>Question: Is it symmetric or not?</a:t>
            </a:r>
            <a:endParaRPr lang="de-DE" dirty="0" smtClean="0"/>
          </a:p>
          <a:p>
            <a:pPr marL="0" indent="0"/>
            <a:endParaRPr lang="de-DE" dirty="0" smtClean="0"/>
          </a:p>
          <a:p>
            <a:pPr marL="0" indent="0">
              <a:buNone/>
            </a:pPr>
            <a:endParaRPr lang="de-DE" dirty="0" smtClean="0"/>
          </a:p>
        </p:txBody>
      </p:sp>
      <p:pic>
        <p:nvPicPr>
          <p:cNvPr id="4" name="Grafik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93700" y="187530"/>
            <a:ext cx="7676190" cy="1638095"/>
          </a:xfrm>
          <a:prstGeom prst="rect">
            <a:avLst/>
          </a:prstGeom>
        </p:spPr>
      </p:pic>
    </p:spTree>
    <p:extLst>
      <p:ext uri="{BB962C8B-B14F-4D97-AF65-F5344CB8AC3E}">
        <p14:creationId xmlns="" xmlns:p14="http://schemas.microsoft.com/office/powerpoint/2010/main" val="16922587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lgn="ctr">
              <a:buNone/>
            </a:pPr>
            <a:endParaRPr lang="de-DE" dirty="0" smtClean="0"/>
          </a:p>
          <a:p>
            <a:pPr marL="0" indent="0" algn="ctr">
              <a:buNone/>
            </a:pPr>
            <a:endParaRPr lang="de-DE" dirty="0"/>
          </a:p>
          <a:p>
            <a:pPr marL="0" indent="0" algn="ctr">
              <a:buNone/>
            </a:pPr>
            <a:r>
              <a:rPr lang="de-DE" dirty="0" err="1" smtClean="0"/>
              <a:t>Issue</a:t>
            </a:r>
            <a:r>
              <a:rPr lang="de-DE" dirty="0" smtClean="0"/>
              <a:t>: First Order </a:t>
            </a:r>
            <a:r>
              <a:rPr lang="de-DE" dirty="0" err="1" smtClean="0"/>
              <a:t>Logic</a:t>
            </a:r>
            <a:r>
              <a:rPr lang="de-DE" dirty="0" smtClean="0"/>
              <a:t> </a:t>
            </a:r>
            <a:r>
              <a:rPr lang="de-DE" dirty="0" err="1" smtClean="0"/>
              <a:t>statements</a:t>
            </a:r>
            <a:r>
              <a:rPr lang="de-DE" dirty="0" smtClean="0"/>
              <a:t> </a:t>
            </a:r>
            <a:r>
              <a:rPr lang="de-DE" dirty="0" err="1" smtClean="0"/>
              <a:t>of</a:t>
            </a:r>
            <a:r>
              <a:rPr lang="de-DE" dirty="0" smtClean="0"/>
              <a:t> P101 </a:t>
            </a:r>
            <a:r>
              <a:rPr lang="de-DE" dirty="0" err="1" smtClean="0"/>
              <a:t>talks</a:t>
            </a:r>
            <a:r>
              <a:rPr lang="de-DE" dirty="0" smtClean="0"/>
              <a:t> </a:t>
            </a:r>
            <a:r>
              <a:rPr lang="de-DE" dirty="0" err="1" smtClean="0"/>
              <a:t>about</a:t>
            </a:r>
            <a:r>
              <a:rPr lang="de-DE" dirty="0" smtClean="0"/>
              <a:t> P102</a:t>
            </a:r>
            <a:endParaRPr lang="de-DE" dirty="0" smtClean="0"/>
          </a:p>
          <a:p>
            <a:pPr marL="457200" lvl="1" indent="0">
              <a:buNone/>
            </a:pPr>
            <a:r>
              <a:rPr lang="de-DE" dirty="0" smtClean="0"/>
              <a:t> </a:t>
            </a:r>
          </a:p>
          <a:p>
            <a:endParaRPr lang="de-DE" dirty="0" smtClean="0"/>
          </a:p>
        </p:txBody>
      </p:sp>
      <p:pic>
        <p:nvPicPr>
          <p:cNvPr id="4" name="Grafik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93700" y="187530"/>
            <a:ext cx="7676190" cy="1638095"/>
          </a:xfrm>
          <a:prstGeom prst="rect">
            <a:avLst/>
          </a:prstGeom>
        </p:spPr>
      </p:pic>
    </p:spTree>
    <p:extLst>
      <p:ext uri="{BB962C8B-B14F-4D97-AF65-F5344CB8AC3E}">
        <p14:creationId xmlns="" xmlns:p14="http://schemas.microsoft.com/office/powerpoint/2010/main" val="1529357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lgn="ctr">
              <a:buNone/>
            </a:pPr>
            <a:endParaRPr lang="de-DE" dirty="0" smtClean="0"/>
          </a:p>
          <a:p>
            <a:pPr marL="0" indent="0" algn="ctr">
              <a:buNone/>
            </a:pPr>
            <a:endParaRPr lang="de-DE" dirty="0"/>
          </a:p>
          <a:p>
            <a:pPr marL="0" indent="0" algn="ctr">
              <a:buNone/>
            </a:pPr>
            <a:r>
              <a:rPr lang="de-DE" dirty="0" err="1" smtClean="0"/>
              <a:t>Thank</a:t>
            </a:r>
            <a:r>
              <a:rPr lang="de-DE" dirty="0" smtClean="0"/>
              <a:t> </a:t>
            </a:r>
            <a:r>
              <a:rPr lang="de-DE" dirty="0" err="1" smtClean="0"/>
              <a:t>you</a:t>
            </a:r>
            <a:r>
              <a:rPr lang="de-DE" dirty="0" smtClean="0"/>
              <a:t>!</a:t>
            </a:r>
          </a:p>
          <a:p>
            <a:pPr marL="0" indent="0" algn="ctr">
              <a:buNone/>
            </a:pPr>
            <a:endParaRPr lang="de-DE" dirty="0"/>
          </a:p>
          <a:p>
            <a:pPr marL="0" indent="0" algn="ctr">
              <a:buNone/>
            </a:pPr>
            <a:r>
              <a:rPr lang="de-DE" dirty="0" err="1" smtClean="0"/>
              <a:t>Questions</a:t>
            </a:r>
            <a:r>
              <a:rPr lang="de-DE" dirty="0" smtClean="0"/>
              <a:t>?</a:t>
            </a:r>
          </a:p>
          <a:p>
            <a:pPr marL="457200" lvl="1" indent="0">
              <a:buNone/>
            </a:pPr>
            <a:r>
              <a:rPr lang="de-DE" dirty="0" smtClean="0"/>
              <a:t> </a:t>
            </a:r>
          </a:p>
          <a:p>
            <a:endParaRPr lang="de-DE" dirty="0" smtClean="0"/>
          </a:p>
        </p:txBody>
      </p:sp>
      <p:pic>
        <p:nvPicPr>
          <p:cNvPr id="4" name="Grafik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93700" y="187530"/>
            <a:ext cx="7676190" cy="1638095"/>
          </a:xfrm>
          <a:prstGeom prst="rect">
            <a:avLst/>
          </a:prstGeom>
        </p:spPr>
      </p:pic>
    </p:spTree>
    <p:extLst>
      <p:ext uri="{BB962C8B-B14F-4D97-AF65-F5344CB8AC3E}">
        <p14:creationId xmlns="" xmlns:p14="http://schemas.microsoft.com/office/powerpoint/2010/main" val="1529357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427</Words>
  <Application>Microsoft Office PowerPoint</Application>
  <PresentationFormat>Benutzerdefiniert</PresentationFormat>
  <Paragraphs>43</Paragraphs>
  <Slides>9</Slides>
  <Notes>0</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Office Theme</vt:lpstr>
      <vt:lpstr>Folie 1</vt:lpstr>
      <vt:lpstr>Folie 2</vt:lpstr>
      <vt:lpstr>Folie 3</vt:lpstr>
      <vt:lpstr>Folie 4</vt:lpstr>
      <vt:lpstr>Folie 5</vt:lpstr>
      <vt:lpstr>Folie 6</vt:lpstr>
      <vt:lpstr>Folie 7</vt:lpstr>
      <vt:lpstr>Folie 8</vt:lpstr>
      <vt:lpstr>Folie 9</vt:lpstr>
    </vt:vector>
  </TitlesOfParts>
  <Company>Germanisches Nationalmuseum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Fichtner, Mark</dc:creator>
  <cp:lastModifiedBy>Mark Fichtner</cp:lastModifiedBy>
  <cp:revision>6</cp:revision>
  <dcterms:created xsi:type="dcterms:W3CDTF">2014-09-05T10:36:50Z</dcterms:created>
  <dcterms:modified xsi:type="dcterms:W3CDTF">2015-10-06T15:19:04Z</dcterms:modified>
</cp:coreProperties>
</file>