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03B648-0E0A-644D-A0E9-A6FB617E79DA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F9A69-CF14-2B45-B58F-412673533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740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Shape 7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6" name="Shape 7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3F96-4DF2-5D40-A6EA-2E02D1947E72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E260-0015-034C-83E6-91B6CF142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309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3F96-4DF2-5D40-A6EA-2E02D1947E72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E260-0015-034C-83E6-91B6CF142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332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3F96-4DF2-5D40-A6EA-2E02D1947E72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E260-0015-034C-83E6-91B6CF142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521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-75" y="6727600"/>
            <a:ext cx="9144000" cy="130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121897" tIns="121897" rIns="121897" bIns="121897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943200"/>
          </a:xfrm>
          <a:prstGeom prst="rect">
            <a:avLst/>
          </a:prstGeom>
        </p:spPr>
        <p:txBody>
          <a:bodyPr lIns="121897" tIns="121897" rIns="121897" bIns="121897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311700" y="1688433"/>
            <a:ext cx="8520600" cy="4403600"/>
          </a:xfrm>
          <a:prstGeom prst="rect">
            <a:avLst/>
          </a:prstGeom>
        </p:spPr>
        <p:txBody>
          <a:bodyPr lIns="121897" tIns="121897" rIns="121897" bIns="121897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472457" y="6217621"/>
            <a:ext cx="548700" cy="524800"/>
          </a:xfrm>
          <a:prstGeom prst="rect">
            <a:avLst/>
          </a:prstGeom>
        </p:spPr>
        <p:txBody>
          <a:bodyPr lIns="121897" tIns="121897" rIns="121897" bIns="121897" anchor="ctr" anchorCtr="0">
            <a:noAutofit/>
          </a:bodyPr>
          <a:lstStyle/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715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3F96-4DF2-5D40-A6EA-2E02D1947E72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E260-0015-034C-83E6-91B6CF142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586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3F96-4DF2-5D40-A6EA-2E02D1947E72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E260-0015-034C-83E6-91B6CF142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327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3F96-4DF2-5D40-A6EA-2E02D1947E72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E260-0015-034C-83E6-91B6CF142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25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3F96-4DF2-5D40-A6EA-2E02D1947E72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E260-0015-034C-83E6-91B6CF142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47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3F96-4DF2-5D40-A6EA-2E02D1947E72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E260-0015-034C-83E6-91B6CF142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65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3F96-4DF2-5D40-A6EA-2E02D1947E72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E260-0015-034C-83E6-91B6CF142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540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3F96-4DF2-5D40-A6EA-2E02D1947E72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E260-0015-034C-83E6-91B6CF142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90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3F96-4DF2-5D40-A6EA-2E02D1947E72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E260-0015-034C-83E6-91B6CF142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326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13F96-4DF2-5D40-A6EA-2E02D1947E72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CE260-0015-034C-83E6-91B6CF142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438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Datasets in CRM Site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Proposal: publish a list of datasets that are in CRM form </a:t>
            </a:r>
          </a:p>
          <a:p>
            <a:r>
              <a:rPr lang="en-US" dirty="0" smtClean="0"/>
              <a:t>Why: so people know there are datasets in CRM and can find and consult them, strengthen the community, have examples to work from, demonstrate utility</a:t>
            </a:r>
          </a:p>
          <a:p>
            <a:r>
              <a:rPr lang="en-US" dirty="0" smtClean="0"/>
              <a:t>How: </a:t>
            </a:r>
          </a:p>
          <a:p>
            <a:pPr lvl="1"/>
            <a:r>
              <a:rPr lang="en-US" dirty="0" smtClean="0"/>
              <a:t>Metadata descriptors from </a:t>
            </a:r>
            <a:r>
              <a:rPr lang="en-US" dirty="0" err="1" smtClean="0"/>
              <a:t>Parthenos</a:t>
            </a:r>
            <a:r>
              <a:rPr lang="en-US" dirty="0" smtClean="0"/>
              <a:t> Entities</a:t>
            </a:r>
          </a:p>
          <a:p>
            <a:pPr lvl="1"/>
            <a:r>
              <a:rPr lang="en-US" dirty="0" smtClean="0"/>
              <a:t>Send email to list asking people to self identify such datasets</a:t>
            </a:r>
          </a:p>
          <a:p>
            <a:pPr lvl="1"/>
            <a:r>
              <a:rPr lang="en-US" dirty="0" smtClean="0"/>
              <a:t>Make attractive list on site including map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548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Shape 718"/>
          <p:cNvSpPr/>
          <p:nvPr/>
        </p:nvSpPr>
        <p:spPr>
          <a:xfrm>
            <a:off x="6232325" y="1854540"/>
            <a:ext cx="1253700" cy="4996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897" tIns="121897" rIns="121897" bIns="121897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GB" b="1">
                <a:latin typeface="+mn-lt"/>
              </a:rPr>
              <a:t>PE3 Curating Service</a:t>
            </a:r>
          </a:p>
        </p:txBody>
      </p:sp>
      <p:sp>
        <p:nvSpPr>
          <p:cNvPr id="719" name="Shape 719"/>
          <p:cNvSpPr/>
          <p:nvPr/>
        </p:nvSpPr>
        <p:spPr>
          <a:xfrm>
            <a:off x="6232325" y="548707"/>
            <a:ext cx="1253700" cy="4996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897" tIns="121897" rIns="121897" bIns="121897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GB" b="1">
                <a:latin typeface="+mn-lt"/>
              </a:rPr>
              <a:t>PE1 Service</a:t>
            </a:r>
          </a:p>
        </p:txBody>
      </p:sp>
      <p:cxnSp>
        <p:nvCxnSpPr>
          <p:cNvPr id="720" name="Shape 720"/>
          <p:cNvCxnSpPr>
            <a:stCxn id="718" idx="0"/>
            <a:endCxn id="719" idx="2"/>
          </p:cNvCxnSpPr>
          <p:nvPr/>
        </p:nvCxnSpPr>
        <p:spPr>
          <a:xfrm rot="10800000">
            <a:off x="6859175" y="1048140"/>
            <a:ext cx="0" cy="806400"/>
          </a:xfrm>
          <a:prstGeom prst="straightConnector1">
            <a:avLst/>
          </a:prstGeom>
          <a:noFill/>
          <a:ln w="31750" cmpd="dbl" algn="ctr">
            <a:solidFill>
              <a:schemeClr val="tx1"/>
            </a:solidFill>
            <a:prstDash val="dash"/>
            <a:round/>
            <a:headEnd w="sm" len="lg"/>
            <a:tailEnd type="triangle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721" name="Shape 721"/>
          <p:cNvSpPr/>
          <p:nvPr/>
        </p:nvSpPr>
        <p:spPr>
          <a:xfrm>
            <a:off x="6116075" y="3074307"/>
            <a:ext cx="1486200" cy="4996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897" tIns="121897" rIns="121897" bIns="121897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GB" b="1">
                <a:latin typeface="+mn-lt"/>
              </a:rPr>
              <a:t>PE10 Digital Curating Service</a:t>
            </a:r>
          </a:p>
        </p:txBody>
      </p:sp>
      <p:sp>
        <p:nvSpPr>
          <p:cNvPr id="722" name="Shape 722"/>
          <p:cNvSpPr/>
          <p:nvPr/>
        </p:nvSpPr>
        <p:spPr>
          <a:xfrm>
            <a:off x="5566000" y="4131540"/>
            <a:ext cx="1367700" cy="4996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897" tIns="121897" rIns="121897" bIns="121897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GB" b="1" dirty="0">
                <a:latin typeface="+mn-lt"/>
              </a:rPr>
              <a:t>PE11 Software Curating Service</a:t>
            </a:r>
          </a:p>
        </p:txBody>
      </p:sp>
      <p:sp>
        <p:nvSpPr>
          <p:cNvPr id="723" name="Shape 723"/>
          <p:cNvSpPr/>
          <p:nvPr/>
        </p:nvSpPr>
        <p:spPr>
          <a:xfrm>
            <a:off x="7035575" y="4131540"/>
            <a:ext cx="1335300" cy="4996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897" tIns="121897" rIns="121897" bIns="121897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GB" b="1">
                <a:latin typeface="+mn-lt"/>
              </a:rPr>
              <a:t>PE12 Data Curating Service</a:t>
            </a:r>
          </a:p>
        </p:txBody>
      </p:sp>
      <p:cxnSp>
        <p:nvCxnSpPr>
          <p:cNvPr id="724" name="Shape 724"/>
          <p:cNvCxnSpPr>
            <a:stCxn id="722" idx="0"/>
            <a:endCxn id="721" idx="2"/>
          </p:cNvCxnSpPr>
          <p:nvPr/>
        </p:nvCxnSpPr>
        <p:spPr>
          <a:xfrm rot="10800000" flipH="1">
            <a:off x="6249850" y="3573940"/>
            <a:ext cx="609300" cy="557600"/>
          </a:xfrm>
          <a:prstGeom prst="straightConnector1">
            <a:avLst/>
          </a:prstGeom>
          <a:noFill/>
          <a:ln w="31750" cmpd="dbl" algn="ctr">
            <a:solidFill>
              <a:schemeClr val="tx1"/>
            </a:solidFill>
            <a:prstDash val="dash"/>
            <a:round/>
            <a:headEnd w="sm" len="lg"/>
            <a:tailEnd type="triangle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725" name="Shape 725"/>
          <p:cNvCxnSpPr>
            <a:stCxn id="723" idx="0"/>
            <a:endCxn id="721" idx="2"/>
          </p:cNvCxnSpPr>
          <p:nvPr/>
        </p:nvCxnSpPr>
        <p:spPr>
          <a:xfrm rot="10800000">
            <a:off x="6859325" y="3573940"/>
            <a:ext cx="843900" cy="557600"/>
          </a:xfrm>
          <a:prstGeom prst="straightConnector1">
            <a:avLst/>
          </a:prstGeom>
          <a:noFill/>
          <a:ln w="31750" cmpd="dbl" algn="ctr">
            <a:solidFill>
              <a:schemeClr val="tx1"/>
            </a:solidFill>
            <a:prstDash val="dash"/>
            <a:round/>
            <a:headEnd w="sm" len="lg"/>
            <a:tailEnd type="triangle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726" name="Shape 726"/>
          <p:cNvCxnSpPr>
            <a:stCxn id="721" idx="0"/>
            <a:endCxn id="718" idx="2"/>
          </p:cNvCxnSpPr>
          <p:nvPr/>
        </p:nvCxnSpPr>
        <p:spPr>
          <a:xfrm rot="10800000">
            <a:off x="6859175" y="2354307"/>
            <a:ext cx="0" cy="720000"/>
          </a:xfrm>
          <a:prstGeom prst="straightConnector1">
            <a:avLst/>
          </a:prstGeom>
          <a:noFill/>
          <a:ln w="31750" cmpd="dbl" algn="ctr">
            <a:solidFill>
              <a:schemeClr val="tx1"/>
            </a:solidFill>
            <a:prstDash val="dash"/>
            <a:round/>
            <a:headEnd w="sm" len="lg"/>
            <a:tailEnd type="triangle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727" name="Shape 727"/>
          <p:cNvSpPr/>
          <p:nvPr/>
        </p:nvSpPr>
        <p:spPr>
          <a:xfrm>
            <a:off x="2261100" y="1854540"/>
            <a:ext cx="1637075" cy="499600"/>
          </a:xfrm>
          <a:prstGeom prst="rect">
            <a:avLst/>
          </a:prstGeom>
          <a:gradFill flip="none" rotWithShape="1">
            <a:gsLst>
              <a:gs pos="50500">
                <a:srgbClr val="D1BD00"/>
              </a:gs>
              <a:gs pos="1000">
                <a:srgbClr val="A27B00"/>
              </a:gs>
              <a:gs pos="100000">
                <a:srgbClr val="FFFF00"/>
              </a:gs>
            </a:gsLst>
            <a:lin ang="0" scaled="1"/>
            <a:tileRect/>
          </a:gra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GB" b="1" dirty="0"/>
              <a:t>PE32 Curated Thing</a:t>
            </a:r>
          </a:p>
        </p:txBody>
      </p:sp>
      <p:sp>
        <p:nvSpPr>
          <p:cNvPr id="728" name="Shape 728"/>
          <p:cNvSpPr/>
          <p:nvPr/>
        </p:nvSpPr>
        <p:spPr>
          <a:xfrm>
            <a:off x="1529222" y="3194960"/>
            <a:ext cx="1385880" cy="499600"/>
          </a:xfrm>
          <a:prstGeom prst="rect">
            <a:avLst/>
          </a:prstGeom>
          <a:solidFill>
            <a:srgbClr val="A27B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897" tIns="121897" rIns="121897" bIns="121897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GB" b="1" dirty="0"/>
              <a:t>E78 Curated Holding</a:t>
            </a:r>
          </a:p>
        </p:txBody>
      </p:sp>
      <p:cxnSp>
        <p:nvCxnSpPr>
          <p:cNvPr id="729" name="Shape 729"/>
          <p:cNvCxnSpPr>
            <a:stCxn id="728" idx="0"/>
            <a:endCxn id="727" idx="2"/>
          </p:cNvCxnSpPr>
          <p:nvPr/>
        </p:nvCxnSpPr>
        <p:spPr>
          <a:xfrm flipV="1">
            <a:off x="2222163" y="2354140"/>
            <a:ext cx="857476" cy="840820"/>
          </a:xfrm>
          <a:prstGeom prst="straightConnector1">
            <a:avLst/>
          </a:prstGeom>
          <a:noFill/>
          <a:ln w="31750" cmpd="dbl" algn="ctr">
            <a:solidFill>
              <a:schemeClr val="tx1"/>
            </a:solidFill>
            <a:prstDash val="dash"/>
            <a:round/>
            <a:headEnd w="sm" len="lg"/>
            <a:tailEnd type="triangle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730" name="Shape 730"/>
          <p:cNvSpPr/>
          <p:nvPr/>
        </p:nvSpPr>
        <p:spPr>
          <a:xfrm>
            <a:off x="3525112" y="2782373"/>
            <a:ext cx="1430400" cy="4996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897" tIns="121897" rIns="121897" bIns="121897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GB" b="1" dirty="0">
                <a:latin typeface="+mn-lt"/>
              </a:rPr>
              <a:t>D1 Digital Object</a:t>
            </a:r>
          </a:p>
        </p:txBody>
      </p:sp>
      <p:sp>
        <p:nvSpPr>
          <p:cNvPr id="731" name="Shape 731"/>
          <p:cNvSpPr/>
          <p:nvPr/>
        </p:nvSpPr>
        <p:spPr>
          <a:xfrm>
            <a:off x="1751640" y="4122340"/>
            <a:ext cx="1243020" cy="4996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897" tIns="121897" rIns="121897" bIns="121897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GB" b="1">
                <a:latin typeface="+mn-lt"/>
              </a:rPr>
              <a:t>PE18 Dataset</a:t>
            </a:r>
          </a:p>
        </p:txBody>
      </p:sp>
      <p:sp>
        <p:nvSpPr>
          <p:cNvPr id="732" name="Shape 732"/>
          <p:cNvSpPr/>
          <p:nvPr/>
        </p:nvSpPr>
        <p:spPr>
          <a:xfrm>
            <a:off x="174036" y="4122140"/>
            <a:ext cx="1254715" cy="4996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897" tIns="121897" rIns="121897" bIns="121897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GB" b="1">
                <a:latin typeface="+mn-lt"/>
              </a:rPr>
              <a:t>D14 Software</a:t>
            </a:r>
          </a:p>
        </p:txBody>
      </p:sp>
      <p:sp>
        <p:nvSpPr>
          <p:cNvPr id="733" name="Shape 733"/>
          <p:cNvSpPr/>
          <p:nvPr/>
        </p:nvSpPr>
        <p:spPr>
          <a:xfrm>
            <a:off x="2082652" y="5224727"/>
            <a:ext cx="1955050" cy="4996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897" tIns="121897" rIns="121897" bIns="121897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GB" b="1" dirty="0">
                <a:latin typeface="+mn-lt"/>
              </a:rPr>
              <a:t>PE24 Volatile Dataset</a:t>
            </a:r>
          </a:p>
        </p:txBody>
      </p:sp>
      <p:sp>
        <p:nvSpPr>
          <p:cNvPr id="734" name="Shape 734"/>
          <p:cNvSpPr/>
          <p:nvPr/>
        </p:nvSpPr>
        <p:spPr>
          <a:xfrm>
            <a:off x="185465" y="5239493"/>
            <a:ext cx="1803356" cy="4996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897" tIns="121897" rIns="121897" bIns="121897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GB" b="1" dirty="0">
                <a:latin typeface="+mn-lt"/>
              </a:rPr>
              <a:t>PE23 Volatile Software</a:t>
            </a:r>
          </a:p>
        </p:txBody>
      </p:sp>
      <p:cxnSp>
        <p:nvCxnSpPr>
          <p:cNvPr id="735" name="Shape 735"/>
          <p:cNvCxnSpPr>
            <a:stCxn id="734" idx="0"/>
            <a:endCxn id="732" idx="2"/>
          </p:cNvCxnSpPr>
          <p:nvPr/>
        </p:nvCxnSpPr>
        <p:spPr>
          <a:xfrm flipH="1" flipV="1">
            <a:off x="801393" y="4621741"/>
            <a:ext cx="285750" cy="617753"/>
          </a:xfrm>
          <a:prstGeom prst="straightConnector1">
            <a:avLst/>
          </a:prstGeom>
          <a:noFill/>
          <a:ln w="31750" cmpd="dbl" algn="ctr">
            <a:solidFill>
              <a:schemeClr val="tx1"/>
            </a:solidFill>
            <a:prstDash val="dash"/>
            <a:round/>
            <a:headEnd w="sm" len="lg"/>
            <a:tailEnd type="triangle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736" name="Shape 736"/>
          <p:cNvCxnSpPr>
            <a:stCxn id="733" idx="0"/>
            <a:endCxn id="731" idx="2"/>
          </p:cNvCxnSpPr>
          <p:nvPr/>
        </p:nvCxnSpPr>
        <p:spPr>
          <a:xfrm flipH="1" flipV="1">
            <a:off x="2373150" y="4621941"/>
            <a:ext cx="687027" cy="602787"/>
          </a:xfrm>
          <a:prstGeom prst="straightConnector1">
            <a:avLst/>
          </a:prstGeom>
          <a:noFill/>
          <a:ln w="31750" cmpd="dbl" algn="ctr">
            <a:solidFill>
              <a:schemeClr val="tx1"/>
            </a:solidFill>
            <a:prstDash val="dash"/>
            <a:round/>
            <a:headEnd w="sm" len="lg"/>
            <a:tailEnd type="triangle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737" name="Shape 737"/>
          <p:cNvCxnSpPr>
            <a:stCxn id="718" idx="1"/>
            <a:endCxn id="727" idx="3"/>
          </p:cNvCxnSpPr>
          <p:nvPr/>
        </p:nvCxnSpPr>
        <p:spPr>
          <a:xfrm rot="10800000">
            <a:off x="3898175" y="2104340"/>
            <a:ext cx="2334150" cy="127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cxnSp>
      <p:cxnSp>
        <p:nvCxnSpPr>
          <p:cNvPr id="738" name="Shape 738"/>
          <p:cNvCxnSpPr>
            <a:stCxn id="721" idx="1"/>
            <a:endCxn id="739" idx="3"/>
          </p:cNvCxnSpPr>
          <p:nvPr/>
        </p:nvCxnSpPr>
        <p:spPr>
          <a:xfrm rot="10800000" flipV="1">
            <a:off x="4642702" y="3324107"/>
            <a:ext cx="1473374" cy="1047816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cxnSp>
      <p:cxnSp>
        <p:nvCxnSpPr>
          <p:cNvPr id="740" name="Shape 740"/>
          <p:cNvCxnSpPr>
            <a:stCxn id="722" idx="2"/>
            <a:endCxn id="734" idx="2"/>
          </p:cNvCxnSpPr>
          <p:nvPr/>
        </p:nvCxnSpPr>
        <p:spPr>
          <a:xfrm rot="5400000">
            <a:off x="3114521" y="2603764"/>
            <a:ext cx="1107953" cy="5162707"/>
          </a:xfrm>
          <a:prstGeom prst="bentConnector3">
            <a:avLst>
              <a:gd name="adj1" fmla="val 120633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cxnSp>
      <p:cxnSp>
        <p:nvCxnSpPr>
          <p:cNvPr id="741" name="Shape 741"/>
          <p:cNvCxnSpPr>
            <a:stCxn id="723" idx="2"/>
            <a:endCxn id="733" idx="2"/>
          </p:cNvCxnSpPr>
          <p:nvPr/>
        </p:nvCxnSpPr>
        <p:spPr>
          <a:xfrm rot="5400000">
            <a:off x="4835109" y="2856210"/>
            <a:ext cx="1093187" cy="4643048"/>
          </a:xfrm>
          <a:prstGeom prst="bentConnector3">
            <a:avLst>
              <a:gd name="adj1" fmla="val 136246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cxnSp>
      <p:sp>
        <p:nvSpPr>
          <p:cNvPr id="742" name="Shape 742"/>
          <p:cNvSpPr txBox="1"/>
          <p:nvPr/>
        </p:nvSpPr>
        <p:spPr>
          <a:xfrm>
            <a:off x="4734677" y="1788807"/>
            <a:ext cx="1607100" cy="329200"/>
          </a:xfrm>
          <a:prstGeom prst="rect">
            <a:avLst/>
          </a:prstGeom>
          <a:noFill/>
          <a:ln>
            <a:noFill/>
          </a:ln>
        </p:spPr>
        <p:txBody>
          <a:bodyPr lIns="121897" tIns="121897" rIns="121897" bIns="121897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GB" sz="1300"/>
              <a:t>pp32 curates</a:t>
            </a:r>
          </a:p>
        </p:txBody>
      </p:sp>
      <p:sp>
        <p:nvSpPr>
          <p:cNvPr id="743" name="Shape 743"/>
          <p:cNvSpPr txBox="1"/>
          <p:nvPr/>
        </p:nvSpPr>
        <p:spPr>
          <a:xfrm>
            <a:off x="5114375" y="2756040"/>
            <a:ext cx="994800" cy="329200"/>
          </a:xfrm>
          <a:prstGeom prst="rect">
            <a:avLst/>
          </a:prstGeom>
          <a:noFill/>
          <a:ln>
            <a:noFill/>
          </a:ln>
        </p:spPr>
        <p:txBody>
          <a:bodyPr lIns="121897" tIns="121897" rIns="121897" bIns="121897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GB" sz="1300" dirty="0" smtClean="0"/>
              <a:t>PP11 </a:t>
            </a:r>
            <a:r>
              <a:rPr lang="en-GB" sz="1300" dirty="0"/>
              <a:t>curates </a:t>
            </a:r>
            <a:br>
              <a:rPr lang="en-GB" sz="1300" dirty="0"/>
            </a:br>
            <a:r>
              <a:rPr lang="en-GB" sz="1300" dirty="0"/>
              <a:t>digital holding</a:t>
            </a:r>
          </a:p>
        </p:txBody>
      </p:sp>
      <p:sp>
        <p:nvSpPr>
          <p:cNvPr id="744" name="Shape 744"/>
          <p:cNvSpPr txBox="1"/>
          <p:nvPr/>
        </p:nvSpPr>
        <p:spPr>
          <a:xfrm>
            <a:off x="6909973" y="4983852"/>
            <a:ext cx="1722848" cy="399634"/>
          </a:xfrm>
          <a:prstGeom prst="rect">
            <a:avLst/>
          </a:prstGeom>
          <a:noFill/>
          <a:ln>
            <a:noFill/>
          </a:ln>
        </p:spPr>
        <p:txBody>
          <a:bodyPr lIns="121897" tIns="121897" rIns="121897" bIns="121897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GB" sz="1300" dirty="0" smtClean="0"/>
              <a:t>PP13 </a:t>
            </a:r>
            <a:r>
              <a:rPr lang="en-GB" sz="1300" dirty="0"/>
              <a:t>curates volatile </a:t>
            </a:r>
            <a:r>
              <a:rPr lang="en-GB" sz="1300" dirty="0" smtClean="0"/>
              <a:t>dataset</a:t>
            </a:r>
            <a:endParaRPr lang="en-GB" sz="1300" dirty="0"/>
          </a:p>
        </p:txBody>
      </p:sp>
      <p:sp>
        <p:nvSpPr>
          <p:cNvPr id="745" name="Shape 745"/>
          <p:cNvSpPr txBox="1"/>
          <p:nvPr/>
        </p:nvSpPr>
        <p:spPr>
          <a:xfrm>
            <a:off x="5466227" y="5324693"/>
            <a:ext cx="1751100" cy="329200"/>
          </a:xfrm>
          <a:prstGeom prst="rect">
            <a:avLst/>
          </a:prstGeom>
          <a:noFill/>
          <a:ln>
            <a:noFill/>
          </a:ln>
        </p:spPr>
        <p:txBody>
          <a:bodyPr lIns="121897" tIns="121897" rIns="121897" bIns="121897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GB" sz="1300" dirty="0" smtClean="0"/>
              <a:t>PP12 </a:t>
            </a:r>
            <a:r>
              <a:rPr lang="en-GB" sz="1300" dirty="0"/>
              <a:t>curates software</a:t>
            </a:r>
          </a:p>
        </p:txBody>
      </p:sp>
      <p:cxnSp>
        <p:nvCxnSpPr>
          <p:cNvPr id="746" name="Shape 746"/>
          <p:cNvCxnSpPr/>
          <p:nvPr/>
        </p:nvCxnSpPr>
        <p:spPr>
          <a:xfrm rot="10800000">
            <a:off x="5114375" y="2118007"/>
            <a:ext cx="6000" cy="2262400"/>
          </a:xfrm>
          <a:prstGeom prst="straightConnector1">
            <a:avLst/>
          </a:prstGeom>
          <a:noFill/>
          <a:ln w="31750" cmpd="dbl" algn="ctr">
            <a:solidFill>
              <a:schemeClr val="tx1"/>
            </a:solidFill>
            <a:prstDash val="dash"/>
            <a:round/>
            <a:headEnd w="sm" len="lg"/>
            <a:tailEnd type="triangle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747" name="Shape 747"/>
          <p:cNvCxnSpPr/>
          <p:nvPr/>
        </p:nvCxnSpPr>
        <p:spPr>
          <a:xfrm flipH="1" flipV="1">
            <a:off x="5306593" y="4361294"/>
            <a:ext cx="18300" cy="1765187"/>
          </a:xfrm>
          <a:prstGeom prst="straightConnector1">
            <a:avLst/>
          </a:prstGeom>
          <a:noFill/>
          <a:ln w="31750" cmpd="dbl" algn="ctr">
            <a:solidFill>
              <a:schemeClr val="tx1"/>
            </a:solidFill>
            <a:prstDash val="dash"/>
            <a:round/>
            <a:headEnd w="sm" len="lg"/>
            <a:tailEnd type="triangle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748" name="Shape 748"/>
          <p:cNvCxnSpPr/>
          <p:nvPr/>
        </p:nvCxnSpPr>
        <p:spPr>
          <a:xfrm flipV="1">
            <a:off x="4955512" y="4381341"/>
            <a:ext cx="0" cy="1613913"/>
          </a:xfrm>
          <a:prstGeom prst="straightConnector1">
            <a:avLst/>
          </a:prstGeom>
          <a:noFill/>
          <a:ln w="31750" cmpd="dbl" algn="ctr">
            <a:solidFill>
              <a:schemeClr val="tx1"/>
            </a:solidFill>
            <a:prstDash val="dash"/>
            <a:round/>
            <a:headEnd w="sm" len="lg"/>
            <a:tailEnd type="triangle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739" name="Shape 739"/>
          <p:cNvSpPr/>
          <p:nvPr/>
        </p:nvSpPr>
        <p:spPr>
          <a:xfrm>
            <a:off x="3212302" y="4122123"/>
            <a:ext cx="1430400" cy="4996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897" tIns="121897" rIns="121897" bIns="121897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GB" b="1" dirty="0">
                <a:latin typeface="+mn-lt"/>
              </a:rPr>
              <a:t>PE20 Volatile Digital Object</a:t>
            </a:r>
          </a:p>
        </p:txBody>
      </p:sp>
      <p:cxnSp>
        <p:nvCxnSpPr>
          <p:cNvPr id="749" name="Shape 749"/>
          <p:cNvCxnSpPr>
            <a:stCxn id="739" idx="0"/>
            <a:endCxn id="730" idx="2"/>
          </p:cNvCxnSpPr>
          <p:nvPr/>
        </p:nvCxnSpPr>
        <p:spPr>
          <a:xfrm flipV="1">
            <a:off x="3927502" y="3281973"/>
            <a:ext cx="312810" cy="840150"/>
          </a:xfrm>
          <a:prstGeom prst="straightConnector1">
            <a:avLst/>
          </a:prstGeom>
          <a:noFill/>
          <a:ln w="31750" cmpd="dbl" algn="ctr">
            <a:solidFill>
              <a:schemeClr val="tx1"/>
            </a:solidFill>
            <a:prstDash val="dash"/>
            <a:round/>
            <a:headEnd w="sm" len="lg"/>
            <a:tailEnd type="triangle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750" name="Shape 750"/>
          <p:cNvCxnSpPr>
            <a:stCxn id="733" idx="0"/>
            <a:endCxn id="739" idx="2"/>
          </p:cNvCxnSpPr>
          <p:nvPr/>
        </p:nvCxnSpPr>
        <p:spPr>
          <a:xfrm flipV="1">
            <a:off x="3060177" y="4621723"/>
            <a:ext cx="867325" cy="603004"/>
          </a:xfrm>
          <a:prstGeom prst="straightConnector1">
            <a:avLst/>
          </a:prstGeom>
          <a:noFill/>
          <a:ln w="31750" cmpd="dbl" algn="ctr">
            <a:solidFill>
              <a:schemeClr val="tx1"/>
            </a:solidFill>
            <a:prstDash val="dash"/>
            <a:round/>
            <a:headEnd w="sm" len="lg"/>
            <a:tailEnd type="triangle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751" name="Shape 751"/>
          <p:cNvCxnSpPr>
            <a:stCxn id="734" idx="0"/>
            <a:endCxn id="739" idx="2"/>
          </p:cNvCxnSpPr>
          <p:nvPr/>
        </p:nvCxnSpPr>
        <p:spPr>
          <a:xfrm flipV="1">
            <a:off x="1087143" y="4621723"/>
            <a:ext cx="2840359" cy="617770"/>
          </a:xfrm>
          <a:prstGeom prst="straightConnector1">
            <a:avLst/>
          </a:prstGeom>
          <a:noFill/>
          <a:ln w="31750" cmpd="dbl" algn="ctr">
            <a:solidFill>
              <a:schemeClr val="tx1"/>
            </a:solidFill>
            <a:prstDash val="dash"/>
            <a:round/>
            <a:headEnd w="sm" len="lg"/>
            <a:tailEnd type="triangle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752" name="Shape 752"/>
          <p:cNvCxnSpPr>
            <a:stCxn id="739" idx="0"/>
            <a:endCxn id="727" idx="2"/>
          </p:cNvCxnSpPr>
          <p:nvPr/>
        </p:nvCxnSpPr>
        <p:spPr>
          <a:xfrm flipH="1" flipV="1">
            <a:off x="3079638" y="2354141"/>
            <a:ext cx="847864" cy="1767983"/>
          </a:xfrm>
          <a:prstGeom prst="straightConnector1">
            <a:avLst/>
          </a:prstGeom>
          <a:noFill/>
          <a:ln w="31750" cmpd="dbl" algn="ctr">
            <a:solidFill>
              <a:schemeClr val="tx1"/>
            </a:solidFill>
            <a:prstDash val="dash"/>
            <a:round/>
            <a:headEnd w="sm" len="lg"/>
            <a:tailEnd type="triangle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753" name="Shape 753"/>
          <p:cNvSpPr/>
          <p:nvPr/>
        </p:nvSpPr>
        <p:spPr>
          <a:xfrm>
            <a:off x="7853875" y="1854540"/>
            <a:ext cx="1253700" cy="499600"/>
          </a:xfrm>
          <a:prstGeom prst="rect">
            <a:avLst/>
          </a:prstGeom>
          <a:solidFill>
            <a:srgbClr val="F5A6E5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897" tIns="121897" rIns="121897" bIns="121897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GB" b="1" dirty="0"/>
              <a:t>E39 Actor</a:t>
            </a:r>
          </a:p>
        </p:txBody>
      </p:sp>
      <p:cxnSp>
        <p:nvCxnSpPr>
          <p:cNvPr id="754" name="Shape 754"/>
          <p:cNvCxnSpPr>
            <a:stCxn id="718" idx="3"/>
            <a:endCxn id="753" idx="1"/>
          </p:cNvCxnSpPr>
          <p:nvPr/>
        </p:nvCxnSpPr>
        <p:spPr>
          <a:xfrm>
            <a:off x="7486025" y="2104340"/>
            <a:ext cx="3678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755" name="Shape 755"/>
          <p:cNvSpPr txBox="1"/>
          <p:nvPr/>
        </p:nvSpPr>
        <p:spPr>
          <a:xfrm>
            <a:off x="6933702" y="1525323"/>
            <a:ext cx="1607100" cy="329200"/>
          </a:xfrm>
          <a:prstGeom prst="rect">
            <a:avLst/>
          </a:prstGeom>
          <a:noFill/>
          <a:ln>
            <a:noFill/>
          </a:ln>
        </p:spPr>
        <p:txBody>
          <a:bodyPr lIns="121897" tIns="121897" rIns="121897" bIns="121897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GB" sz="1300" dirty="0" smtClean="0"/>
              <a:t>PP2 </a:t>
            </a:r>
            <a:r>
              <a:rPr lang="en-GB" sz="1300" dirty="0"/>
              <a:t>offered by</a:t>
            </a:r>
          </a:p>
        </p:txBody>
      </p:sp>
      <p:sp>
        <p:nvSpPr>
          <p:cNvPr id="756" name="Shape 756"/>
          <p:cNvSpPr/>
          <p:nvPr/>
        </p:nvSpPr>
        <p:spPr>
          <a:xfrm>
            <a:off x="2994660" y="1038537"/>
            <a:ext cx="1591900" cy="4996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897" tIns="121897" rIns="121897" bIns="121897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GB" b="1" dirty="0">
                <a:latin typeface="+mn-lt"/>
              </a:rPr>
              <a:t>PE28 Curation Plan</a:t>
            </a:r>
          </a:p>
        </p:txBody>
      </p:sp>
      <p:cxnSp>
        <p:nvCxnSpPr>
          <p:cNvPr id="757" name="Shape 757"/>
          <p:cNvCxnSpPr>
            <a:stCxn id="718" idx="0"/>
            <a:endCxn id="756" idx="2"/>
          </p:cNvCxnSpPr>
          <p:nvPr/>
        </p:nvCxnSpPr>
        <p:spPr>
          <a:xfrm flipH="1" flipV="1">
            <a:off x="3790610" y="1538138"/>
            <a:ext cx="3068565" cy="316403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758" name="Shape 758"/>
          <p:cNvSpPr txBox="1"/>
          <p:nvPr/>
        </p:nvSpPr>
        <p:spPr>
          <a:xfrm>
            <a:off x="4808226" y="1411707"/>
            <a:ext cx="1607099" cy="329200"/>
          </a:xfrm>
          <a:prstGeom prst="rect">
            <a:avLst/>
          </a:prstGeom>
          <a:noFill/>
          <a:ln>
            <a:noFill/>
          </a:ln>
        </p:spPr>
        <p:txBody>
          <a:bodyPr lIns="121897" tIns="121897" rIns="121897" bIns="121897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GB" sz="1300" dirty="0" smtClean="0"/>
              <a:t>PP31 </a:t>
            </a:r>
            <a:r>
              <a:rPr lang="en-GB" sz="1300" dirty="0"/>
              <a:t>used curation plan</a:t>
            </a:r>
          </a:p>
        </p:txBody>
      </p:sp>
      <p:sp>
        <p:nvSpPr>
          <p:cNvPr id="759" name="Shape 759"/>
          <p:cNvSpPr/>
          <p:nvPr/>
        </p:nvSpPr>
        <p:spPr>
          <a:xfrm>
            <a:off x="565195" y="218612"/>
            <a:ext cx="2349908" cy="4996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897" tIns="121897" rIns="121897" bIns="121897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GB" b="1" dirty="0">
                <a:latin typeface="+mn-lt"/>
              </a:rPr>
              <a:t>E29 Design or Procedure</a:t>
            </a:r>
          </a:p>
        </p:txBody>
      </p:sp>
      <p:cxnSp>
        <p:nvCxnSpPr>
          <p:cNvPr id="760" name="Shape 760"/>
          <p:cNvCxnSpPr>
            <a:stCxn id="756" idx="0"/>
            <a:endCxn id="759" idx="2"/>
          </p:cNvCxnSpPr>
          <p:nvPr/>
        </p:nvCxnSpPr>
        <p:spPr>
          <a:xfrm flipH="1" flipV="1">
            <a:off x="1740149" y="718213"/>
            <a:ext cx="2050462" cy="320325"/>
          </a:xfrm>
          <a:prstGeom prst="straightConnector1">
            <a:avLst/>
          </a:prstGeom>
          <a:noFill/>
          <a:ln w="31750" cmpd="dbl" algn="ctr">
            <a:solidFill>
              <a:schemeClr val="tx1"/>
            </a:solidFill>
            <a:prstDash val="dash"/>
            <a:round/>
            <a:headEnd w="sm" len="lg"/>
            <a:tailEnd type="triangle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761" name="Shape 761"/>
          <p:cNvSpPr/>
          <p:nvPr/>
        </p:nvSpPr>
        <p:spPr>
          <a:xfrm>
            <a:off x="7853875" y="2782373"/>
            <a:ext cx="1253700" cy="4996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897" tIns="121897" rIns="121897" bIns="121897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GB" b="1"/>
              <a:t>E52 Time Span</a:t>
            </a:r>
          </a:p>
        </p:txBody>
      </p:sp>
      <p:cxnSp>
        <p:nvCxnSpPr>
          <p:cNvPr id="762" name="Shape 762"/>
          <p:cNvCxnSpPr>
            <a:stCxn id="718" idx="2"/>
            <a:endCxn id="761" idx="1"/>
          </p:cNvCxnSpPr>
          <p:nvPr/>
        </p:nvCxnSpPr>
        <p:spPr>
          <a:xfrm>
            <a:off x="6859175" y="2354140"/>
            <a:ext cx="994800" cy="678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763" name="Shape 763"/>
          <p:cNvSpPr txBox="1"/>
          <p:nvPr/>
        </p:nvSpPr>
        <p:spPr>
          <a:xfrm>
            <a:off x="7265027" y="2403640"/>
            <a:ext cx="1607100" cy="329200"/>
          </a:xfrm>
          <a:prstGeom prst="rect">
            <a:avLst/>
          </a:prstGeom>
          <a:noFill/>
          <a:ln>
            <a:noFill/>
          </a:ln>
        </p:spPr>
        <p:txBody>
          <a:bodyPr lIns="121897" tIns="121897" rIns="121897" bIns="121897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GB" sz="1300" dirty="0"/>
              <a:t>P</a:t>
            </a:r>
            <a:r>
              <a:rPr lang="en-GB" sz="1300" dirty="0" smtClean="0"/>
              <a:t>4 </a:t>
            </a:r>
            <a:r>
              <a:rPr lang="en-GB" sz="1300" dirty="0"/>
              <a:t>had time span</a:t>
            </a:r>
          </a:p>
        </p:txBody>
      </p:sp>
      <p:sp>
        <p:nvSpPr>
          <p:cNvPr id="765" name="Shape 765"/>
          <p:cNvSpPr txBox="1">
            <a:spLocks noGrp="1"/>
          </p:cNvSpPr>
          <p:nvPr>
            <p:ph type="sldNum" idx="12"/>
          </p:nvPr>
        </p:nvSpPr>
        <p:spPr>
          <a:xfrm>
            <a:off x="8472457" y="6217621"/>
            <a:ext cx="548700" cy="524800"/>
          </a:xfrm>
          <a:prstGeom prst="rect">
            <a:avLst/>
          </a:prstGeom>
        </p:spPr>
        <p:txBody>
          <a:bodyPr lIns="121897" tIns="121897" rIns="121897" bIns="121897" anchor="ctr" anchorCtr="0">
            <a:noAutofit/>
          </a:bodyPr>
          <a:lstStyle/>
          <a:p>
            <a:fld id="{00000000-1234-1234-1234-123412341234}" type="slidenum">
              <a:rPr lang="en-GB"/>
              <a:pPr/>
              <a:t>2</a:t>
            </a:fld>
            <a:endParaRPr lang="en-GB"/>
          </a:p>
        </p:txBody>
      </p:sp>
      <p:sp>
        <p:nvSpPr>
          <p:cNvPr id="50" name="Title 5"/>
          <p:cNvSpPr txBox="1">
            <a:spLocks/>
          </p:cNvSpPr>
          <p:nvPr/>
        </p:nvSpPr>
        <p:spPr bwMode="auto">
          <a:xfrm>
            <a:off x="515649" y="351857"/>
            <a:ext cx="82296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21897" tIns="121897" rIns="121897" bIns="121897" numCol="1" anchor="t" anchorCtr="0" compatLnSpc="1">
            <a:prstTxWarp prst="textNoShape">
              <a:avLst/>
            </a:prstTxWarp>
          </a:bodyPr>
          <a:lstStyle>
            <a:lvl1pPr lvl="0" algn="ctr" rtl="0" fontAlgn="base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defRPr sz="2400" b="1" kern="1200">
                <a:solidFill>
                  <a:srgbClr val="444444"/>
                </a:solidFill>
                <a:latin typeface="Raleway" panose="020B0003030101060003" pitchFamily="34" charset="0"/>
                <a:ea typeface="ＭＳ Ｐゴシック" charset="0"/>
                <a:cs typeface="ＭＳ Ｐゴシック" charset="0"/>
              </a:defRPr>
            </a:lvl1pPr>
            <a:lvl2pPr lvl="1" algn="ctr" rtl="0" fontAlgn="base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defRPr sz="2400" b="1">
                <a:solidFill>
                  <a:srgbClr val="444444"/>
                </a:solidFill>
                <a:latin typeface="Raleway" charset="0"/>
                <a:ea typeface="ＭＳ Ｐゴシック" charset="0"/>
                <a:cs typeface="ＭＳ Ｐゴシック" charset="0"/>
              </a:defRPr>
            </a:lvl2pPr>
            <a:lvl3pPr lvl="2" algn="ctr" rtl="0" fontAlgn="base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defRPr sz="2400" b="1">
                <a:solidFill>
                  <a:srgbClr val="444444"/>
                </a:solidFill>
                <a:latin typeface="Raleway" charset="0"/>
                <a:ea typeface="ＭＳ Ｐゴシック" charset="0"/>
                <a:cs typeface="ＭＳ Ｐゴシック" charset="0"/>
              </a:defRPr>
            </a:lvl3pPr>
            <a:lvl4pPr lvl="3" algn="ctr" rtl="0" fontAlgn="base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defRPr sz="2400" b="1">
                <a:solidFill>
                  <a:srgbClr val="444444"/>
                </a:solidFill>
                <a:latin typeface="Raleway" charset="0"/>
                <a:ea typeface="ＭＳ Ｐゴシック" charset="0"/>
                <a:cs typeface="ＭＳ Ｐゴシック" charset="0"/>
              </a:defRPr>
            </a:lvl4pPr>
            <a:lvl5pPr lvl="4" algn="ctr" rtl="0" fontAlgn="base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defRPr sz="2400" b="1">
                <a:solidFill>
                  <a:srgbClr val="444444"/>
                </a:solidFill>
                <a:latin typeface="Raleway" charset="0"/>
                <a:ea typeface="ＭＳ Ｐゴシック" charset="0"/>
                <a:cs typeface="ＭＳ Ｐゴシック" charset="0"/>
              </a:defRPr>
            </a:lvl5pPr>
            <a:lvl6pPr marL="457200" lvl="5" algn="ctr" rtl="0" fontAlgn="base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defRPr sz="2400" b="1">
                <a:solidFill>
                  <a:srgbClr val="444444"/>
                </a:solidFill>
                <a:latin typeface="Raleway" charset="0"/>
                <a:ea typeface="ＭＳ Ｐゴシック" charset="0"/>
                <a:cs typeface="ＭＳ Ｐゴシック" charset="0"/>
              </a:defRPr>
            </a:lvl6pPr>
            <a:lvl7pPr marL="914400" lvl="6" algn="ctr" rtl="0" fontAlgn="base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defRPr sz="2400" b="1">
                <a:solidFill>
                  <a:srgbClr val="444444"/>
                </a:solidFill>
                <a:latin typeface="Raleway" charset="0"/>
                <a:ea typeface="ＭＳ Ｐゴシック" charset="0"/>
                <a:cs typeface="ＭＳ Ｐゴシック" charset="0"/>
              </a:defRPr>
            </a:lvl7pPr>
            <a:lvl8pPr marL="1371600" lvl="7" algn="ctr" rtl="0" fontAlgn="base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defRPr sz="2400" b="1">
                <a:solidFill>
                  <a:srgbClr val="444444"/>
                </a:solidFill>
                <a:latin typeface="Raleway" charset="0"/>
                <a:ea typeface="ＭＳ Ｐゴシック" charset="0"/>
                <a:cs typeface="ＭＳ Ｐゴシック" charset="0"/>
              </a:defRPr>
            </a:lvl8pPr>
            <a:lvl9pPr marL="1828800" lvl="8" algn="ctr" rtl="0" fontAlgn="base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defRPr sz="2400" b="1">
                <a:solidFill>
                  <a:srgbClr val="444444"/>
                </a:solidFill>
                <a:latin typeface="Raleway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 dirty="0" smtClean="0"/>
              <a:t>Curating Pattern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3325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31761"/>
            <a:ext cx="8520600" cy="943200"/>
          </a:xfrm>
        </p:spPr>
        <p:txBody>
          <a:bodyPr/>
          <a:lstStyle/>
          <a:p>
            <a:r>
              <a:rPr lang="en-US" dirty="0" smtClean="0"/>
              <a:t>Dataset Minimal Metadata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248992"/>
              </p:ext>
            </p:extLst>
          </p:nvPr>
        </p:nvGraphicFramePr>
        <p:xfrm>
          <a:off x="311700" y="888735"/>
          <a:ext cx="8628544" cy="5883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8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0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4214">
                <a:tc>
                  <a:txBody>
                    <a:bodyPr/>
                    <a:lstStyle/>
                    <a:p>
                      <a:r>
                        <a:rPr lang="en-US" dirty="0" smtClean="0"/>
                        <a:t>Field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430">
                <a:tc>
                  <a:txBody>
                    <a:bodyPr/>
                    <a:lstStyle/>
                    <a:p>
                      <a:r>
                        <a:rPr lang="en-US" dirty="0" smtClean="0"/>
                        <a:t>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 identifier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430">
                <a:tc>
                  <a:txBody>
                    <a:bodyPr/>
                    <a:lstStyle/>
                    <a:p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</a:t>
                      </a:r>
                      <a:r>
                        <a:rPr lang="en-US" baseline="0" dirty="0" smtClean="0"/>
                        <a:t> identifying 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430"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free text explanation of the resource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430">
                <a:tc>
                  <a:txBody>
                    <a:bodyPr/>
                    <a:lstStyle/>
                    <a:p>
                      <a:r>
                        <a:rPr lang="en-US" dirty="0" smtClean="0"/>
                        <a:t>Part 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Larger</a:t>
                      </a:r>
                      <a:r>
                        <a:rPr lang="en-US" baseline="0" dirty="0" smtClean="0"/>
                        <a:t> Dataset to which dataset belongs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430">
                <a:tc>
                  <a:txBody>
                    <a:bodyPr/>
                    <a:lstStyle/>
                    <a:p>
                      <a:r>
                        <a:rPr lang="en-US" dirty="0" smtClean="0"/>
                        <a:t>Hosted by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Which</a:t>
                      </a:r>
                      <a:r>
                        <a:rPr lang="en-US" baseline="0" dirty="0" smtClean="0"/>
                        <a:t> service holds and makes available data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430">
                <a:tc>
                  <a:txBody>
                    <a:bodyPr/>
                    <a:lstStyle/>
                    <a:p>
                      <a:r>
                        <a:rPr lang="en-US" dirty="0" smtClean="0"/>
                        <a:t>Curated</a:t>
                      </a:r>
                      <a:r>
                        <a:rPr lang="en-US" baseline="0" dirty="0" smtClean="0"/>
                        <a:t> by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Which service manages and updates the data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43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Curation</a:t>
                      </a:r>
                      <a:r>
                        <a:rPr lang="en-US" dirty="0" smtClean="0"/>
                        <a:t> Plan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description</a:t>
                      </a:r>
                      <a:r>
                        <a:rPr lang="en-US" baseline="0" dirty="0" smtClean="0"/>
                        <a:t> of the data management plan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3430">
                <a:tc>
                  <a:txBody>
                    <a:bodyPr/>
                    <a:lstStyle/>
                    <a:p>
                      <a:r>
                        <a:rPr lang="en-US" dirty="0" smtClean="0"/>
                        <a:t>Latest Version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If</a:t>
                      </a:r>
                      <a:r>
                        <a:rPr lang="en-US" baseline="0" dirty="0" smtClean="0"/>
                        <a:t> data versioned, link to latest version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3430">
                <a:tc>
                  <a:txBody>
                    <a:bodyPr/>
                    <a:lstStyle/>
                    <a:p>
                      <a:r>
                        <a:rPr lang="en-US" dirty="0" smtClean="0"/>
                        <a:t>Encoding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Encoding</a:t>
                      </a:r>
                      <a:r>
                        <a:rPr lang="en-US" baseline="0" dirty="0" smtClean="0"/>
                        <a:t> type of file e.g.: xml, RDF, </a:t>
                      </a:r>
                      <a:r>
                        <a:rPr lang="en-US" baseline="0" dirty="0" err="1" smtClean="0"/>
                        <a:t>json</a:t>
                      </a:r>
                      <a:r>
                        <a:rPr lang="en-US" baseline="0" dirty="0" smtClean="0"/>
                        <a:t> etc.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3430">
                <a:tc>
                  <a:txBody>
                    <a:bodyPr/>
                    <a:lstStyle/>
                    <a:p>
                      <a:r>
                        <a:rPr lang="en-US" dirty="0" smtClean="0"/>
                        <a:t>Schema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schema adopted in formatting</a:t>
                      </a:r>
                      <a:r>
                        <a:rPr lang="en-US" baseline="0" dirty="0" smtClean="0"/>
                        <a:t> the data, e.g.: CRM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3430">
                <a:tc>
                  <a:txBody>
                    <a:bodyPr/>
                    <a:lstStyle/>
                    <a:p>
                      <a:r>
                        <a:rPr lang="en-US" dirty="0" smtClean="0"/>
                        <a:t>Subject Scope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General subject of dataset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3430">
                <a:tc>
                  <a:txBody>
                    <a:bodyPr/>
                    <a:lstStyle/>
                    <a:p>
                      <a:r>
                        <a:rPr lang="en-US" dirty="0" smtClean="0"/>
                        <a:t>Temporal Scope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Temporal coverage of the dataset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3430">
                <a:tc>
                  <a:txBody>
                    <a:bodyPr/>
                    <a:lstStyle/>
                    <a:p>
                      <a:r>
                        <a:rPr lang="en-US" dirty="0" smtClean="0"/>
                        <a:t>Geographic Scope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Geographic</a:t>
                      </a:r>
                      <a:r>
                        <a:rPr lang="en-US" baseline="0" dirty="0" smtClean="0"/>
                        <a:t> coverage of the dataset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762930">
                <a:tc>
                  <a:txBody>
                    <a:bodyPr/>
                    <a:lstStyle/>
                    <a:p>
                      <a:r>
                        <a:rPr lang="en-US" dirty="0" smtClean="0"/>
                        <a:t>Created by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original</a:t>
                      </a:r>
                      <a:r>
                        <a:rPr lang="en-US" baseline="0" dirty="0" smtClean="0"/>
                        <a:t> creator of the data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0321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4921</TotalTime>
  <Words>268</Words>
  <Application>Microsoft Office PowerPoint</Application>
  <PresentationFormat>On-screen Show (4:3)</PresentationFormat>
  <Paragraphs>64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Raleway</vt:lpstr>
      <vt:lpstr>Office Theme</vt:lpstr>
      <vt:lpstr>Datasets in CRM Site Proposal</vt:lpstr>
      <vt:lpstr>PowerPoint Presentation</vt:lpstr>
      <vt:lpstr>Dataset Minimal Metadata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Membership List Renewal Proposal</dc:title>
  <dc:creator>George Bruseker</dc:creator>
  <cp:lastModifiedBy>Bekiari Xrysoula</cp:lastModifiedBy>
  <cp:revision>7</cp:revision>
  <dcterms:created xsi:type="dcterms:W3CDTF">2017-10-06T15:57:39Z</dcterms:created>
  <dcterms:modified xsi:type="dcterms:W3CDTF">2017-12-23T15:49:58Z</dcterms:modified>
</cp:coreProperties>
</file>