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0" r:id="rId3"/>
    <p:sldId id="268" r:id="rId4"/>
    <p:sldId id="276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9" r:id="rId14"/>
    <p:sldId id="277" r:id="rId15"/>
    <p:sldId id="278" r:id="rId16"/>
    <p:sldId id="280" r:id="rId17"/>
    <p:sldId id="273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B798F-00E4-4AF5-99D9-A093FD06AC18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5622-28A7-4F1B-8659-1377EF1920D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5252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2438"/>
            <a:fld id="{F9A30FE3-0C4B-426B-B87A-4B987EE1F507}" type="slidenum">
              <a:rPr lang="de-DE" smtClean="0"/>
              <a:pPr defTabSz="452438"/>
              <a:t>2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9717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5928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704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ACB4D-9652-4E2A-A6F4-174641A978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4945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2224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6857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81763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265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3247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1071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2256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6554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9FD97-2BBD-4CB8-9AF8-F895FD9E343B}" type="datetimeFigureOut">
              <a:rPr lang="de-DE" smtClean="0"/>
              <a:pPr/>
              <a:t>19.05.2015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0011-E77E-44FF-8ED7-C95CA1CE92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2880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 txBox="1">
            <a:spLocks noGrp="1"/>
          </p:cNvSpPr>
          <p:nvPr/>
        </p:nvSpPr>
        <p:spPr>
          <a:xfrm>
            <a:off x="6694488" y="6515100"/>
            <a:ext cx="2133600" cy="20637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FA6BBAE-BDAC-48CE-A09D-C90DF4DA04E5}" type="slidenum">
              <a:rPr lang="de-DE" sz="800">
                <a:solidFill>
                  <a:srgbClr val="969696"/>
                </a:solidFill>
                <a:latin typeface="+mn-lt"/>
              </a:rPr>
              <a:pPr algn="r">
                <a:defRPr/>
              </a:pPr>
              <a:t>1</a:t>
            </a:fld>
            <a:endParaRPr lang="de-DE" sz="800">
              <a:solidFill>
                <a:srgbClr val="96969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78098"/>
          </a:xfrm>
        </p:spPr>
        <p:txBody>
          <a:bodyPr>
            <a:normAutofit/>
          </a:bodyPr>
          <a:lstStyle/>
          <a:p>
            <a:pPr algn="l"/>
            <a:r>
              <a:rPr lang="de-DE" sz="2400" dirty="0" smtClean="0">
                <a:latin typeface="Myriad Pro Cond" pitchFamily="34" charset="0"/>
              </a:rPr>
              <a:t>Die Sammlungen der FAU</a:t>
            </a:r>
            <a:endParaRPr lang="de-DE" sz="2400" dirty="0">
              <a:latin typeface="Myriad Pro Cond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de-DE" sz="1800" dirty="0" smtClean="0">
                <a:latin typeface="Myriad Pro Cond" pitchFamily="34" charset="0"/>
              </a:rPr>
              <a:t>Anatomische Sammlungen</a:t>
            </a:r>
          </a:p>
          <a:p>
            <a:r>
              <a:rPr lang="de-DE" sz="1800" dirty="0" smtClean="0">
                <a:latin typeface="Myriad Pro Cond" pitchFamily="34" charset="0"/>
              </a:rPr>
              <a:t>Antikensammlung</a:t>
            </a:r>
          </a:p>
          <a:p>
            <a:r>
              <a:rPr lang="de-DE" sz="1800" dirty="0" smtClean="0">
                <a:latin typeface="Myriad Pro Cond" pitchFamily="34" charset="0"/>
              </a:rPr>
              <a:t>Astronomische Sammlung</a:t>
            </a:r>
          </a:p>
          <a:p>
            <a:r>
              <a:rPr lang="de-DE" sz="1800" dirty="0" smtClean="0">
                <a:latin typeface="Myriad Pro Cond" pitchFamily="34" charset="0"/>
              </a:rPr>
              <a:t>Botanische Sammlungen</a:t>
            </a:r>
          </a:p>
          <a:p>
            <a:r>
              <a:rPr lang="de-DE" sz="1800" dirty="0" smtClean="0">
                <a:latin typeface="Myriad Pro Cond" pitchFamily="34" charset="0"/>
              </a:rPr>
              <a:t>Ethnographische Sammlungen</a:t>
            </a:r>
          </a:p>
          <a:p>
            <a:r>
              <a:rPr lang="de-DE" sz="1800" dirty="0" smtClean="0">
                <a:latin typeface="Myriad Pro Cond" pitchFamily="34" charset="0"/>
              </a:rPr>
              <a:t>Geowissenschaftliche Sammlungen</a:t>
            </a:r>
          </a:p>
          <a:p>
            <a:r>
              <a:rPr lang="de-DE" sz="1800" dirty="0" smtClean="0">
                <a:latin typeface="Myriad Pro Cond" pitchFamily="34" charset="0"/>
              </a:rPr>
              <a:t>Informatik-Sammlung</a:t>
            </a:r>
          </a:p>
          <a:p>
            <a:r>
              <a:rPr lang="de-DE" sz="1800" dirty="0" smtClean="0">
                <a:latin typeface="Myriad Pro Cond" pitchFamily="34" charset="0"/>
              </a:rPr>
              <a:t>Martius-Pharmakognosie-Sammlung</a:t>
            </a:r>
          </a:p>
          <a:p>
            <a:r>
              <a:rPr lang="de-DE" sz="1800" dirty="0" smtClean="0">
                <a:latin typeface="Myriad Pro Cond" pitchFamily="34" charset="0"/>
              </a:rPr>
              <a:t>Mathematische Modellsammlung</a:t>
            </a:r>
          </a:p>
          <a:p>
            <a:r>
              <a:rPr lang="de-DE" sz="1800" dirty="0" smtClean="0">
                <a:latin typeface="Myriad Pro Cond" pitchFamily="34" charset="0"/>
              </a:rPr>
              <a:t>Medizinische Sammlung</a:t>
            </a:r>
          </a:p>
          <a:p>
            <a:r>
              <a:rPr lang="de-DE" sz="1800" dirty="0" err="1" smtClean="0">
                <a:latin typeface="Myriad Pro Cond" pitchFamily="34" charset="0"/>
              </a:rPr>
              <a:t>Moulagensammlung</a:t>
            </a:r>
            <a:endParaRPr lang="de-DE" sz="1800" dirty="0" smtClean="0">
              <a:latin typeface="Myriad Pro Cond" pitchFamily="34" charset="0"/>
            </a:endParaRPr>
          </a:p>
          <a:p>
            <a:r>
              <a:rPr lang="de-DE" sz="1800" dirty="0" smtClean="0">
                <a:latin typeface="Myriad Pro Cond" pitchFamily="34" charset="0"/>
              </a:rPr>
              <a:t>Musikinstrumenten-Sammlung</a:t>
            </a:r>
          </a:p>
          <a:p>
            <a:r>
              <a:rPr lang="de-DE" sz="1800" dirty="0" smtClean="0">
                <a:latin typeface="Myriad Pro Cond" pitchFamily="34" charset="0"/>
              </a:rPr>
              <a:t>Pathologische Sammlung</a:t>
            </a:r>
          </a:p>
          <a:p>
            <a:r>
              <a:rPr lang="de-DE" sz="1800" dirty="0" smtClean="0">
                <a:latin typeface="Myriad Pro Cond" pitchFamily="34" charset="0"/>
              </a:rPr>
              <a:t>Schulgeschichtliche Sammlung</a:t>
            </a:r>
          </a:p>
          <a:p>
            <a:r>
              <a:rPr lang="de-DE" sz="1800" dirty="0" smtClean="0">
                <a:latin typeface="Myriad Pro Cond" pitchFamily="34" charset="0"/>
              </a:rPr>
              <a:t>Sammlungen im Universitätsarchiv</a:t>
            </a:r>
          </a:p>
          <a:p>
            <a:r>
              <a:rPr lang="de-DE" sz="1800" dirty="0" smtClean="0">
                <a:latin typeface="Myriad Pro Cond" pitchFamily="34" charset="0"/>
              </a:rPr>
              <a:t>Sammlungen in der Universitätsbibliothek</a:t>
            </a:r>
          </a:p>
          <a:p>
            <a:r>
              <a:rPr lang="de-DE" sz="1800" dirty="0" smtClean="0">
                <a:latin typeface="Myriad Pro Cond" pitchFamily="34" charset="0"/>
              </a:rPr>
              <a:t>Ur- und Frühgeschichtliche Sammlung</a:t>
            </a:r>
          </a:p>
          <a:p>
            <a:r>
              <a:rPr lang="de-DE" sz="1800" dirty="0" smtClean="0">
                <a:latin typeface="Myriad Pro Cond" pitchFamily="34" charset="0"/>
              </a:rPr>
              <a:t>Zoologische Sammlung</a:t>
            </a:r>
          </a:p>
          <a:p>
            <a:endParaRPr lang="de-DE" sz="1800" dirty="0" smtClean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2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5976" y="3413013"/>
            <a:ext cx="3312368" cy="284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nhaltsplatzhalt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7699" y="440722"/>
            <a:ext cx="292997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nhaltsplatzhalter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0722"/>
            <a:ext cx="3911124" cy="27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2433" y="528523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Myriad Pro Cond" pitchFamily="34" charset="0"/>
                <a:ea typeface="ＭＳ Ｐゴシック" pitchFamily="34" charset="-128"/>
              </a:rPr>
              <a:t>Diversity</a:t>
            </a:r>
            <a:r>
              <a:rPr lang="de-DE" sz="2000" dirty="0" smtClean="0">
                <a:latin typeface="Myriad Pro Cond" pitchFamily="34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Myriad Pro Cond" pitchFamily="34" charset="0"/>
                <a:ea typeface="ＭＳ Ｐゴシック" pitchFamily="34" charset="-128"/>
              </a:rPr>
              <a:t>of</a:t>
            </a:r>
            <a:r>
              <a:rPr lang="de-DE" sz="2000" dirty="0" smtClean="0">
                <a:latin typeface="Myriad Pro Cond" pitchFamily="34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Myriad Pro Cond" pitchFamily="34" charset="0"/>
                <a:ea typeface="ＭＳ Ｐゴシック" pitchFamily="34" charset="-128"/>
              </a:rPr>
              <a:t>objekts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928662" y="421481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Myriad Pro Cond" pitchFamily="34" charset="0"/>
                <a:ea typeface="ＭＳ Ｐゴシック" pitchFamily="34" charset="-128"/>
              </a:rPr>
              <a:t>plants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7190696" y="1285860"/>
            <a:ext cx="166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Myriad Pro Cond" pitchFamily="34" charset="0"/>
                <a:ea typeface="ＭＳ Ｐゴシック" pitchFamily="34" charset="-128"/>
              </a:rPr>
              <a:t>Human </a:t>
            </a:r>
            <a:r>
              <a:rPr lang="de-DE" sz="2000" dirty="0" err="1" smtClean="0">
                <a:latin typeface="Myriad Pro Cond" pitchFamily="34" charset="0"/>
                <a:ea typeface="ＭＳ Ｐゴシック" pitchFamily="34" charset="-128"/>
              </a:rPr>
              <a:t>substance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572264" y="4286256"/>
            <a:ext cx="166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Myriad Pro Cond" pitchFamily="34" charset="0"/>
                <a:ea typeface="ＭＳ Ｐゴシック" pitchFamily="34" charset="-128"/>
              </a:rPr>
              <a:t>Technikal</a:t>
            </a:r>
            <a:r>
              <a:rPr lang="de-DE" sz="2000" dirty="0" smtClean="0">
                <a:latin typeface="Myriad Pro Cond" pitchFamily="34" charset="0"/>
                <a:ea typeface="ＭＳ Ｐゴシック" pitchFamily="34" charset="-128"/>
              </a:rPr>
              <a:t> </a:t>
            </a:r>
            <a:r>
              <a:rPr lang="de-DE" sz="2000" dirty="0" err="1" smtClean="0">
                <a:latin typeface="Myriad Pro Cond" pitchFamily="34" charset="0"/>
                <a:ea typeface="ＭＳ Ｐゴシック" pitchFamily="34" charset="-128"/>
              </a:rPr>
              <a:t>equipment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xmlns="" val="6240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461449"/>
            <a:ext cx="8229600" cy="150162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Inhaltsplatzhalt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6" t="4111" r="5524" b="15463"/>
          <a:stretch>
            <a:fillRect/>
          </a:stretch>
        </p:blipFill>
        <p:spPr>
          <a:xfrm>
            <a:off x="442787" y="1196753"/>
            <a:ext cx="3324636" cy="33008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54406" y="1196753"/>
            <a:ext cx="4361045" cy="30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8539" y="4680718"/>
            <a:ext cx="9859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Myriad Pro Cond" pitchFamily="34" charset="0"/>
              </a:rPr>
              <a:t>art</a:t>
            </a:r>
            <a:r>
              <a:rPr lang="de-DE" sz="2000" dirty="0" smtClean="0">
                <a:latin typeface="Myriad Pro Cond" pitchFamily="34" charset="0"/>
              </a:rPr>
              <a:t> </a:t>
            </a:r>
            <a:endParaRPr lang="de-DE" sz="2000" dirty="0">
              <a:latin typeface="Myriad Pro Cond" pitchFamily="34" charset="0"/>
            </a:endParaRPr>
          </a:p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657629" y="4609280"/>
            <a:ext cx="23432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Myriad Pro Cond" pitchFamily="34" charset="0"/>
              </a:rPr>
              <a:t>illegal </a:t>
            </a:r>
            <a:r>
              <a:rPr lang="de-DE" sz="2000" dirty="0" err="1" smtClean="0">
                <a:latin typeface="Myriad Pro Cond" pitchFamily="34" charset="0"/>
              </a:rPr>
              <a:t>letters</a:t>
            </a:r>
            <a:r>
              <a:rPr lang="de-DE" sz="2000" dirty="0" smtClean="0">
                <a:latin typeface="Myriad Pro Cond" pitchFamily="34" charset="0"/>
              </a:rPr>
              <a:t>  </a:t>
            </a:r>
            <a:r>
              <a:rPr lang="de-DE" sz="2000" dirty="0" err="1" smtClean="0">
                <a:latin typeface="Myriad Pro Cond" pitchFamily="34" charset="0"/>
              </a:rPr>
              <a:t>of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pupils</a:t>
            </a:r>
            <a:endParaRPr lang="de-DE" sz="2000" dirty="0">
              <a:latin typeface="Myriad Pro Cond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323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 of these Collections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collection has its own history</a:t>
            </a:r>
            <a:endParaRPr lang="de-DE" dirty="0" smtClean="0"/>
          </a:p>
          <a:p>
            <a:r>
              <a:rPr lang="en-US" dirty="0" smtClean="0"/>
              <a:t>Connection to their department / discipline </a:t>
            </a:r>
            <a:endParaRPr lang="de-DE" dirty="0" smtClean="0"/>
          </a:p>
          <a:p>
            <a:r>
              <a:rPr lang="en-US" dirty="0" smtClean="0"/>
              <a:t>Different software tools, states of </a:t>
            </a:r>
            <a:r>
              <a:rPr lang="en-US" dirty="0" err="1" smtClean="0"/>
              <a:t>digitalisation</a:t>
            </a:r>
            <a:r>
              <a:rPr lang="en-US" dirty="0" smtClean="0"/>
              <a:t> and web presence</a:t>
            </a:r>
            <a:endParaRPr lang="de-DE" dirty="0" smtClean="0"/>
          </a:p>
          <a:p>
            <a:r>
              <a:rPr lang="en-US" dirty="0" smtClean="0"/>
              <a:t>Different metadata models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</a:t>
            </a:r>
            <a:r>
              <a:rPr lang="en-US" b="1" dirty="0" smtClean="0"/>
              <a:t>Their Every day use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teaching at University</a:t>
            </a:r>
          </a:p>
          <a:p>
            <a:r>
              <a:rPr lang="en-US" dirty="0" smtClean="0"/>
              <a:t>public relations / museum</a:t>
            </a:r>
          </a:p>
          <a:p>
            <a:pPr>
              <a:buNone/>
            </a:pPr>
            <a:r>
              <a:rPr lang="en-US" dirty="0" smtClean="0"/>
              <a:t>= cultural heritage and actively use: Objects offers historical evidence </a:t>
            </a:r>
            <a:endParaRPr lang="de-DE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Efforts of the common collection management: strengthen recording, conservation and the public use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The recording status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of these collections have recorded their complete stock</a:t>
            </a:r>
          </a:p>
          <a:p>
            <a:r>
              <a:rPr lang="en-US" dirty="0" smtClean="0"/>
              <a:t>most of them just got 30 or 50 percent recorded by PC</a:t>
            </a:r>
          </a:p>
          <a:p>
            <a:r>
              <a:rPr lang="en-US" dirty="0" smtClean="0"/>
              <a:t>some of them just got recorded by paper-index-cards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Expectations on </a:t>
            </a:r>
            <a:r>
              <a:rPr lang="en-US" b="1" dirty="0" err="1" smtClean="0"/>
              <a:t>WissKI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main benefits:</a:t>
            </a:r>
          </a:p>
          <a:p>
            <a:r>
              <a:rPr lang="en-US" dirty="0" smtClean="0"/>
              <a:t>We get a secure database for international academic communication</a:t>
            </a:r>
          </a:p>
          <a:p>
            <a:r>
              <a:rPr lang="en-US" dirty="0" smtClean="0"/>
              <a:t>The Project is a chance to find and establish common structures for all the different Erlangen-Nuremberg collections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30" b="1159"/>
          <a:stretch/>
        </p:blipFill>
        <p:spPr bwMode="auto">
          <a:xfrm>
            <a:off x="827584" y="548680"/>
            <a:ext cx="7583488" cy="544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16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 project with 3 collections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Computer Science Collection</a:t>
            </a:r>
            <a:endParaRPr lang="de-DE" dirty="0" smtClean="0"/>
          </a:p>
          <a:p>
            <a:pPr lvl="0"/>
            <a:r>
              <a:rPr lang="en-US" dirty="0" smtClean="0"/>
              <a:t>Herbarium </a:t>
            </a:r>
            <a:r>
              <a:rPr lang="en-US" dirty="0" err="1" smtClean="0"/>
              <a:t>Erlangense</a:t>
            </a:r>
            <a:endParaRPr lang="de-DE" dirty="0" smtClean="0"/>
          </a:p>
          <a:p>
            <a:pPr lvl="0"/>
            <a:r>
              <a:rPr lang="en-US" dirty="0" smtClean="0"/>
              <a:t>School Museum</a:t>
            </a:r>
            <a:endParaRPr lang="de-DE" dirty="0" smtClean="0"/>
          </a:p>
          <a:p>
            <a:pPr lvl="0"/>
            <a:r>
              <a:rPr lang="en-US" dirty="0" smtClean="0"/>
              <a:t>Started in late 2013</a:t>
            </a:r>
            <a:endParaRPr lang="de-DE" dirty="0" smtClean="0"/>
          </a:p>
          <a:p>
            <a:pPr lvl="0"/>
            <a:r>
              <a:rPr lang="en-US" dirty="0" smtClean="0"/>
              <a:t>Regular workshops</a:t>
            </a:r>
            <a:endParaRPr lang="de-DE" dirty="0" smtClean="0"/>
          </a:p>
          <a:p>
            <a:pPr lvl="0"/>
            <a:r>
              <a:rPr lang="en-US" dirty="0" smtClean="0"/>
              <a:t>No funding (1 student assistant)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targets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Explore the use of </a:t>
            </a:r>
            <a:r>
              <a:rPr lang="en-US" dirty="0" err="1" smtClean="0"/>
              <a:t>WissKI</a:t>
            </a:r>
            <a:r>
              <a:rPr lang="en-US" dirty="0" smtClean="0"/>
              <a:t> and CIDOC CRM for the collections</a:t>
            </a:r>
            <a:endParaRPr lang="de-DE" dirty="0" smtClean="0"/>
          </a:p>
          <a:p>
            <a:pPr lvl="0"/>
            <a:r>
              <a:rPr lang="en-US" dirty="0" smtClean="0"/>
              <a:t>Compile a “how-to” for other collections</a:t>
            </a:r>
            <a:endParaRPr lang="de-DE" dirty="0" smtClean="0"/>
          </a:p>
          <a:p>
            <a:pPr lvl="0"/>
            <a:r>
              <a:rPr lang="en-US" dirty="0" smtClean="0"/>
              <a:t>Survey the development status of all collections </a:t>
            </a:r>
            <a:endParaRPr lang="de-DE" dirty="0" smtClean="0"/>
          </a:p>
          <a:p>
            <a:pPr lvl="0"/>
            <a:r>
              <a:rPr lang="en-US" dirty="0" smtClean="0"/>
              <a:t>Digital strategy for all collections </a:t>
            </a:r>
            <a:endParaRPr lang="de-DE" dirty="0" smtClean="0"/>
          </a:p>
          <a:p>
            <a:pPr lvl="0"/>
            <a:r>
              <a:rPr lang="en-US" dirty="0" smtClean="0"/>
              <a:t>Consolidation of existing databases </a:t>
            </a:r>
            <a:endParaRPr lang="de-DE" dirty="0" smtClean="0"/>
          </a:p>
          <a:p>
            <a:pPr lvl="0"/>
            <a:r>
              <a:rPr lang="en-US" dirty="0" err="1" smtClean="0"/>
              <a:t>Standardise</a:t>
            </a:r>
            <a:r>
              <a:rPr lang="en-US" dirty="0" smtClean="0"/>
              <a:t> acquisition and develop stocks</a:t>
            </a:r>
            <a:endParaRPr lang="de-DE" dirty="0" smtClean="0"/>
          </a:p>
          <a:p>
            <a:pPr lvl="0"/>
            <a:r>
              <a:rPr lang="en-US" dirty="0" smtClean="0"/>
              <a:t>Develop a common online portal of all University collections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686550" y="6515100"/>
            <a:ext cx="2133600" cy="206375"/>
          </a:xfrm>
        </p:spPr>
        <p:txBody>
          <a:bodyPr/>
          <a:lstStyle/>
          <a:p>
            <a:pPr>
              <a:defRPr/>
            </a:pPr>
            <a:fld id="{B5B4FF8F-DBF1-4998-9D20-CD6EDDCBF106}" type="slidenum">
              <a:rPr lang="de-DE"/>
              <a:pPr>
                <a:defRPr/>
              </a:pPr>
              <a:t>2</a:t>
            </a:fld>
            <a:endParaRPr lang="de-DE"/>
          </a:p>
        </p:txBody>
      </p:sp>
      <p:pic>
        <p:nvPicPr>
          <p:cNvPr id="15363" name="Picture 4" descr="bckg_may26_lar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4508500"/>
            <a:ext cx="9144000" cy="14446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5365" name="Picture 8" descr="FAU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5738" y="5268913"/>
            <a:ext cx="22844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3"/>
          <p:cNvSpPr txBox="1">
            <a:spLocks noChangeArrowheads="1"/>
          </p:cNvSpPr>
          <p:nvPr/>
        </p:nvSpPr>
        <p:spPr bwMode="auto">
          <a:xfrm>
            <a:off x="763588" y="4840288"/>
            <a:ext cx="7921625" cy="73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/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charset="0"/>
              <a:buNone/>
            </a:pPr>
            <a:r>
              <a:rPr lang="de-DE" sz="1400" dirty="0" smtClean="0">
                <a:solidFill>
                  <a:srgbClr val="000099"/>
                </a:solidFill>
                <a:latin typeface="Helvetica Neue" charset="0"/>
              </a:rPr>
              <a:t>Dr. Mathias Rösch</a:t>
            </a:r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charset="0"/>
              <a:buNone/>
            </a:pPr>
            <a:r>
              <a:rPr lang="de-DE" sz="1400" dirty="0" smtClean="0">
                <a:solidFill>
                  <a:srgbClr val="000099"/>
                </a:solidFill>
                <a:latin typeface="Helvetica Neue" charset="0"/>
              </a:rPr>
              <a:t>19. Mai 2015</a:t>
            </a:r>
            <a:r>
              <a:rPr lang="de-DE" sz="1400" dirty="0">
                <a:solidFill>
                  <a:srgbClr val="000099"/>
                </a:solidFill>
                <a:latin typeface="Helvetica Neue" charset="0"/>
              </a:rPr>
              <a:t/>
            </a:r>
            <a:br>
              <a:rPr lang="de-DE" sz="1400" dirty="0">
                <a:solidFill>
                  <a:srgbClr val="000099"/>
                </a:solidFill>
                <a:latin typeface="Helvetica Neue" charset="0"/>
              </a:rPr>
            </a:br>
            <a:endParaRPr lang="de-DE" sz="1400" b="1" dirty="0">
              <a:solidFill>
                <a:srgbClr val="000099"/>
              </a:solidFill>
              <a:latin typeface="Helvetica Neue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6411913" y="5830888"/>
            <a:ext cx="2608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</a:rPr>
              <a:t>Schulmuseum </a:t>
            </a:r>
            <a:r>
              <a:rPr lang="de-DE" sz="1000" dirty="0">
                <a:solidFill>
                  <a:srgbClr val="000000"/>
                </a:solidFill>
              </a:rPr>
              <a:t>Nürnberg</a:t>
            </a:r>
          </a:p>
        </p:txBody>
      </p:sp>
      <p:sp>
        <p:nvSpPr>
          <p:cNvPr id="15368" name="Rechteck 1"/>
          <p:cNvSpPr>
            <a:spLocks noChangeArrowheads="1"/>
          </p:cNvSpPr>
          <p:nvPr/>
        </p:nvSpPr>
        <p:spPr bwMode="auto">
          <a:xfrm>
            <a:off x="696913" y="1086509"/>
            <a:ext cx="808992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400" dirty="0" smtClean="0">
                <a:solidFill>
                  <a:schemeClr val="bg1"/>
                </a:solidFill>
              </a:rPr>
              <a:t>The </a:t>
            </a:r>
            <a:r>
              <a:rPr lang="de-DE" sz="4400" dirty="0" err="1" smtClean="0">
                <a:solidFill>
                  <a:schemeClr val="bg1"/>
                </a:solidFill>
              </a:rPr>
              <a:t>WissKI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</a:rPr>
              <a:t>project</a:t>
            </a:r>
            <a:r>
              <a:rPr lang="de-DE" sz="4400" smtClean="0">
                <a:solidFill>
                  <a:schemeClr val="bg1"/>
                </a:solidFill>
              </a:rPr>
              <a:t>: </a:t>
            </a:r>
            <a:r>
              <a:rPr lang="de-DE" sz="4400" dirty="0" smtClean="0">
                <a:solidFill>
                  <a:schemeClr val="bg1"/>
                </a:solidFill>
              </a:rPr>
              <a:t/>
            </a:r>
            <a:br>
              <a:rPr lang="de-DE" sz="4400" dirty="0" smtClean="0">
                <a:solidFill>
                  <a:schemeClr val="bg1"/>
                </a:solidFill>
              </a:rPr>
            </a:br>
            <a:r>
              <a:rPr lang="de-DE" sz="4400" dirty="0" err="1" smtClean="0">
                <a:solidFill>
                  <a:schemeClr val="bg1"/>
                </a:solidFill>
              </a:rPr>
              <a:t>collections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</a:rPr>
              <a:t>of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r>
              <a:rPr lang="de-DE" sz="4400" dirty="0" err="1" smtClean="0">
                <a:solidFill>
                  <a:schemeClr val="bg1"/>
                </a:solidFill>
              </a:rPr>
              <a:t>the</a:t>
            </a:r>
            <a:r>
              <a:rPr lang="de-DE" sz="4400" dirty="0" smtClean="0">
                <a:solidFill>
                  <a:schemeClr val="bg1"/>
                </a:solidFill>
              </a:rPr>
              <a:t> </a:t>
            </a:r>
            <a:br>
              <a:rPr lang="de-DE" sz="4400" dirty="0" smtClean="0">
                <a:solidFill>
                  <a:schemeClr val="bg1"/>
                </a:solidFill>
              </a:rPr>
            </a:br>
            <a:r>
              <a:rPr lang="de-DE" sz="4400" dirty="0" smtClean="0">
                <a:solidFill>
                  <a:schemeClr val="bg1"/>
                </a:solidFill>
              </a:rPr>
              <a:t>University Erlangen-</a:t>
            </a:r>
            <a:r>
              <a:rPr lang="de-DE" sz="4400" dirty="0" err="1" smtClean="0">
                <a:solidFill>
                  <a:schemeClr val="bg1"/>
                </a:solidFill>
              </a:rPr>
              <a:t>Nuremberg</a:t>
            </a:r>
            <a:r>
              <a:rPr lang="de-DE" sz="4400" dirty="0" smtClean="0">
                <a:solidFill>
                  <a:schemeClr val="bg1"/>
                </a:solidFill>
              </a:rPr>
              <a:t/>
            </a:r>
            <a:br>
              <a:rPr lang="de-DE" sz="4400" dirty="0" smtClean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wisski.cs.fau.de/</a:t>
            </a:r>
            <a:r>
              <a:rPr lang="de-DE" sz="2800" dirty="0" err="1" smtClean="0">
                <a:solidFill>
                  <a:schemeClr val="bg1"/>
                </a:solidFill>
              </a:rPr>
              <a:t>sammlungen</a:t>
            </a:r>
            <a:endParaRPr lang="de-DE" sz="2800" dirty="0" smtClean="0">
              <a:solidFill>
                <a:schemeClr val="bg1"/>
              </a:solidFill>
            </a:endParaRPr>
          </a:p>
          <a:p>
            <a:r>
              <a:rPr lang="de-DE" sz="2800" dirty="0" smtClean="0">
                <a:solidFill>
                  <a:schemeClr val="bg1"/>
                </a:solidFill>
              </a:rPr>
              <a:t>wisski.cs.fau.de/</a:t>
            </a:r>
            <a:r>
              <a:rPr lang="de-DE" sz="2800" dirty="0" err="1" smtClean="0">
                <a:solidFill>
                  <a:schemeClr val="bg1"/>
                </a:solidFill>
              </a:rPr>
              <a:t>sammlungen</a:t>
            </a:r>
            <a:r>
              <a:rPr lang="de-DE" sz="2800" dirty="0" smtClean="0">
                <a:solidFill>
                  <a:schemeClr val="bg1"/>
                </a:solidFill>
              </a:rPr>
              <a:t>/</a:t>
            </a:r>
            <a:r>
              <a:rPr lang="de-DE" sz="2800" dirty="0" err="1" smtClean="0">
                <a:solidFill>
                  <a:schemeClr val="bg1"/>
                </a:solidFill>
              </a:rPr>
              <a:t>tutorials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6. The proceeding of the project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Done so far:</a:t>
            </a:r>
            <a:endParaRPr lang="de-DE" dirty="0" smtClean="0"/>
          </a:p>
          <a:p>
            <a:pPr lvl="0"/>
            <a:r>
              <a:rPr lang="en-US" dirty="0" smtClean="0"/>
              <a:t>Familiarize with </a:t>
            </a:r>
            <a:r>
              <a:rPr lang="en-US" dirty="0" err="1" smtClean="0"/>
              <a:t>WissKI</a:t>
            </a:r>
            <a:r>
              <a:rPr lang="en-US" dirty="0" smtClean="0"/>
              <a:t> &amp; </a:t>
            </a:r>
            <a:r>
              <a:rPr lang="en-US" dirty="0" err="1" smtClean="0"/>
              <a:t>Ontologies</a:t>
            </a:r>
            <a:endParaRPr lang="de-DE" dirty="0" smtClean="0"/>
          </a:p>
          <a:p>
            <a:pPr lvl="0"/>
            <a:r>
              <a:rPr lang="en-US" dirty="0" smtClean="0"/>
              <a:t>Identify commonalities &amp; differences in the data and schemas</a:t>
            </a:r>
            <a:endParaRPr lang="de-DE" dirty="0" smtClean="0"/>
          </a:p>
          <a:p>
            <a:pPr lvl="0"/>
            <a:r>
              <a:rPr lang="en-US" dirty="0" smtClean="0"/>
              <a:t>Create / extend domain ontology</a:t>
            </a:r>
            <a:endParaRPr lang="de-DE" dirty="0" smtClean="0"/>
          </a:p>
          <a:p>
            <a:pPr lvl="0"/>
            <a:r>
              <a:rPr lang="en-US" dirty="0" smtClean="0"/>
              <a:t>Define and model forms and fields</a:t>
            </a:r>
            <a:endParaRPr lang="de-DE" dirty="0" smtClean="0"/>
          </a:p>
          <a:p>
            <a:pPr lvl="0"/>
            <a:r>
              <a:rPr lang="en-US" dirty="0" smtClean="0"/>
              <a:t>Import data from legacy databases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Still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Import data from legacy databases</a:t>
            </a:r>
            <a:endParaRPr lang="de-DE" dirty="0" smtClean="0"/>
          </a:p>
          <a:p>
            <a:pPr lvl="0"/>
            <a:r>
              <a:rPr lang="en-US" dirty="0" smtClean="0"/>
              <a:t>Test and correct: the manually revising low quality data</a:t>
            </a:r>
            <a:endParaRPr lang="de-DE" dirty="0" smtClean="0"/>
          </a:p>
          <a:p>
            <a:pPr lvl="0"/>
            <a:r>
              <a:rPr lang="en-US" dirty="0" smtClean="0"/>
              <a:t>Use name authorities / controlled vocabularies or publish own ones</a:t>
            </a:r>
            <a:endParaRPr lang="de-DE" dirty="0" smtClean="0"/>
          </a:p>
          <a:p>
            <a:pPr lvl="0"/>
            <a:r>
              <a:rPr lang="en-US" dirty="0" smtClean="0"/>
              <a:t>One public interface to the collections</a:t>
            </a:r>
            <a:endParaRPr lang="de-DE" dirty="0" smtClean="0"/>
          </a:p>
          <a:p>
            <a:pPr lvl="0"/>
            <a:r>
              <a:rPr lang="en-US" dirty="0" smtClean="0"/>
              <a:t>Search and browse all three collections at once</a:t>
            </a:r>
            <a:endParaRPr lang="de-DE" dirty="0" smtClean="0"/>
          </a:p>
          <a:p>
            <a:pPr lvl="0"/>
            <a:r>
              <a:rPr lang="en-US" dirty="0" smtClean="0"/>
              <a:t>Interlinked collections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want to talk about 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Collections of University Erlangen-Nuremberg</a:t>
            </a:r>
          </a:p>
          <a:p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  <a:p>
            <a:r>
              <a:rPr lang="en-US" dirty="0" smtClean="0"/>
              <a:t>Their recording status</a:t>
            </a:r>
            <a:endParaRPr lang="de-DE" dirty="0" smtClean="0"/>
          </a:p>
          <a:p>
            <a:r>
              <a:rPr lang="en-US" dirty="0" smtClean="0"/>
              <a:t>Why </a:t>
            </a:r>
            <a:r>
              <a:rPr lang="en-US" dirty="0" err="1" smtClean="0"/>
              <a:t>WissKI</a:t>
            </a:r>
            <a:r>
              <a:rPr lang="en-US" dirty="0" smtClean="0"/>
              <a:t>? Our expectations</a:t>
            </a:r>
            <a:endParaRPr lang="de-DE" dirty="0" smtClean="0"/>
          </a:p>
          <a:p>
            <a:r>
              <a:rPr lang="en-US" dirty="0" smtClean="0"/>
              <a:t>Proceedings of the </a:t>
            </a:r>
            <a:r>
              <a:rPr lang="en-US" dirty="0" err="1" smtClean="0"/>
              <a:t>WissKI</a:t>
            </a:r>
            <a:r>
              <a:rPr lang="en-US" dirty="0" smtClean="0"/>
              <a:t> project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University </a:t>
            </a:r>
            <a:r>
              <a:rPr lang="de-DE" dirty="0" err="1" smtClean="0"/>
              <a:t>Collections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German universities usually have collections</a:t>
            </a:r>
            <a:endParaRPr lang="de-DE" dirty="0" smtClean="0"/>
          </a:p>
          <a:p>
            <a:r>
              <a:rPr lang="en-US" dirty="0" smtClean="0"/>
              <a:t>Some used for research and teaching</a:t>
            </a:r>
            <a:endParaRPr lang="de-DE" dirty="0" smtClean="0"/>
          </a:p>
          <a:p>
            <a:r>
              <a:rPr lang="en-US" dirty="0" smtClean="0"/>
              <a:t>Sometimes a collection is also a museum</a:t>
            </a:r>
          </a:p>
          <a:p>
            <a:endParaRPr lang="de-DE" dirty="0" smtClean="0"/>
          </a:p>
          <a:p>
            <a:pPr>
              <a:buNone/>
            </a:pPr>
            <a:r>
              <a:rPr lang="en-US" dirty="0" smtClean="0"/>
              <a:t>University Erlangen-</a:t>
            </a:r>
            <a:r>
              <a:rPr lang="en-US" dirty="0" err="1" smtClean="0"/>
              <a:t>Nürnberg</a:t>
            </a:r>
            <a:r>
              <a:rPr lang="en-US" dirty="0" smtClean="0"/>
              <a:t> has 23 collections</a:t>
            </a:r>
            <a:endParaRPr lang="de-DE" dirty="0" smtClean="0"/>
          </a:p>
          <a:p>
            <a:r>
              <a:rPr lang="en-US" dirty="0" err="1" smtClean="0"/>
              <a:t>Medicin</a:t>
            </a:r>
            <a:r>
              <a:rPr lang="en-US" dirty="0" smtClean="0"/>
              <a:t>, Biology, Mathematics etc.</a:t>
            </a:r>
            <a:endParaRPr lang="de-DE" dirty="0" smtClean="0"/>
          </a:p>
          <a:p>
            <a:r>
              <a:rPr lang="en-US" dirty="0" smtClean="0"/>
              <a:t>two of them are public museum: </a:t>
            </a:r>
            <a:br>
              <a:rPr lang="en-US" dirty="0" smtClean="0"/>
            </a:br>
            <a:r>
              <a:rPr lang="en-US" dirty="0" smtClean="0"/>
              <a:t>School Museum and the Classical Collection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661248"/>
            <a:ext cx="8085584" cy="710952"/>
          </a:xfrm>
        </p:spPr>
        <p:txBody>
          <a:bodyPr>
            <a:normAutofit/>
          </a:bodyPr>
          <a:lstStyle/>
          <a:p>
            <a:pPr algn="l"/>
            <a:r>
              <a:rPr lang="de-DE" sz="2000" dirty="0" err="1" smtClean="0">
                <a:latin typeface="Myriad Pro Cond" pitchFamily="34" charset="0"/>
              </a:rPr>
              <a:t>Anatomical</a:t>
            </a:r>
            <a:r>
              <a:rPr lang="de-DE" sz="2000" dirty="0" smtClean="0">
                <a:latin typeface="Myriad Pro Cond" pitchFamily="34" charset="0"/>
              </a:rPr>
              <a:t> Sammlung</a:t>
            </a:r>
            <a:endParaRPr lang="de-DE" sz="2000" dirty="0">
              <a:latin typeface="Myriad Pro Cond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5" y="692696"/>
            <a:ext cx="7455739" cy="4968552"/>
          </a:xfrm>
        </p:spPr>
      </p:pic>
    </p:spTree>
    <p:extLst>
      <p:ext uri="{BB962C8B-B14F-4D97-AF65-F5344CB8AC3E}">
        <p14:creationId xmlns:p14="http://schemas.microsoft.com/office/powerpoint/2010/main" xmlns="" val="39423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3" t="880" r="1809" b="254"/>
          <a:stretch/>
        </p:blipFill>
        <p:spPr>
          <a:xfrm>
            <a:off x="1134623" y="620688"/>
            <a:ext cx="6895976" cy="5301841"/>
          </a:xfrm>
        </p:spPr>
      </p:pic>
      <p:sp>
        <p:nvSpPr>
          <p:cNvPr id="4" name="Textfeld 3"/>
          <p:cNvSpPr txBox="1"/>
          <p:nvPr/>
        </p:nvSpPr>
        <p:spPr>
          <a:xfrm>
            <a:off x="1115616" y="609329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Myriad Pro Cond" pitchFamily="34" charset="0"/>
              </a:rPr>
              <a:t>Zoological </a:t>
            </a:r>
            <a:r>
              <a:rPr lang="de-DE" sz="2000" dirty="0" err="1" smtClean="0">
                <a:latin typeface="Myriad Pro Cond" pitchFamily="34" charset="0"/>
              </a:rPr>
              <a:t>collection</a:t>
            </a:r>
            <a:endParaRPr lang="de-DE" sz="2000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3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775" y="764704"/>
            <a:ext cx="7128792" cy="4752528"/>
          </a:xfrm>
        </p:spPr>
      </p:pic>
      <p:sp>
        <p:nvSpPr>
          <p:cNvPr id="4" name="Textfeld 3"/>
          <p:cNvSpPr txBox="1"/>
          <p:nvPr/>
        </p:nvSpPr>
        <p:spPr>
          <a:xfrm>
            <a:off x="899592" y="573325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Myriad Pro Cond" pitchFamily="34" charset="0"/>
              </a:rPr>
              <a:t>collection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of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school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history</a:t>
            </a:r>
            <a:r>
              <a:rPr lang="de-DE" sz="2000" dirty="0" smtClean="0">
                <a:latin typeface="Myriad Pro Cond" pitchFamily="34" charset="0"/>
              </a:rPr>
              <a:t>: </a:t>
            </a:r>
            <a:r>
              <a:rPr lang="de-DE" sz="2000" dirty="0" err="1" smtClean="0">
                <a:latin typeface="Myriad Pro Cond" pitchFamily="34" charset="0"/>
              </a:rPr>
              <a:t>one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of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three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depots</a:t>
            </a:r>
            <a:endParaRPr lang="de-DE" sz="2000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2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okumente und Einstellungen\Besitzer\Eigene Dateien\Rösch\Schulmuseum\Vorträge\Schulmuseen_bundesweit\Leipzig_2014\PowerPoint Mathias\Objekte\Buc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054118" cy="4525963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1847384" y="5214950"/>
            <a:ext cx="2354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err="1" smtClean="0">
                <a:latin typeface="Myriad Pro Cond" pitchFamily="34" charset="0"/>
              </a:rPr>
              <a:t>collection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of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school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history</a:t>
            </a:r>
            <a:r>
              <a:rPr lang="de-DE" sz="2000" dirty="0" smtClean="0">
                <a:latin typeface="Myriad Pro Cond" pitchFamily="34" charset="0"/>
              </a:rPr>
              <a:t>: </a:t>
            </a:r>
            <a:br>
              <a:rPr lang="de-DE" sz="2000" dirty="0" smtClean="0">
                <a:latin typeface="Myriad Pro Cond" pitchFamily="34" charset="0"/>
              </a:rPr>
            </a:br>
            <a:r>
              <a:rPr lang="de-DE" sz="2000" dirty="0" smtClean="0">
                <a:latin typeface="Myriad Pro Cond" pitchFamily="34" charset="0"/>
              </a:rPr>
              <a:t>40.000 </a:t>
            </a:r>
            <a:r>
              <a:rPr lang="de-DE" sz="2000" dirty="0" err="1" smtClean="0">
                <a:latin typeface="Myriad Pro Cond" pitchFamily="34" charset="0"/>
              </a:rPr>
              <a:t>books</a:t>
            </a:r>
            <a:endParaRPr lang="de-DE" sz="2000" dirty="0"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okumente und Einstellungen\Besitzer\Eigene Dateien\Rösch\Schulmuseum\Vorträge\Schulmuseen_bundesweit\Leipzig_2014\PowerPoint Mathias\Objekte\Spektroskopgro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45771" y="-71462"/>
            <a:ext cx="10288735" cy="6929462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428596" y="4714884"/>
            <a:ext cx="2354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err="1" smtClean="0">
                <a:latin typeface="Myriad Pro Cond" pitchFamily="34" charset="0"/>
              </a:rPr>
              <a:t>collection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of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school</a:t>
            </a:r>
            <a:r>
              <a:rPr lang="de-DE" sz="2000" dirty="0" smtClean="0">
                <a:latin typeface="Myriad Pro Cond" pitchFamily="34" charset="0"/>
              </a:rPr>
              <a:t> </a:t>
            </a:r>
            <a:r>
              <a:rPr lang="de-DE" sz="2000" dirty="0" err="1" smtClean="0">
                <a:latin typeface="Myriad Pro Cond" pitchFamily="34" charset="0"/>
              </a:rPr>
              <a:t>history</a:t>
            </a:r>
            <a:r>
              <a:rPr lang="de-DE" sz="2000" dirty="0" smtClean="0">
                <a:latin typeface="Myriad Pro Cond" pitchFamily="34" charset="0"/>
              </a:rPr>
              <a:t>: </a:t>
            </a:r>
            <a:br>
              <a:rPr lang="de-DE" sz="2000" dirty="0" smtClean="0">
                <a:latin typeface="Myriad Pro Cond" pitchFamily="34" charset="0"/>
              </a:rPr>
            </a:br>
            <a:r>
              <a:rPr lang="de-DE" sz="2000" dirty="0" smtClean="0">
                <a:latin typeface="Myriad Pro Cond" pitchFamily="34" charset="0"/>
              </a:rPr>
              <a:t>140.000 </a:t>
            </a:r>
            <a:r>
              <a:rPr lang="de-DE" sz="2000" dirty="0" err="1" smtClean="0">
                <a:latin typeface="Myriad Pro Cond" pitchFamily="34" charset="0"/>
              </a:rPr>
              <a:t>objects</a:t>
            </a:r>
            <a:endParaRPr lang="de-DE" sz="2000" dirty="0"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Bildschirmpräsentation (4:3)</PresentationFormat>
  <Paragraphs>101</Paragraphs>
  <Slides>21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Folie 1</vt:lpstr>
      <vt:lpstr>Folie 2</vt:lpstr>
      <vt:lpstr>I want to talk about ...</vt:lpstr>
      <vt:lpstr>1. University Collections</vt:lpstr>
      <vt:lpstr>Anatomical Sammlung</vt:lpstr>
      <vt:lpstr>Folie 6</vt:lpstr>
      <vt:lpstr>Folie 7</vt:lpstr>
      <vt:lpstr>Folie 8</vt:lpstr>
      <vt:lpstr>Folie 9</vt:lpstr>
      <vt:lpstr>Die Sammlungen der FAU</vt:lpstr>
      <vt:lpstr>Folie 11</vt:lpstr>
      <vt:lpstr>Folie 12</vt:lpstr>
      <vt:lpstr>Diversity of these Collections</vt:lpstr>
      <vt:lpstr>2. Their Every day use </vt:lpstr>
      <vt:lpstr>3. The recording status </vt:lpstr>
      <vt:lpstr>4. Expectations on WissKI</vt:lpstr>
      <vt:lpstr>Folie 17</vt:lpstr>
      <vt:lpstr>Pilot project with 3 collections</vt:lpstr>
      <vt:lpstr>Measures and targets of the project</vt:lpstr>
      <vt:lpstr>6. The proceeding of the project</vt:lpstr>
      <vt:lpstr>Still to be done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der Koordinierungsstelle für wissenschaftliche Sammlungen  24./25.10.2014   Die Sammlungen der  Universität Erlangen-Nürnberg</dc:title>
  <dc:creator>uoandras</dc:creator>
  <cp:lastModifiedBy>Mathias Rösch</cp:lastModifiedBy>
  <cp:revision>18</cp:revision>
  <dcterms:created xsi:type="dcterms:W3CDTF">2015-05-18T09:48:40Z</dcterms:created>
  <dcterms:modified xsi:type="dcterms:W3CDTF">2015-05-19T08:49:04Z</dcterms:modified>
</cp:coreProperties>
</file>