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60" r:id="rId6"/>
    <p:sldId id="262" r:id="rId7"/>
    <p:sldId id="261" r:id="rId8"/>
    <p:sldId id="265" r:id="rId9"/>
    <p:sldId id="26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DF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83896" autoAdjust="0"/>
  </p:normalViewPr>
  <p:slideViewPr>
    <p:cSldViewPr snapToGrid="0">
      <p:cViewPr varScale="1">
        <p:scale>
          <a:sx n="103" d="100"/>
          <a:sy n="103" d="100"/>
        </p:scale>
        <p:origin x="6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6601C-F512-49C9-B08E-8D1085984D82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A8CC6-1AFE-4599-9E83-23F28027D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149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6601C-F512-49C9-B08E-8D1085984D82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A8CC6-1AFE-4599-9E83-23F28027D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626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6601C-F512-49C9-B08E-8D1085984D82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A8CC6-1AFE-4599-9E83-23F28027D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2322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3517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9276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756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9404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9678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0976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0938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199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6601C-F512-49C9-B08E-8D1085984D82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A8CC6-1AFE-4599-9E83-23F28027D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2204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5092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9723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0147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l-GR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A626E2-A359-42EF-823C-13C94A988FBC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710057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6601C-F512-49C9-B08E-8D1085984D82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A8CC6-1AFE-4599-9E83-23F28027D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470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6601C-F512-49C9-B08E-8D1085984D82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A8CC6-1AFE-4599-9E83-23F28027D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566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6601C-F512-49C9-B08E-8D1085984D82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A8CC6-1AFE-4599-9E83-23F28027D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590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6601C-F512-49C9-B08E-8D1085984D82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A8CC6-1AFE-4599-9E83-23F28027D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147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6601C-F512-49C9-B08E-8D1085984D82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A8CC6-1AFE-4599-9E83-23F28027D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429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6601C-F512-49C9-B08E-8D1085984D82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A8CC6-1AFE-4599-9E83-23F28027D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152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6601C-F512-49C9-B08E-8D1085984D82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A8CC6-1AFE-4599-9E83-23F28027D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790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6601C-F512-49C9-B08E-8D1085984D82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A8CC6-1AFE-4599-9E83-23F28027D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296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475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-marine.eu/" TargetMode="External"/><Relationship Id="rId2" Type="http://schemas.openxmlformats.org/officeDocument/2006/relationships/hyperlink" Target="https://en.wikipedia.org/wiki/Darwin_Core_Archiv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eamap.env.duke.edu/dataset/184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eamap.env.duke.edu/dataset/1844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obis.org/dataset/e3c359b0-ac7f-4360-a788-6e19e286d155" TargetMode="External"/><Relationship Id="rId2" Type="http://schemas.openxmlformats.org/officeDocument/2006/relationships/hyperlink" Target="https://seamap.env.duke.edu/dataset/184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bif.org/dataset/3911abad-cec0-4ac3-af06-071bc2cf0765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seamap.env.duke.edu/dataset/1844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projects.ics.forth.gr/isl/ontology/content-MTLO/html/BC38_Biotic_Element.html" TargetMode="External"/><Relationship Id="rId2" Type="http://schemas.openxmlformats.org/officeDocument/2006/relationships/hyperlink" Target="https://projects.ics.forth.gr/isl/ontology/content-MTLO/html/BC14_Ecosystem_Environment.html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projects.ics.forth.gr/isl/MarineTLO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Tracking Marine Fauna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Some (real) examples</a:t>
            </a:r>
          </a:p>
          <a:p>
            <a:endParaRPr lang="en-US" dirty="0"/>
          </a:p>
          <a:p>
            <a:r>
              <a:rPr lang="en-US" dirty="0"/>
              <a:t>Yannis Marketakis</a:t>
            </a:r>
          </a:p>
        </p:txBody>
      </p:sp>
    </p:spTree>
    <p:extLst>
      <p:ext uri="{BB962C8B-B14F-4D97-AF65-F5344CB8AC3E}">
        <p14:creationId xmlns:p14="http://schemas.microsoft.com/office/powerpoint/2010/main" val="63492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/>
              <a:t>ProDelphinus</a:t>
            </a:r>
            <a:r>
              <a:rPr lang="en-US" sz="4000" b="1" dirty="0"/>
              <a:t> Peru Leatherback Tracking Project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Pro Delphinus is committed to the conservation threatened and endangered marine fauna.</a:t>
            </a:r>
          </a:p>
          <a:p>
            <a:pPr lvl="1"/>
            <a:r>
              <a:rPr lang="en-US" sz="2000" dirty="0"/>
              <a:t>Such as sea turtles, marine otters, cetaceans, seabirds and sharks</a:t>
            </a:r>
          </a:p>
          <a:p>
            <a:pPr lvl="1"/>
            <a:r>
              <a:rPr lang="en-US" sz="1800" dirty="0"/>
              <a:t>Pro Delphinus uses the Darwin Core Archive format (</a:t>
            </a:r>
            <a:r>
              <a:rPr lang="en-US" sz="1800" dirty="0" err="1"/>
              <a:t>DwC</a:t>
            </a:r>
            <a:r>
              <a:rPr lang="en-US" sz="1800" dirty="0"/>
              <a:t>-A, </a:t>
            </a:r>
            <a:r>
              <a:rPr lang="en-US" sz="1800" dirty="0">
                <a:hlinkClick r:id="rId2"/>
              </a:rPr>
              <a:t>https://</a:t>
            </a:r>
            <a:r>
              <a:rPr lang="en-US" sz="1800" dirty="0" err="1">
                <a:hlinkClick r:id="rId2"/>
              </a:rPr>
              <a:t>en.wikipedia.org</a:t>
            </a:r>
            <a:r>
              <a:rPr lang="en-US" sz="1800" dirty="0">
                <a:hlinkClick r:id="rId2"/>
              </a:rPr>
              <a:t>/wiki/</a:t>
            </a:r>
            <a:r>
              <a:rPr lang="en-US" sz="1800" dirty="0" err="1">
                <a:hlinkClick r:id="rId2"/>
              </a:rPr>
              <a:t>Darwin_Core_Archive</a:t>
            </a:r>
            <a:r>
              <a:rPr lang="en-US" sz="1800" dirty="0"/>
              <a:t>)</a:t>
            </a:r>
          </a:p>
          <a:p>
            <a:r>
              <a:rPr lang="en-US" sz="2000" dirty="0"/>
              <a:t>We present here the mapping of Pro Delphinus </a:t>
            </a:r>
            <a:r>
              <a:rPr lang="en-US" sz="2000" dirty="0" err="1"/>
              <a:t>DwC</a:t>
            </a:r>
            <a:r>
              <a:rPr lang="en-US" sz="2000" dirty="0"/>
              <a:t>-A to “Marine </a:t>
            </a:r>
            <a:r>
              <a:rPr lang="en-US" sz="2000" dirty="0" err="1"/>
              <a:t>TLO</a:t>
            </a:r>
            <a:r>
              <a:rPr lang="en-US" sz="2000" dirty="0"/>
              <a:t>”</a:t>
            </a:r>
          </a:p>
          <a:p>
            <a:pPr marL="0" indent="0">
              <a:buNone/>
            </a:pPr>
            <a:endParaRPr lang="en-US" sz="2000" dirty="0"/>
          </a:p>
          <a:p>
            <a:pPr marL="457200" lvl="1" indent="0">
              <a:buNone/>
            </a:pPr>
            <a:r>
              <a:rPr lang="en-US" sz="1800" dirty="0"/>
              <a:t>“Marine </a:t>
            </a:r>
            <a:r>
              <a:rPr lang="en-US" sz="1800" dirty="0" err="1"/>
              <a:t>TLO</a:t>
            </a:r>
            <a:r>
              <a:rPr lang="en-US" sz="1800" dirty="0"/>
              <a:t> (Top Level Ontology)” is a CRM compatible Ontology, which has been developed by a team of biologists under the lead of ICS-FORTH as knowledge engineers, in the framework of the </a:t>
            </a:r>
            <a:r>
              <a:rPr lang="en-US" sz="1800" dirty="0" err="1"/>
              <a:t>iMarine</a:t>
            </a:r>
            <a:r>
              <a:rPr lang="en-US" sz="1800" dirty="0"/>
              <a:t> Project (</a:t>
            </a:r>
            <a:r>
              <a:rPr lang="en-US" sz="1800" dirty="0">
                <a:hlinkClick r:id="rId3"/>
              </a:rPr>
              <a:t>http://</a:t>
            </a:r>
            <a:r>
              <a:rPr lang="en-US" sz="1800" dirty="0" err="1">
                <a:hlinkClick r:id="rId3"/>
              </a:rPr>
              <a:t>www.i-marine.eu</a:t>
            </a:r>
            <a:r>
              <a:rPr lang="en-US" sz="1800" dirty="0"/>
              <a:t>, a consortium of over 40 partners) and been accepted by the involved professionals and been employed in this Project (Partially “Marine </a:t>
            </a:r>
            <a:r>
              <a:rPr lang="en-US" sz="1800" dirty="0" err="1"/>
              <a:t>TLO</a:t>
            </a:r>
            <a:r>
              <a:rPr lang="en-US" sz="1800" dirty="0"/>
              <a:t>” has renamed existing CRM concepts in order to make them comprehensible and acceptable to the biodiversity scientific community).</a:t>
            </a:r>
          </a:p>
          <a:p>
            <a:pPr marL="457200" lvl="1" indent="0">
              <a:buNone/>
            </a:pPr>
            <a:r>
              <a:rPr lang="en-US" sz="1800" b="1" dirty="0"/>
              <a:t>Currently</a:t>
            </a:r>
            <a:r>
              <a:rPr lang="en-US" sz="1800" dirty="0"/>
              <a:t>, Marine </a:t>
            </a:r>
            <a:r>
              <a:rPr lang="en-US" sz="1800" dirty="0" err="1"/>
              <a:t>TLO</a:t>
            </a:r>
            <a:r>
              <a:rPr lang="en-US" sz="1800" dirty="0"/>
              <a:t> is used by </a:t>
            </a:r>
            <a:r>
              <a:rPr lang="en-US" sz="1800" b="1" dirty="0" err="1"/>
              <a:t>LifeWatchGreece</a:t>
            </a:r>
            <a:r>
              <a:rPr lang="en-US" sz="1800" dirty="0"/>
              <a:t>, i.e., the </a:t>
            </a:r>
            <a:r>
              <a:rPr lang="en-US" sz="1800" b="1" dirty="0"/>
              <a:t>national Greek </a:t>
            </a:r>
            <a:r>
              <a:rPr lang="en-US" sz="1800" dirty="0"/>
              <a:t>biodiversity infrastructure and the European </a:t>
            </a:r>
            <a:r>
              <a:rPr lang="en-US" sz="1800" dirty="0" err="1"/>
              <a:t>H2020</a:t>
            </a:r>
            <a:r>
              <a:rPr lang="en-US" sz="1800" dirty="0"/>
              <a:t> </a:t>
            </a:r>
            <a:r>
              <a:rPr lang="en-US" sz="1800" dirty="0" err="1"/>
              <a:t>BlueCloud</a:t>
            </a:r>
            <a:r>
              <a:rPr lang="en-US" sz="1800" dirty="0"/>
              <a:t> project.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24694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8259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dirty="0"/>
              <a:t>Tracking Leatherback Sea Turtles (8 instances)</a:t>
            </a:r>
            <a:br>
              <a:rPr lang="en-US" sz="3200" dirty="0"/>
            </a:br>
            <a:r>
              <a:rPr lang="en-US" sz="3200" dirty="0"/>
              <a:t>(</a:t>
            </a:r>
            <a:r>
              <a:rPr lang="en-US" sz="3200" dirty="0">
                <a:hlinkClick r:id="rId2"/>
              </a:rPr>
              <a:t>https://seamap.env.duke.edu/dataset/1844</a:t>
            </a:r>
            <a:r>
              <a:rPr lang="en-US" sz="3200" dirty="0"/>
              <a:t>)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9292" y="1379252"/>
            <a:ext cx="7822588" cy="5301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556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244589" y="1858781"/>
            <a:ext cx="3777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Each instance with its own identifier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832" y="1205099"/>
            <a:ext cx="7518489" cy="5413058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48259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dirty="0"/>
              <a:t>Tracking Leatherback Sea Turtles (8 instances)</a:t>
            </a:r>
            <a:br>
              <a:rPr lang="en-US" sz="3200" dirty="0"/>
            </a:br>
            <a:r>
              <a:rPr lang="en-US" sz="3200" dirty="0"/>
              <a:t>(</a:t>
            </a:r>
            <a:r>
              <a:rPr lang="en-US" sz="3200" dirty="0">
                <a:hlinkClick r:id="rId3"/>
              </a:rPr>
              <a:t>https://seamap.env.duke.edu/dataset/1844</a:t>
            </a:r>
            <a:r>
              <a:rPr lang="en-US" sz="3200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178163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dirty="0"/>
              <a:t>Tracking Leatherback Sea Turtles (8 instances)</a:t>
            </a:r>
            <a:br>
              <a:rPr lang="en-US" sz="3200" dirty="0"/>
            </a:br>
            <a:r>
              <a:rPr lang="en-US" sz="3200" dirty="0"/>
              <a:t>(</a:t>
            </a:r>
            <a:r>
              <a:rPr lang="en-US" sz="3200" dirty="0">
                <a:hlinkClick r:id="rId2"/>
              </a:rPr>
              <a:t>https://seamap.env.duke.edu/dataset/1844</a:t>
            </a:r>
            <a:r>
              <a:rPr lang="en-US" sz="3200" dirty="0"/>
              <a:t>)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occurrence dataset is available in </a:t>
            </a:r>
            <a:r>
              <a:rPr lang="en-US" dirty="0" err="1"/>
              <a:t>DwC</a:t>
            </a:r>
            <a:r>
              <a:rPr lang="en-US" dirty="0"/>
              <a:t>-A from OBIS and GBIF</a:t>
            </a:r>
          </a:p>
          <a:p>
            <a:pPr lvl="1"/>
            <a:r>
              <a:rPr lang="en-US" dirty="0">
                <a:hlinkClick r:id="rId3"/>
              </a:rPr>
              <a:t>https://obis.org/dataset/e3c359b0-ac7f-4360-a788-6e19e286d155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hlinkClick r:id="rId4"/>
              </a:rPr>
              <a:t>https://www.gbif.org/dataset/3911abad-cec0-4ac3-af06-071bc2cf0765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98753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dirty="0"/>
              <a:t>Tracking Leatherback Sea Turtles (8 instances)</a:t>
            </a:r>
            <a:br>
              <a:rPr lang="en-US" sz="3200" dirty="0"/>
            </a:br>
            <a:r>
              <a:rPr lang="en-US" sz="3200" dirty="0"/>
              <a:t>(</a:t>
            </a:r>
            <a:r>
              <a:rPr lang="en-US" sz="3200" dirty="0">
                <a:hlinkClick r:id="rId2"/>
              </a:rPr>
              <a:t>https://seamap.env.duke.edu/dataset/1844</a:t>
            </a:r>
            <a:r>
              <a:rPr lang="en-US" sz="3200" dirty="0"/>
              <a:t>)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817374"/>
              </p:ext>
            </p:extLst>
          </p:nvPr>
        </p:nvGraphicFramePr>
        <p:xfrm>
          <a:off x="3" y="1544125"/>
          <a:ext cx="12022110" cy="4196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2197">
                  <a:extLst>
                    <a:ext uri="{9D8B030D-6E8A-4147-A177-3AD203B41FA5}">
                      <a16:colId xmlns:a16="http://schemas.microsoft.com/office/drawing/2014/main" val="3877765994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1047392728"/>
                    </a:ext>
                  </a:extLst>
                </a:gridCol>
                <a:gridCol w="1886473">
                  <a:extLst>
                    <a:ext uri="{9D8B030D-6E8A-4147-A177-3AD203B41FA5}">
                      <a16:colId xmlns:a16="http://schemas.microsoft.com/office/drawing/2014/main" val="2485190767"/>
                    </a:ext>
                  </a:extLst>
                </a:gridCol>
                <a:gridCol w="1225027">
                  <a:extLst>
                    <a:ext uri="{9D8B030D-6E8A-4147-A177-3AD203B41FA5}">
                      <a16:colId xmlns:a16="http://schemas.microsoft.com/office/drawing/2014/main" val="1532353910"/>
                    </a:ext>
                  </a:extLst>
                </a:gridCol>
                <a:gridCol w="901700">
                  <a:extLst>
                    <a:ext uri="{9D8B030D-6E8A-4147-A177-3AD203B41FA5}">
                      <a16:colId xmlns:a16="http://schemas.microsoft.com/office/drawing/2014/main" val="1541426821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2909827631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val="2967672580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3929041108"/>
                    </a:ext>
                  </a:extLst>
                </a:gridCol>
                <a:gridCol w="2624113">
                  <a:extLst>
                    <a:ext uri="{9D8B030D-6E8A-4147-A177-3AD203B41FA5}">
                      <a16:colId xmlns:a16="http://schemas.microsoft.com/office/drawing/2014/main" val="3308338560"/>
                    </a:ext>
                  </a:extLst>
                </a:gridCol>
              </a:tblGrid>
              <a:tr h="538675">
                <a:tc>
                  <a:txBody>
                    <a:bodyPr/>
                    <a:lstStyle/>
                    <a:p>
                      <a:r>
                        <a:rPr lang="en-US" sz="1400" dirty="0"/>
                        <a:t>identifier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datasetID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datasetName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occurrenceID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OrganismID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err="1"/>
                        <a:t>eventDate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err="1"/>
                        <a:t>decimalLatitude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err="1"/>
                        <a:t>decimalLongitude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err="1"/>
                        <a:t>scientificNameID</a:t>
                      </a:r>
                      <a:endParaRPr 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8832629"/>
                  </a:ext>
                </a:extLst>
              </a:tr>
              <a:tr h="594933">
                <a:tc>
                  <a:txBody>
                    <a:bodyPr/>
                    <a:lstStyle/>
                    <a:p>
                      <a:r>
                        <a:rPr lang="en-US" sz="1400" dirty="0"/>
                        <a:t>3086551393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1844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ProDelphinus</a:t>
                      </a:r>
                      <a:r>
                        <a:rPr lang="en-US" sz="1400" dirty="0"/>
                        <a:t> Peru Leatherback Tracking 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1844_909749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170459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2017-11-08 T18:23:55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-3.5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-108.5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urn:lsid:marinespecies.org:taxname:137209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4797717"/>
                  </a:ext>
                </a:extLst>
              </a:tr>
              <a:tr h="5949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3086551392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1844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/>
                        <a:t>ProDelphinus</a:t>
                      </a:r>
                      <a:r>
                        <a:rPr lang="en-US" sz="1400" dirty="0"/>
                        <a:t> Peru Leatherback Tracking 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1844_909827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170459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2017-11-20 T17:23:21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-3.5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-113.5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urn:lsid:marinespecies.org:taxname:137209</a:t>
                      </a:r>
                    </a:p>
                    <a:p>
                      <a:endParaRPr lang="en-US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2381962"/>
                  </a:ext>
                </a:extLst>
              </a:tr>
              <a:tr h="5949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3086551391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1844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/>
                        <a:t>ProDelphinus</a:t>
                      </a:r>
                      <a:r>
                        <a:rPr lang="en-US" sz="1400" dirty="0"/>
                        <a:t> Peru Leatherback Tracking 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1844_759257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151811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2016-02-28 T13:42:17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-11.5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-83.5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urn:lsid:marinespecies.org:taxname:137209</a:t>
                      </a:r>
                    </a:p>
                    <a:p>
                      <a:endParaRPr lang="en-US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2640894"/>
                  </a:ext>
                </a:extLst>
              </a:tr>
              <a:tr h="5949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3086551390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1844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/>
                        <a:t>ProDelphinus</a:t>
                      </a:r>
                      <a:r>
                        <a:rPr lang="en-US" sz="1400" dirty="0"/>
                        <a:t> Peru Leatherback Tracking 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1844_909709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170459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2017-10-30 T17:50:36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-1.5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-105.5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urn:lsid:marinespecies.org:taxname:137209</a:t>
                      </a:r>
                    </a:p>
                    <a:p>
                      <a:endParaRPr lang="en-US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6040205"/>
                  </a:ext>
                </a:extLst>
              </a:tr>
              <a:tr h="686021">
                <a:tc>
                  <a:txBody>
                    <a:bodyPr/>
                    <a:lstStyle/>
                    <a:p>
                      <a:r>
                        <a:rPr lang="en-US" sz="1400" dirty="0"/>
                        <a:t>3086551389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1844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ProDelphinus</a:t>
                      </a:r>
                      <a:r>
                        <a:rPr lang="en-US" sz="1400" dirty="0"/>
                        <a:t> Peru Leatherback Tracking 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1844_759336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151811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2016-03-10 T08:22:28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-12.5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-82.5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urn:lsid:marinespecies.org:taxname:137209</a:t>
                      </a:r>
                    </a:p>
                    <a:p>
                      <a:endParaRPr lang="en-US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003846"/>
                  </a:ext>
                </a:extLst>
              </a:tr>
            </a:tbl>
          </a:graphicData>
        </a:graphic>
      </p:graphicFrame>
      <p:sp>
        <p:nvSpPr>
          <p:cNvPr id="13" name="Oval 12"/>
          <p:cNvSpPr/>
          <p:nvPr/>
        </p:nvSpPr>
        <p:spPr>
          <a:xfrm>
            <a:off x="1308100" y="5854700"/>
            <a:ext cx="2159000" cy="76200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Instance 1</a:t>
            </a:r>
          </a:p>
        </p:txBody>
      </p:sp>
      <p:sp>
        <p:nvSpPr>
          <p:cNvPr id="14" name="Oval 13"/>
          <p:cNvSpPr/>
          <p:nvPr/>
        </p:nvSpPr>
        <p:spPr>
          <a:xfrm>
            <a:off x="7302500" y="5854700"/>
            <a:ext cx="2159000" cy="76200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Instance 2</a:t>
            </a:r>
          </a:p>
        </p:txBody>
      </p:sp>
      <p:cxnSp>
        <p:nvCxnSpPr>
          <p:cNvPr id="16" name="Straight Arrow Connector 15"/>
          <p:cNvCxnSpPr>
            <a:stCxn id="13" idx="0"/>
          </p:cNvCxnSpPr>
          <p:nvPr/>
        </p:nvCxnSpPr>
        <p:spPr>
          <a:xfrm flipV="1">
            <a:off x="2387600" y="2451100"/>
            <a:ext cx="2768600" cy="340360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3" idx="0"/>
          </p:cNvCxnSpPr>
          <p:nvPr/>
        </p:nvCxnSpPr>
        <p:spPr>
          <a:xfrm flipV="1">
            <a:off x="2387600" y="3149600"/>
            <a:ext cx="2768600" cy="270510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3" idx="0"/>
          </p:cNvCxnSpPr>
          <p:nvPr/>
        </p:nvCxnSpPr>
        <p:spPr>
          <a:xfrm flipV="1">
            <a:off x="2387600" y="4673600"/>
            <a:ext cx="2768600" cy="118110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4" idx="0"/>
          </p:cNvCxnSpPr>
          <p:nvPr/>
        </p:nvCxnSpPr>
        <p:spPr>
          <a:xfrm flipH="1" flipV="1">
            <a:off x="5903106" y="3860800"/>
            <a:ext cx="2478894" cy="199390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4" idx="0"/>
          </p:cNvCxnSpPr>
          <p:nvPr/>
        </p:nvCxnSpPr>
        <p:spPr>
          <a:xfrm flipH="1" flipV="1">
            <a:off x="5903106" y="5264150"/>
            <a:ext cx="2478894" cy="59055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17500" y="1135102"/>
            <a:ext cx="4643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A part of the occurrence dataset of the </a:t>
            </a:r>
            <a:r>
              <a:rPr lang="en-US" b="1" i="1" dirty="0" err="1"/>
              <a:t>DwC</a:t>
            </a:r>
            <a:r>
              <a:rPr lang="en-US" b="1" i="1" dirty="0"/>
              <a:t>-A </a:t>
            </a:r>
          </a:p>
        </p:txBody>
      </p:sp>
    </p:spTree>
    <p:extLst>
      <p:ext uri="{BB962C8B-B14F-4D97-AF65-F5344CB8AC3E}">
        <p14:creationId xmlns:p14="http://schemas.microsoft.com/office/powerpoint/2010/main" val="3538256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AutoShape 5"/>
          <p:cNvSpPr>
            <a:spLocks noChangeArrowheads="1"/>
          </p:cNvSpPr>
          <p:nvPr/>
        </p:nvSpPr>
        <p:spPr bwMode="auto">
          <a:xfrm>
            <a:off x="6616700" y="3022997"/>
            <a:ext cx="2057400" cy="533400"/>
          </a:xfrm>
          <a:prstGeom prst="roundRect">
            <a:avLst>
              <a:gd name="adj" fmla="val 16667"/>
            </a:avLst>
          </a:prstGeom>
          <a:solidFill>
            <a:srgbClr val="A5DFF9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l-GR" sz="1000" b="1" u="sng" dirty="0">
                <a:solidFill>
                  <a:prstClr val="black"/>
                </a:solidFill>
              </a:rPr>
              <a:t>BC14 Ecosystem Environment</a:t>
            </a:r>
          </a:p>
        </p:txBody>
      </p:sp>
      <p:sp>
        <p:nvSpPr>
          <p:cNvPr id="14342" name="AutoShape 6"/>
          <p:cNvSpPr>
            <a:spLocks noChangeArrowheads="1"/>
          </p:cNvSpPr>
          <p:nvPr/>
        </p:nvSpPr>
        <p:spPr bwMode="auto">
          <a:xfrm>
            <a:off x="10593784" y="2014935"/>
            <a:ext cx="1520032" cy="457200"/>
          </a:xfrm>
          <a:prstGeom prst="roundRect">
            <a:avLst>
              <a:gd name="adj" fmla="val 16667"/>
            </a:avLst>
          </a:prstGeom>
          <a:solidFill>
            <a:srgbClr val="A5DFF9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l-GR" sz="1000" b="1" u="sng" dirty="0">
                <a:solidFill>
                  <a:prstClr val="black"/>
                </a:solidFill>
              </a:rPr>
              <a:t>E52 Time-Span</a:t>
            </a:r>
            <a:br>
              <a:rPr lang="en-US" altLang="el-GR" sz="1000" b="1" u="sng" dirty="0">
                <a:solidFill>
                  <a:prstClr val="black"/>
                </a:solidFill>
              </a:rPr>
            </a:br>
            <a:r>
              <a:rPr lang="en-US" sz="1000" dirty="0"/>
              <a:t>2017-11-08 T18:23:55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5100275" y="3747731"/>
            <a:ext cx="19224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l-GR" sz="1200" b="1" i="1" dirty="0">
                <a:solidFill>
                  <a:prstClr val="black"/>
                </a:solidFill>
              </a:rPr>
              <a:t>O32 has found object</a:t>
            </a:r>
          </a:p>
        </p:txBody>
      </p:sp>
      <p:sp>
        <p:nvSpPr>
          <p:cNvPr id="14344" name="AutoShape 8"/>
          <p:cNvSpPr>
            <a:spLocks noChangeArrowheads="1"/>
          </p:cNvSpPr>
          <p:nvPr/>
        </p:nvSpPr>
        <p:spPr bwMode="auto">
          <a:xfrm>
            <a:off x="5245100" y="4365746"/>
            <a:ext cx="1371600" cy="457200"/>
          </a:xfrm>
          <a:prstGeom prst="roundRect">
            <a:avLst>
              <a:gd name="adj" fmla="val 16667"/>
            </a:avLst>
          </a:prstGeom>
          <a:solidFill>
            <a:srgbClr val="A5DFF9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l-GR" sz="1000" b="1" u="sng" dirty="0">
                <a:solidFill>
                  <a:prstClr val="black"/>
                </a:solidFill>
              </a:rPr>
              <a:t>BC38 Biotic Element</a:t>
            </a:r>
          </a:p>
          <a:p>
            <a:pPr algn="ctr"/>
            <a:r>
              <a:rPr lang="en-US" altLang="el-GR" sz="1000" i="1" dirty="0">
                <a:solidFill>
                  <a:prstClr val="black"/>
                </a:solidFill>
              </a:rPr>
              <a:t>1844_</a:t>
            </a:r>
            <a:r>
              <a:rPr lang="en-US" sz="1000" dirty="0"/>
              <a:t>170459</a:t>
            </a:r>
            <a:endParaRPr lang="en-US" altLang="el-GR" sz="1000" i="1" dirty="0">
              <a:solidFill>
                <a:prstClr val="black"/>
              </a:solidFill>
            </a:endParaRPr>
          </a:p>
        </p:txBody>
      </p:sp>
      <p:cxnSp>
        <p:nvCxnSpPr>
          <p:cNvPr id="14345" name="AutoShape 9"/>
          <p:cNvCxnSpPr>
            <a:cxnSpLocks noChangeShapeType="1"/>
            <a:stCxn id="14348" idx="3"/>
            <a:endCxn id="14342" idx="1"/>
          </p:cNvCxnSpPr>
          <p:nvPr/>
        </p:nvCxnSpPr>
        <p:spPr bwMode="auto">
          <a:xfrm flipV="1">
            <a:off x="8674100" y="2243535"/>
            <a:ext cx="1919684" cy="21431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9065021" y="1890712"/>
            <a:ext cx="1528763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l-GR" sz="1200" b="1" i="1" dirty="0">
                <a:solidFill>
                  <a:prstClr val="black"/>
                </a:solidFill>
              </a:rPr>
              <a:t>P4 has timespan</a:t>
            </a:r>
          </a:p>
        </p:txBody>
      </p:sp>
      <p:sp>
        <p:nvSpPr>
          <p:cNvPr id="14348" name="AutoShape 12"/>
          <p:cNvSpPr>
            <a:spLocks noChangeArrowheads="1"/>
          </p:cNvSpPr>
          <p:nvPr/>
        </p:nvSpPr>
        <p:spPr bwMode="auto">
          <a:xfrm>
            <a:off x="6616700" y="1998266"/>
            <a:ext cx="2057400" cy="5334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l-GR" sz="1000" b="1" u="sng" dirty="0">
                <a:solidFill>
                  <a:prstClr val="black"/>
                </a:solidFill>
              </a:rPr>
              <a:t>S19 Encounter Event</a:t>
            </a:r>
            <a:br>
              <a:rPr lang="en-US" altLang="el-GR" sz="1000" b="1" u="sng" dirty="0">
                <a:solidFill>
                  <a:prstClr val="black"/>
                </a:solidFill>
              </a:rPr>
            </a:br>
            <a:r>
              <a:rPr lang="en-US" sz="1000" dirty="0"/>
              <a:t>3086551393</a:t>
            </a:r>
            <a:endParaRPr lang="en-US" altLang="el-GR" sz="1000" dirty="0">
              <a:solidFill>
                <a:prstClr val="black"/>
              </a:solidFill>
            </a:endParaRPr>
          </a:p>
        </p:txBody>
      </p:sp>
      <p:cxnSp>
        <p:nvCxnSpPr>
          <p:cNvPr id="14349" name="AutoShape 13"/>
          <p:cNvCxnSpPr>
            <a:cxnSpLocks noChangeShapeType="1"/>
            <a:stCxn id="14348" idx="2"/>
            <a:endCxn id="14341" idx="0"/>
          </p:cNvCxnSpPr>
          <p:nvPr/>
        </p:nvCxnSpPr>
        <p:spPr bwMode="auto">
          <a:xfrm>
            <a:off x="7645400" y="2531666"/>
            <a:ext cx="0" cy="491331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51" name="AutoShape 15"/>
          <p:cNvCxnSpPr>
            <a:cxnSpLocks noChangeShapeType="1"/>
            <a:endCxn id="14344" idx="0"/>
          </p:cNvCxnSpPr>
          <p:nvPr/>
        </p:nvCxnSpPr>
        <p:spPr bwMode="auto">
          <a:xfrm>
            <a:off x="5245100" y="2083381"/>
            <a:ext cx="685800" cy="228236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6308208" y="2622546"/>
            <a:ext cx="1444625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l-GR" sz="1200" b="1" i="1" dirty="0">
                <a:solidFill>
                  <a:prstClr val="black"/>
                </a:solidFill>
              </a:rPr>
              <a:t>P7 took place at</a:t>
            </a:r>
          </a:p>
        </p:txBody>
      </p:sp>
      <p:sp>
        <p:nvSpPr>
          <p:cNvPr id="14373" name="AutoShape 37"/>
          <p:cNvSpPr>
            <a:spLocks noChangeArrowheads="1"/>
          </p:cNvSpPr>
          <p:nvPr/>
        </p:nvSpPr>
        <p:spPr bwMode="auto">
          <a:xfrm>
            <a:off x="9604375" y="3090128"/>
            <a:ext cx="1371600" cy="381000"/>
          </a:xfrm>
          <a:prstGeom prst="roundRect">
            <a:avLst>
              <a:gd name="adj" fmla="val 16667"/>
            </a:avLst>
          </a:prstGeom>
          <a:solidFill>
            <a:srgbClr val="A5DFF9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l-GR" sz="1000" b="1" u="sng" dirty="0">
                <a:solidFill>
                  <a:prstClr val="black"/>
                </a:solidFill>
              </a:rPr>
              <a:t>E53 Place</a:t>
            </a:r>
          </a:p>
        </p:txBody>
      </p:sp>
      <p:cxnSp>
        <p:nvCxnSpPr>
          <p:cNvPr id="14374" name="AutoShape 38"/>
          <p:cNvCxnSpPr>
            <a:cxnSpLocks noChangeShapeType="1"/>
            <a:stCxn id="14341" idx="3"/>
            <a:endCxn id="14373" idx="1"/>
          </p:cNvCxnSpPr>
          <p:nvPr/>
        </p:nvCxnSpPr>
        <p:spPr bwMode="auto">
          <a:xfrm flipV="1">
            <a:off x="8674100" y="3280628"/>
            <a:ext cx="930275" cy="9069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77" name="Text Box 41"/>
          <p:cNvSpPr txBox="1">
            <a:spLocks noChangeArrowheads="1"/>
          </p:cNvSpPr>
          <p:nvPr/>
        </p:nvSpPr>
        <p:spPr bwMode="auto">
          <a:xfrm>
            <a:off x="8712200" y="2744431"/>
            <a:ext cx="12954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l-GR" sz="1200" b="1" i="1" dirty="0">
                <a:solidFill>
                  <a:prstClr val="black"/>
                </a:solidFill>
              </a:rPr>
              <a:t>P10 falls </a:t>
            </a:r>
          </a:p>
          <a:p>
            <a:pPr>
              <a:spcBef>
                <a:spcPct val="50000"/>
              </a:spcBef>
            </a:pPr>
            <a:r>
              <a:rPr lang="en-US" altLang="el-GR" sz="1200" b="1" i="1" dirty="0">
                <a:solidFill>
                  <a:prstClr val="black"/>
                </a:solidFill>
              </a:rPr>
              <a:t>within</a:t>
            </a:r>
          </a:p>
        </p:txBody>
      </p:sp>
      <p:sp>
        <p:nvSpPr>
          <p:cNvPr id="35" name="Title 1"/>
          <p:cNvSpPr txBox="1">
            <a:spLocks/>
          </p:cNvSpPr>
          <p:nvPr/>
        </p:nvSpPr>
        <p:spPr>
          <a:xfrm>
            <a:off x="838200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Tracking Leatherback Sea Turtles</a:t>
            </a:r>
            <a:br>
              <a:rPr lang="en-US" sz="3200" dirty="0"/>
            </a:br>
            <a:r>
              <a:rPr lang="en-US" sz="3200" dirty="0"/>
              <a:t>CRM Modeling (a part of)</a:t>
            </a:r>
          </a:p>
        </p:txBody>
      </p:sp>
      <p:sp>
        <p:nvSpPr>
          <p:cNvPr id="38" name="AutoShape 7"/>
          <p:cNvSpPr>
            <a:spLocks noChangeArrowheads="1"/>
          </p:cNvSpPr>
          <p:nvPr/>
        </p:nvSpPr>
        <p:spPr bwMode="auto">
          <a:xfrm>
            <a:off x="2445953" y="5570025"/>
            <a:ext cx="1638300" cy="457200"/>
          </a:xfrm>
          <a:prstGeom prst="roundRect">
            <a:avLst>
              <a:gd name="adj" fmla="val 16667"/>
            </a:avLst>
          </a:prstGeom>
          <a:solidFill>
            <a:srgbClr val="A5DFF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l-GR" sz="1200" b="1" u="sng" dirty="0">
                <a:solidFill>
                  <a:prstClr val="black"/>
                </a:solidFill>
              </a:rPr>
              <a:t>BT27 Species</a:t>
            </a:r>
            <a:br>
              <a:rPr lang="en-US" altLang="el-GR" sz="1200" b="1" u="sng" dirty="0">
                <a:solidFill>
                  <a:prstClr val="black"/>
                </a:solidFill>
              </a:rPr>
            </a:br>
            <a:r>
              <a:rPr lang="en-US" altLang="el-GR" sz="1200" dirty="0" err="1">
                <a:solidFill>
                  <a:prstClr val="black"/>
                </a:solidFill>
              </a:rPr>
              <a:t>Dermochelys</a:t>
            </a:r>
            <a:r>
              <a:rPr lang="en-US" altLang="el-GR" sz="1200" dirty="0">
                <a:solidFill>
                  <a:prstClr val="black"/>
                </a:solidFill>
              </a:rPr>
              <a:t> </a:t>
            </a:r>
            <a:r>
              <a:rPr lang="en-US" altLang="el-GR" sz="1200" dirty="0" err="1">
                <a:solidFill>
                  <a:prstClr val="black"/>
                </a:solidFill>
              </a:rPr>
              <a:t>coriacea</a:t>
            </a:r>
            <a:endParaRPr lang="en-US" altLang="el-GR" sz="1200" i="1" dirty="0">
              <a:solidFill>
                <a:prstClr val="black"/>
              </a:solidFill>
            </a:endParaRPr>
          </a:p>
        </p:txBody>
      </p:sp>
      <p:cxnSp>
        <p:nvCxnSpPr>
          <p:cNvPr id="39" name="AutoShape 15"/>
          <p:cNvCxnSpPr>
            <a:cxnSpLocks noChangeShapeType="1"/>
            <a:stCxn id="14344" idx="2"/>
            <a:endCxn id="38" idx="0"/>
          </p:cNvCxnSpPr>
          <p:nvPr/>
        </p:nvCxnSpPr>
        <p:spPr bwMode="auto">
          <a:xfrm flipH="1">
            <a:off x="3265103" y="4822946"/>
            <a:ext cx="2665797" cy="747079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Text Box 7"/>
          <p:cNvSpPr txBox="1">
            <a:spLocks noChangeArrowheads="1"/>
          </p:cNvSpPr>
          <p:nvPr/>
        </p:nvSpPr>
        <p:spPr bwMode="auto">
          <a:xfrm>
            <a:off x="3701235" y="4938223"/>
            <a:ext cx="19224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l-GR" sz="1200" b="1" i="1" dirty="0">
                <a:solidFill>
                  <a:prstClr val="black"/>
                </a:solidFill>
              </a:rPr>
              <a:t>belongs to</a:t>
            </a:r>
          </a:p>
        </p:txBody>
      </p:sp>
      <p:sp>
        <p:nvSpPr>
          <p:cNvPr id="49" name="AutoShape 37"/>
          <p:cNvSpPr>
            <a:spLocks noChangeArrowheads="1"/>
          </p:cNvSpPr>
          <p:nvPr/>
        </p:nvSpPr>
        <p:spPr bwMode="auto">
          <a:xfrm>
            <a:off x="9351236" y="3933831"/>
            <a:ext cx="1875563" cy="381000"/>
          </a:xfrm>
          <a:prstGeom prst="roundRect">
            <a:avLst>
              <a:gd name="adj" fmla="val 16667"/>
            </a:avLst>
          </a:prstGeom>
          <a:solidFill>
            <a:srgbClr val="A5DFF9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l-GR" sz="1000" b="1" u="sng" dirty="0">
                <a:solidFill>
                  <a:prstClr val="black"/>
                </a:solidFill>
              </a:rPr>
              <a:t>E47 Spatial Coordinates</a:t>
            </a:r>
          </a:p>
          <a:p>
            <a:pPr algn="ctr"/>
            <a:r>
              <a:rPr lang="en-US" altLang="el-GR" sz="1000" dirty="0">
                <a:solidFill>
                  <a:prstClr val="black"/>
                </a:solidFill>
              </a:rPr>
              <a:t>-3.5, -108.5</a:t>
            </a:r>
          </a:p>
        </p:txBody>
      </p:sp>
      <p:cxnSp>
        <p:nvCxnSpPr>
          <p:cNvPr id="50" name="AutoShape 13"/>
          <p:cNvCxnSpPr>
            <a:cxnSpLocks noChangeShapeType="1"/>
            <a:stCxn id="14373" idx="2"/>
            <a:endCxn id="49" idx="0"/>
          </p:cNvCxnSpPr>
          <p:nvPr/>
        </p:nvCxnSpPr>
        <p:spPr bwMode="auto">
          <a:xfrm flipH="1">
            <a:off x="10289018" y="3471128"/>
            <a:ext cx="1157" cy="462703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ext Box 41"/>
          <p:cNvSpPr txBox="1">
            <a:spLocks noChangeArrowheads="1"/>
          </p:cNvSpPr>
          <p:nvPr/>
        </p:nvSpPr>
        <p:spPr bwMode="auto">
          <a:xfrm>
            <a:off x="10331450" y="3491721"/>
            <a:ext cx="186055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l-GR" sz="1200" b="1" i="1" dirty="0">
                <a:solidFill>
                  <a:prstClr val="black"/>
                </a:solidFill>
              </a:rPr>
              <a:t>P87 is identified by</a:t>
            </a:r>
          </a:p>
        </p:txBody>
      </p:sp>
      <p:sp>
        <p:nvSpPr>
          <p:cNvPr id="79" name="AutoShape 5"/>
          <p:cNvSpPr>
            <a:spLocks noChangeArrowheads="1"/>
          </p:cNvSpPr>
          <p:nvPr/>
        </p:nvSpPr>
        <p:spPr bwMode="auto">
          <a:xfrm>
            <a:off x="3175160" y="3060171"/>
            <a:ext cx="2057400" cy="533400"/>
          </a:xfrm>
          <a:prstGeom prst="roundRect">
            <a:avLst>
              <a:gd name="adj" fmla="val 16667"/>
            </a:avLst>
          </a:prstGeom>
          <a:solidFill>
            <a:srgbClr val="A5DFF9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l-GR" sz="1000" b="1" u="sng" dirty="0">
                <a:solidFill>
                  <a:prstClr val="black"/>
                </a:solidFill>
              </a:rPr>
              <a:t>BC14 Ecosystem Environment</a:t>
            </a:r>
          </a:p>
        </p:txBody>
      </p:sp>
      <p:sp>
        <p:nvSpPr>
          <p:cNvPr id="80" name="AutoShape 6"/>
          <p:cNvSpPr>
            <a:spLocks noChangeArrowheads="1"/>
          </p:cNvSpPr>
          <p:nvPr/>
        </p:nvSpPr>
        <p:spPr bwMode="auto">
          <a:xfrm>
            <a:off x="101541" y="1953418"/>
            <a:ext cx="1520032" cy="457200"/>
          </a:xfrm>
          <a:prstGeom prst="roundRect">
            <a:avLst>
              <a:gd name="adj" fmla="val 16667"/>
            </a:avLst>
          </a:prstGeom>
          <a:solidFill>
            <a:srgbClr val="A5DFF9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l-GR" sz="1000" b="1" u="sng" dirty="0">
                <a:solidFill>
                  <a:prstClr val="black"/>
                </a:solidFill>
              </a:rPr>
              <a:t>E52 Time-Span</a:t>
            </a:r>
            <a:br>
              <a:rPr lang="en-US" altLang="el-GR" sz="1000" b="1" u="sng" dirty="0">
                <a:solidFill>
                  <a:prstClr val="black"/>
                </a:solidFill>
              </a:rPr>
            </a:br>
            <a:r>
              <a:rPr lang="en-US" sz="1000" dirty="0"/>
              <a:t>2017-11-20 T17:23:21</a:t>
            </a:r>
          </a:p>
        </p:txBody>
      </p:sp>
      <p:cxnSp>
        <p:nvCxnSpPr>
          <p:cNvPr id="81" name="AutoShape 9"/>
          <p:cNvCxnSpPr>
            <a:cxnSpLocks noChangeShapeType="1"/>
            <a:stCxn id="83" idx="1"/>
            <a:endCxn id="80" idx="3"/>
          </p:cNvCxnSpPr>
          <p:nvPr/>
        </p:nvCxnSpPr>
        <p:spPr bwMode="auto">
          <a:xfrm flipH="1" flipV="1">
            <a:off x="1621573" y="2182018"/>
            <a:ext cx="1578273" cy="21167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 Box 11"/>
          <p:cNvSpPr txBox="1">
            <a:spLocks noChangeArrowheads="1"/>
          </p:cNvSpPr>
          <p:nvPr/>
        </p:nvSpPr>
        <p:spPr bwMode="auto">
          <a:xfrm>
            <a:off x="1762503" y="1886841"/>
            <a:ext cx="1528763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l-GR" sz="1200" b="1" i="1" dirty="0">
                <a:solidFill>
                  <a:prstClr val="black"/>
                </a:solidFill>
              </a:rPr>
              <a:t>P4 has timespan</a:t>
            </a:r>
          </a:p>
        </p:txBody>
      </p:sp>
      <p:sp>
        <p:nvSpPr>
          <p:cNvPr id="83" name="AutoShape 12"/>
          <p:cNvSpPr>
            <a:spLocks noChangeArrowheads="1"/>
          </p:cNvSpPr>
          <p:nvPr/>
        </p:nvSpPr>
        <p:spPr bwMode="auto">
          <a:xfrm>
            <a:off x="3199846" y="1936485"/>
            <a:ext cx="2032714" cy="5334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l-GR" sz="1000" b="1" u="sng" dirty="0">
                <a:solidFill>
                  <a:prstClr val="black"/>
                </a:solidFill>
              </a:rPr>
              <a:t>S19 Encounter Event</a:t>
            </a:r>
            <a:br>
              <a:rPr lang="en-US" altLang="el-GR" sz="1000" b="1" u="sng" dirty="0">
                <a:solidFill>
                  <a:prstClr val="black"/>
                </a:solidFill>
              </a:rPr>
            </a:br>
            <a:r>
              <a:rPr lang="en-US" sz="1000" dirty="0"/>
              <a:t>3086551392</a:t>
            </a:r>
            <a:endParaRPr lang="en-US" altLang="el-GR" sz="1000" dirty="0">
              <a:solidFill>
                <a:prstClr val="black"/>
              </a:solidFill>
            </a:endParaRPr>
          </a:p>
        </p:txBody>
      </p:sp>
      <p:cxnSp>
        <p:nvCxnSpPr>
          <p:cNvPr id="84" name="AutoShape 13"/>
          <p:cNvCxnSpPr>
            <a:cxnSpLocks noChangeShapeType="1"/>
            <a:stCxn id="83" idx="2"/>
            <a:endCxn id="79" idx="0"/>
          </p:cNvCxnSpPr>
          <p:nvPr/>
        </p:nvCxnSpPr>
        <p:spPr bwMode="auto">
          <a:xfrm flipH="1">
            <a:off x="4203860" y="2469885"/>
            <a:ext cx="12343" cy="590286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 Box 17"/>
          <p:cNvSpPr txBox="1">
            <a:spLocks noChangeArrowheads="1"/>
          </p:cNvSpPr>
          <p:nvPr/>
        </p:nvSpPr>
        <p:spPr bwMode="auto">
          <a:xfrm>
            <a:off x="2771578" y="2534761"/>
            <a:ext cx="1444625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l-GR" sz="1200" b="1" i="1" dirty="0">
                <a:solidFill>
                  <a:prstClr val="black"/>
                </a:solidFill>
              </a:rPr>
              <a:t>P7 took place at</a:t>
            </a:r>
          </a:p>
        </p:txBody>
      </p:sp>
      <p:sp>
        <p:nvSpPr>
          <p:cNvPr id="86" name="AutoShape 37"/>
          <p:cNvSpPr>
            <a:spLocks noChangeArrowheads="1"/>
          </p:cNvSpPr>
          <p:nvPr/>
        </p:nvSpPr>
        <p:spPr bwMode="auto">
          <a:xfrm>
            <a:off x="696872" y="3136371"/>
            <a:ext cx="1371600" cy="381000"/>
          </a:xfrm>
          <a:prstGeom prst="roundRect">
            <a:avLst>
              <a:gd name="adj" fmla="val 16667"/>
            </a:avLst>
          </a:prstGeom>
          <a:solidFill>
            <a:srgbClr val="A5DFF9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l-GR" sz="1000" b="1" u="sng" dirty="0">
                <a:solidFill>
                  <a:prstClr val="black"/>
                </a:solidFill>
              </a:rPr>
              <a:t>E53 Place</a:t>
            </a:r>
          </a:p>
        </p:txBody>
      </p:sp>
      <p:cxnSp>
        <p:nvCxnSpPr>
          <p:cNvPr id="87" name="AutoShape 38"/>
          <p:cNvCxnSpPr>
            <a:cxnSpLocks noChangeShapeType="1"/>
            <a:stCxn id="79" idx="1"/>
            <a:endCxn id="86" idx="3"/>
          </p:cNvCxnSpPr>
          <p:nvPr/>
        </p:nvCxnSpPr>
        <p:spPr bwMode="auto">
          <a:xfrm flipH="1">
            <a:off x="2068472" y="3326871"/>
            <a:ext cx="1106688" cy="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Text Box 41"/>
          <p:cNvSpPr txBox="1">
            <a:spLocks noChangeArrowheads="1"/>
          </p:cNvSpPr>
          <p:nvPr/>
        </p:nvSpPr>
        <p:spPr bwMode="auto">
          <a:xfrm>
            <a:off x="2185139" y="3090128"/>
            <a:ext cx="12954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l-GR" sz="1200" b="1" i="1" dirty="0">
                <a:solidFill>
                  <a:prstClr val="black"/>
                </a:solidFill>
              </a:rPr>
              <a:t>LC27 has</a:t>
            </a:r>
          </a:p>
          <a:p>
            <a:pPr>
              <a:spcBef>
                <a:spcPct val="50000"/>
              </a:spcBef>
            </a:pPr>
            <a:r>
              <a:rPr lang="en-US" altLang="el-GR" sz="1200" b="1" i="1" dirty="0">
                <a:solidFill>
                  <a:prstClr val="black"/>
                </a:solidFill>
              </a:rPr>
              <a:t>section</a:t>
            </a:r>
          </a:p>
        </p:txBody>
      </p:sp>
      <p:sp>
        <p:nvSpPr>
          <p:cNvPr id="89" name="AutoShape 37"/>
          <p:cNvSpPr>
            <a:spLocks noChangeArrowheads="1"/>
          </p:cNvSpPr>
          <p:nvPr/>
        </p:nvSpPr>
        <p:spPr bwMode="auto">
          <a:xfrm>
            <a:off x="444890" y="4162524"/>
            <a:ext cx="1875563" cy="381000"/>
          </a:xfrm>
          <a:prstGeom prst="roundRect">
            <a:avLst>
              <a:gd name="adj" fmla="val 16667"/>
            </a:avLst>
          </a:prstGeom>
          <a:solidFill>
            <a:srgbClr val="A5DFF9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l-GR" sz="1000" b="1" u="sng" dirty="0">
                <a:solidFill>
                  <a:prstClr val="black"/>
                </a:solidFill>
              </a:rPr>
              <a:t>E47 Spatial Coordinates</a:t>
            </a:r>
          </a:p>
          <a:p>
            <a:pPr algn="ctr"/>
            <a:r>
              <a:rPr lang="en-US" altLang="el-GR" sz="1000" dirty="0">
                <a:solidFill>
                  <a:prstClr val="black"/>
                </a:solidFill>
              </a:rPr>
              <a:t>-3.5, -113.5</a:t>
            </a:r>
          </a:p>
        </p:txBody>
      </p:sp>
      <p:cxnSp>
        <p:nvCxnSpPr>
          <p:cNvPr id="90" name="AutoShape 13"/>
          <p:cNvCxnSpPr>
            <a:cxnSpLocks noChangeShapeType="1"/>
            <a:stCxn id="86" idx="2"/>
            <a:endCxn id="89" idx="0"/>
          </p:cNvCxnSpPr>
          <p:nvPr/>
        </p:nvCxnSpPr>
        <p:spPr bwMode="auto">
          <a:xfrm>
            <a:off x="1382672" y="3517371"/>
            <a:ext cx="0" cy="645153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Text Box 41"/>
          <p:cNvSpPr txBox="1">
            <a:spLocks noChangeArrowheads="1"/>
          </p:cNvSpPr>
          <p:nvPr/>
        </p:nvSpPr>
        <p:spPr bwMode="auto">
          <a:xfrm>
            <a:off x="76200" y="3678092"/>
            <a:ext cx="186055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l-GR" sz="1200" b="1" i="1" dirty="0">
                <a:solidFill>
                  <a:prstClr val="black"/>
                </a:solidFill>
              </a:rPr>
              <a:t>P87 is identified by</a:t>
            </a:r>
          </a:p>
        </p:txBody>
      </p:sp>
      <p:cxnSp>
        <p:nvCxnSpPr>
          <p:cNvPr id="118" name="AutoShape 15"/>
          <p:cNvCxnSpPr>
            <a:cxnSpLocks noChangeShapeType="1"/>
            <a:stCxn id="14348" idx="1"/>
            <a:endCxn id="14344" idx="0"/>
          </p:cNvCxnSpPr>
          <p:nvPr/>
        </p:nvCxnSpPr>
        <p:spPr bwMode="auto">
          <a:xfrm flipH="1">
            <a:off x="5930900" y="2264966"/>
            <a:ext cx="685800" cy="210078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2" name="AutoShape 12"/>
          <p:cNvSpPr>
            <a:spLocks noChangeArrowheads="1"/>
          </p:cNvSpPr>
          <p:nvPr/>
        </p:nvSpPr>
        <p:spPr bwMode="auto">
          <a:xfrm>
            <a:off x="4449085" y="5570025"/>
            <a:ext cx="1265516" cy="457200"/>
          </a:xfrm>
          <a:prstGeom prst="roundRect">
            <a:avLst>
              <a:gd name="adj" fmla="val 16667"/>
            </a:avLst>
          </a:prstGeom>
          <a:solidFill>
            <a:srgbClr val="A5DFF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l-GR" sz="1200" b="1" u="sng" dirty="0">
                <a:solidFill>
                  <a:prstClr val="black"/>
                </a:solidFill>
              </a:rPr>
              <a:t>BT26 Genus</a:t>
            </a:r>
            <a:br>
              <a:rPr lang="en-US" altLang="el-GR" sz="1200" b="1" u="sng" dirty="0">
                <a:solidFill>
                  <a:prstClr val="black"/>
                </a:solidFill>
              </a:rPr>
            </a:br>
            <a:r>
              <a:rPr lang="en-US" altLang="el-GR" sz="1200" dirty="0" err="1">
                <a:solidFill>
                  <a:prstClr val="black"/>
                </a:solidFill>
              </a:rPr>
              <a:t>Dermochelys</a:t>
            </a:r>
            <a:endParaRPr lang="en-US" altLang="el-GR" sz="1200" i="1" dirty="0">
              <a:solidFill>
                <a:prstClr val="black"/>
              </a:solidFill>
            </a:endParaRPr>
          </a:p>
        </p:txBody>
      </p:sp>
      <p:sp>
        <p:nvSpPr>
          <p:cNvPr id="123" name="AutoShape 15"/>
          <p:cNvSpPr>
            <a:spLocks noChangeArrowheads="1"/>
          </p:cNvSpPr>
          <p:nvPr/>
        </p:nvSpPr>
        <p:spPr bwMode="auto">
          <a:xfrm>
            <a:off x="6061506" y="5570025"/>
            <a:ext cx="1348005" cy="457200"/>
          </a:xfrm>
          <a:prstGeom prst="roundRect">
            <a:avLst>
              <a:gd name="adj" fmla="val 16667"/>
            </a:avLst>
          </a:prstGeom>
          <a:solidFill>
            <a:srgbClr val="A5DFF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l-GR" sz="1200" b="1" u="sng" dirty="0">
                <a:solidFill>
                  <a:prstClr val="black"/>
                </a:solidFill>
              </a:rPr>
              <a:t>BT24 Family</a:t>
            </a:r>
            <a:br>
              <a:rPr lang="en-US" altLang="el-GR" sz="1200" b="1" u="sng" dirty="0">
                <a:solidFill>
                  <a:prstClr val="black"/>
                </a:solidFill>
              </a:rPr>
            </a:br>
            <a:r>
              <a:rPr lang="en-US" altLang="el-GR" sz="1200" dirty="0" err="1">
                <a:solidFill>
                  <a:prstClr val="black"/>
                </a:solidFill>
              </a:rPr>
              <a:t>Dermochelyidae</a:t>
            </a:r>
            <a:endParaRPr lang="en-US" altLang="el-GR" sz="1200" i="1" dirty="0">
              <a:solidFill>
                <a:prstClr val="black"/>
              </a:solidFill>
            </a:endParaRPr>
          </a:p>
        </p:txBody>
      </p:sp>
      <p:sp>
        <p:nvSpPr>
          <p:cNvPr id="124" name="AutoShape 18"/>
          <p:cNvSpPr>
            <a:spLocks noChangeArrowheads="1"/>
          </p:cNvSpPr>
          <p:nvPr/>
        </p:nvSpPr>
        <p:spPr bwMode="auto">
          <a:xfrm>
            <a:off x="7774343" y="5570025"/>
            <a:ext cx="1262302" cy="457200"/>
          </a:xfrm>
          <a:prstGeom prst="roundRect">
            <a:avLst>
              <a:gd name="adj" fmla="val 16667"/>
            </a:avLst>
          </a:prstGeom>
          <a:solidFill>
            <a:srgbClr val="A5DFF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l-GR" sz="1200" b="1" u="sng" dirty="0">
                <a:solidFill>
                  <a:prstClr val="black"/>
                </a:solidFill>
              </a:rPr>
              <a:t>BT34 Order</a:t>
            </a:r>
            <a:br>
              <a:rPr lang="en-US" altLang="el-GR" sz="1200" b="1" u="sng" dirty="0">
                <a:solidFill>
                  <a:prstClr val="black"/>
                </a:solidFill>
              </a:rPr>
            </a:br>
            <a:r>
              <a:rPr lang="en-US" altLang="el-GR" sz="1200" dirty="0" err="1">
                <a:solidFill>
                  <a:prstClr val="black"/>
                </a:solidFill>
              </a:rPr>
              <a:t>Testudines</a:t>
            </a:r>
            <a:r>
              <a:rPr lang="en-US" altLang="el-GR" sz="1200" dirty="0">
                <a:solidFill>
                  <a:prstClr val="black"/>
                </a:solidFill>
              </a:rPr>
              <a:t> </a:t>
            </a:r>
            <a:endParaRPr lang="en-US" altLang="el-GR" sz="1200" i="1" dirty="0">
              <a:solidFill>
                <a:prstClr val="black"/>
              </a:solidFill>
            </a:endParaRPr>
          </a:p>
        </p:txBody>
      </p:sp>
      <p:sp>
        <p:nvSpPr>
          <p:cNvPr id="125" name="AutoShape 21"/>
          <p:cNvSpPr>
            <a:spLocks noChangeArrowheads="1"/>
          </p:cNvSpPr>
          <p:nvPr/>
        </p:nvSpPr>
        <p:spPr bwMode="auto">
          <a:xfrm>
            <a:off x="9328149" y="5570025"/>
            <a:ext cx="1031876" cy="457200"/>
          </a:xfrm>
          <a:prstGeom prst="roundRect">
            <a:avLst>
              <a:gd name="adj" fmla="val 16667"/>
            </a:avLst>
          </a:prstGeom>
          <a:solidFill>
            <a:srgbClr val="A5DFF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l-GR" sz="1200" b="1" u="sng" dirty="0">
                <a:solidFill>
                  <a:prstClr val="black"/>
                </a:solidFill>
              </a:rPr>
              <a:t>BT22 Class</a:t>
            </a:r>
            <a:br>
              <a:rPr lang="en-US" altLang="el-GR" sz="1200" b="1" u="sng" dirty="0">
                <a:solidFill>
                  <a:prstClr val="black"/>
                </a:solidFill>
              </a:rPr>
            </a:br>
            <a:r>
              <a:rPr lang="en-US" altLang="el-GR" sz="1200" i="1" dirty="0" err="1">
                <a:solidFill>
                  <a:prstClr val="black"/>
                </a:solidFill>
              </a:rPr>
              <a:t>Reptilia</a:t>
            </a:r>
            <a:endParaRPr lang="en-US" altLang="el-GR" sz="1200" i="1" dirty="0">
              <a:solidFill>
                <a:prstClr val="black"/>
              </a:solidFill>
            </a:endParaRPr>
          </a:p>
        </p:txBody>
      </p:sp>
      <p:sp>
        <p:nvSpPr>
          <p:cNvPr id="126" name="AutoShape 22"/>
          <p:cNvSpPr>
            <a:spLocks noChangeArrowheads="1"/>
          </p:cNvSpPr>
          <p:nvPr/>
        </p:nvSpPr>
        <p:spPr bwMode="auto">
          <a:xfrm>
            <a:off x="10651529" y="5570025"/>
            <a:ext cx="1220391" cy="457200"/>
          </a:xfrm>
          <a:prstGeom prst="roundRect">
            <a:avLst>
              <a:gd name="adj" fmla="val 16667"/>
            </a:avLst>
          </a:prstGeom>
          <a:solidFill>
            <a:srgbClr val="A5DFF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l-GR" sz="1200" b="1" u="sng">
                <a:solidFill>
                  <a:prstClr val="black"/>
                </a:solidFill>
              </a:rPr>
              <a:t>BT18 Kingdom</a:t>
            </a:r>
            <a:br>
              <a:rPr lang="en-US" altLang="el-GR" sz="1200" b="1" u="sng">
                <a:solidFill>
                  <a:prstClr val="black"/>
                </a:solidFill>
              </a:rPr>
            </a:br>
            <a:r>
              <a:rPr lang="en-US" altLang="el-GR" sz="1200" i="1">
                <a:solidFill>
                  <a:prstClr val="black"/>
                </a:solidFill>
              </a:rPr>
              <a:t>Animalia</a:t>
            </a:r>
          </a:p>
        </p:txBody>
      </p:sp>
      <p:sp>
        <p:nvSpPr>
          <p:cNvPr id="128" name="AutoShape 6"/>
          <p:cNvSpPr>
            <a:spLocks noChangeArrowheads="1"/>
          </p:cNvSpPr>
          <p:nvPr/>
        </p:nvSpPr>
        <p:spPr bwMode="auto">
          <a:xfrm>
            <a:off x="101541" y="5570024"/>
            <a:ext cx="1520032" cy="564075"/>
          </a:xfrm>
          <a:prstGeom prst="roundRect">
            <a:avLst>
              <a:gd name="adj" fmla="val 16667"/>
            </a:avLst>
          </a:prstGeom>
          <a:solidFill>
            <a:srgbClr val="A5DFF9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l-GR" sz="1000" b="1" u="sng" dirty="0">
                <a:solidFill>
                  <a:prstClr val="black"/>
                </a:solidFill>
              </a:rPr>
              <a:t>E42 Identifier</a:t>
            </a:r>
            <a:br>
              <a:rPr lang="en-US" altLang="el-GR" sz="1000" b="1" u="sng" dirty="0">
                <a:solidFill>
                  <a:prstClr val="black"/>
                </a:solidFill>
              </a:rPr>
            </a:br>
            <a:r>
              <a:rPr lang="en-US" sz="1000" dirty="0" err="1"/>
              <a:t>urn:lsid:marinespecies.org</a:t>
            </a:r>
            <a:r>
              <a:rPr lang="en-US" sz="1000" dirty="0"/>
              <a:t>: </a:t>
            </a:r>
          </a:p>
          <a:p>
            <a:pPr algn="ctr"/>
            <a:r>
              <a:rPr lang="en-US" sz="1000" dirty="0"/>
              <a:t>taxname:137209</a:t>
            </a:r>
          </a:p>
          <a:p>
            <a:pPr algn="ctr"/>
            <a:endParaRPr lang="en-US" sz="1000" dirty="0"/>
          </a:p>
        </p:txBody>
      </p:sp>
      <p:cxnSp>
        <p:nvCxnSpPr>
          <p:cNvPr id="129" name="AutoShape 15"/>
          <p:cNvCxnSpPr>
            <a:cxnSpLocks noChangeShapeType="1"/>
            <a:stCxn id="38" idx="3"/>
            <a:endCxn id="122" idx="2"/>
          </p:cNvCxnSpPr>
          <p:nvPr/>
        </p:nvCxnSpPr>
        <p:spPr bwMode="auto">
          <a:xfrm>
            <a:off x="4084253" y="5798625"/>
            <a:ext cx="997590" cy="228600"/>
          </a:xfrm>
          <a:prstGeom prst="bentConnector4">
            <a:avLst>
              <a:gd name="adj1" fmla="val 18286"/>
              <a:gd name="adj2" fmla="val 200000"/>
            </a:avLst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AutoShape 15"/>
          <p:cNvCxnSpPr>
            <a:cxnSpLocks noChangeShapeType="1"/>
            <a:stCxn id="122" idx="3"/>
            <a:endCxn id="123" idx="2"/>
          </p:cNvCxnSpPr>
          <p:nvPr/>
        </p:nvCxnSpPr>
        <p:spPr bwMode="auto">
          <a:xfrm>
            <a:off x="5714601" y="5798625"/>
            <a:ext cx="1020908" cy="228600"/>
          </a:xfrm>
          <a:prstGeom prst="bentConnector4">
            <a:avLst>
              <a:gd name="adj1" fmla="val 16990"/>
              <a:gd name="adj2" fmla="val 200000"/>
            </a:avLst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AutoShape 15"/>
          <p:cNvCxnSpPr>
            <a:cxnSpLocks noChangeShapeType="1"/>
            <a:stCxn id="123" idx="3"/>
            <a:endCxn id="124" idx="2"/>
          </p:cNvCxnSpPr>
          <p:nvPr/>
        </p:nvCxnSpPr>
        <p:spPr bwMode="auto">
          <a:xfrm>
            <a:off x="7409511" y="5798625"/>
            <a:ext cx="995983" cy="228600"/>
          </a:xfrm>
          <a:prstGeom prst="bentConnector4">
            <a:avLst>
              <a:gd name="adj1" fmla="val 18315"/>
              <a:gd name="adj2" fmla="val 200000"/>
            </a:avLst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AutoShape 15"/>
          <p:cNvCxnSpPr>
            <a:cxnSpLocks noChangeShapeType="1"/>
            <a:stCxn id="124" idx="3"/>
            <a:endCxn id="125" idx="2"/>
          </p:cNvCxnSpPr>
          <p:nvPr/>
        </p:nvCxnSpPr>
        <p:spPr bwMode="auto">
          <a:xfrm>
            <a:off x="9036645" y="5798625"/>
            <a:ext cx="807442" cy="228600"/>
          </a:xfrm>
          <a:prstGeom prst="bentConnector4">
            <a:avLst>
              <a:gd name="adj1" fmla="val 18051"/>
              <a:gd name="adj2" fmla="val 200000"/>
            </a:avLst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AutoShape 15"/>
          <p:cNvCxnSpPr>
            <a:cxnSpLocks noChangeShapeType="1"/>
            <a:stCxn id="125" idx="3"/>
            <a:endCxn id="126" idx="2"/>
          </p:cNvCxnSpPr>
          <p:nvPr/>
        </p:nvCxnSpPr>
        <p:spPr bwMode="auto">
          <a:xfrm>
            <a:off x="10360025" y="5798625"/>
            <a:ext cx="901700" cy="228600"/>
          </a:xfrm>
          <a:prstGeom prst="bentConnector4">
            <a:avLst>
              <a:gd name="adj1" fmla="val 16164"/>
              <a:gd name="adj2" fmla="val 200000"/>
            </a:avLst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AutoShape 15"/>
          <p:cNvCxnSpPr>
            <a:cxnSpLocks noChangeShapeType="1"/>
            <a:stCxn id="38" idx="2"/>
            <a:endCxn id="128" idx="2"/>
          </p:cNvCxnSpPr>
          <p:nvPr/>
        </p:nvCxnSpPr>
        <p:spPr bwMode="auto">
          <a:xfrm rot="5400000">
            <a:off x="2009893" y="4878889"/>
            <a:ext cx="106874" cy="2403546"/>
          </a:xfrm>
          <a:prstGeom prst="bentConnector3">
            <a:avLst>
              <a:gd name="adj1" fmla="val 313897"/>
            </a:avLst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1" name="Text Box 7"/>
          <p:cNvSpPr txBox="1">
            <a:spLocks noChangeArrowheads="1"/>
          </p:cNvSpPr>
          <p:nvPr/>
        </p:nvSpPr>
        <p:spPr bwMode="auto">
          <a:xfrm>
            <a:off x="7533745" y="6254803"/>
            <a:ext cx="10895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l-GR" sz="1200" b="1" i="1" dirty="0">
                <a:solidFill>
                  <a:prstClr val="black"/>
                </a:solidFill>
              </a:rPr>
              <a:t>belongs to</a:t>
            </a:r>
          </a:p>
        </p:txBody>
      </p:sp>
      <p:sp>
        <p:nvSpPr>
          <p:cNvPr id="152" name="Text Box 7"/>
          <p:cNvSpPr txBox="1">
            <a:spLocks noChangeArrowheads="1"/>
          </p:cNvSpPr>
          <p:nvPr/>
        </p:nvSpPr>
        <p:spPr bwMode="auto">
          <a:xfrm>
            <a:off x="4203503" y="6242104"/>
            <a:ext cx="10895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l-GR" sz="1200" b="1" i="1" dirty="0">
                <a:solidFill>
                  <a:prstClr val="black"/>
                </a:solidFill>
              </a:rPr>
              <a:t>belongs to</a:t>
            </a:r>
          </a:p>
        </p:txBody>
      </p:sp>
      <p:sp>
        <p:nvSpPr>
          <p:cNvPr id="153" name="Text Box 7"/>
          <p:cNvSpPr txBox="1">
            <a:spLocks noChangeArrowheads="1"/>
          </p:cNvSpPr>
          <p:nvPr/>
        </p:nvSpPr>
        <p:spPr bwMode="auto">
          <a:xfrm>
            <a:off x="5763430" y="6242104"/>
            <a:ext cx="10895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l-GR" sz="1200" b="1" i="1" dirty="0">
                <a:solidFill>
                  <a:prstClr val="black"/>
                </a:solidFill>
              </a:rPr>
              <a:t>belongs to</a:t>
            </a:r>
          </a:p>
        </p:txBody>
      </p:sp>
      <p:sp>
        <p:nvSpPr>
          <p:cNvPr id="154" name="Text Box 7"/>
          <p:cNvSpPr txBox="1">
            <a:spLocks noChangeArrowheads="1"/>
          </p:cNvSpPr>
          <p:nvPr/>
        </p:nvSpPr>
        <p:spPr bwMode="auto">
          <a:xfrm>
            <a:off x="9065021" y="6249528"/>
            <a:ext cx="10895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l-GR" sz="1200" b="1" i="1" dirty="0">
                <a:solidFill>
                  <a:prstClr val="black"/>
                </a:solidFill>
              </a:rPr>
              <a:t>belongs to</a:t>
            </a:r>
          </a:p>
        </p:txBody>
      </p:sp>
      <p:sp>
        <p:nvSpPr>
          <p:cNvPr id="155" name="Text Box 7"/>
          <p:cNvSpPr txBox="1">
            <a:spLocks noChangeArrowheads="1"/>
          </p:cNvSpPr>
          <p:nvPr/>
        </p:nvSpPr>
        <p:spPr bwMode="auto">
          <a:xfrm>
            <a:off x="10431197" y="6252508"/>
            <a:ext cx="10895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l-GR" sz="1200" b="1" i="1" dirty="0">
                <a:solidFill>
                  <a:prstClr val="black"/>
                </a:solidFill>
              </a:rPr>
              <a:t>belongs to</a:t>
            </a:r>
          </a:p>
        </p:txBody>
      </p:sp>
      <p:sp>
        <p:nvSpPr>
          <p:cNvPr id="158" name="Text Box 41"/>
          <p:cNvSpPr txBox="1">
            <a:spLocks noChangeArrowheads="1"/>
          </p:cNvSpPr>
          <p:nvPr/>
        </p:nvSpPr>
        <p:spPr bwMode="auto">
          <a:xfrm>
            <a:off x="1191818" y="6407123"/>
            <a:ext cx="186055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l-GR" sz="1200" b="1" i="1" dirty="0">
                <a:solidFill>
                  <a:prstClr val="black"/>
                </a:solidFill>
              </a:rPr>
              <a:t>P1 is identified by</a:t>
            </a:r>
          </a:p>
        </p:txBody>
      </p:sp>
    </p:spTree>
    <p:extLst>
      <p:ext uri="{BB962C8B-B14F-4D97-AF65-F5344CB8AC3E}">
        <p14:creationId xmlns:p14="http://schemas.microsoft.com/office/powerpoint/2010/main" val="4143191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 animBg="1"/>
      <p:bldP spid="14342" grpId="0" animBg="1"/>
      <p:bldP spid="14343" grpId="0"/>
      <p:bldP spid="14344" grpId="0" animBg="1"/>
      <p:bldP spid="14347" grpId="0"/>
      <p:bldP spid="14353" grpId="0"/>
      <p:bldP spid="14373" grpId="0" animBg="1"/>
      <p:bldP spid="14377" grpId="0"/>
      <p:bldP spid="41" grpId="0"/>
      <p:bldP spid="49" grpId="0" animBg="1"/>
      <p:bldP spid="53" grpId="0"/>
      <p:bldP spid="79" grpId="0" animBg="1"/>
      <p:bldP spid="80" grpId="0" animBg="1"/>
      <p:bldP spid="82" grpId="0"/>
      <p:bldP spid="85" grpId="0"/>
      <p:bldP spid="86" grpId="0" animBg="1"/>
      <p:bldP spid="88" grpId="0"/>
      <p:bldP spid="89" grpId="0" animBg="1"/>
      <p:bldP spid="91" grpId="0"/>
      <p:bldP spid="128" grpId="0" animBg="1"/>
      <p:bldP spid="151" grpId="0"/>
      <p:bldP spid="152" grpId="0"/>
      <p:bldP spid="153" grpId="0"/>
      <p:bldP spid="154" grpId="0"/>
      <p:bldP spid="155" grpId="0"/>
      <p:bldP spid="15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The</a:t>
            </a:r>
            <a:r>
              <a:rPr lang="el-GR" sz="2000" dirty="0"/>
              <a:t> </a:t>
            </a:r>
            <a:r>
              <a:rPr lang="el-GR" sz="2000" dirty="0" err="1"/>
              <a:t>scope</a:t>
            </a:r>
            <a:r>
              <a:rPr lang="el-GR" sz="2000" dirty="0"/>
              <a:t> </a:t>
            </a:r>
            <a:r>
              <a:rPr lang="el-GR" sz="2000" dirty="0" err="1"/>
              <a:t>notes</a:t>
            </a:r>
            <a:r>
              <a:rPr lang="el-GR" sz="2000" dirty="0"/>
              <a:t> </a:t>
            </a:r>
            <a:r>
              <a:rPr lang="en-US" sz="2000" dirty="0"/>
              <a:t>of </a:t>
            </a:r>
            <a:r>
              <a:rPr lang="el-GR" sz="2000" dirty="0" err="1"/>
              <a:t>BC14</a:t>
            </a:r>
            <a:r>
              <a:rPr lang="el-GR" sz="2000" dirty="0"/>
              <a:t> </a:t>
            </a:r>
            <a:r>
              <a:rPr lang="en-US" sz="2000" dirty="0"/>
              <a:t>can be found in</a:t>
            </a:r>
            <a:r>
              <a:rPr lang="el-GR" sz="2000" dirty="0"/>
              <a:t> </a:t>
            </a:r>
            <a:r>
              <a:rPr lang="el-GR" sz="2000" dirty="0" err="1">
                <a:hlinkClick r:id="rId2"/>
              </a:rPr>
              <a:t>https</a:t>
            </a:r>
            <a:r>
              <a:rPr lang="el-GR" sz="2000" dirty="0">
                <a:hlinkClick r:id="rId2"/>
              </a:rPr>
              <a:t>://</a:t>
            </a:r>
            <a:r>
              <a:rPr lang="el-GR" sz="2000" dirty="0" err="1">
                <a:hlinkClick r:id="rId2"/>
              </a:rPr>
              <a:t>projects.ics.forth.gr</a:t>
            </a:r>
            <a:r>
              <a:rPr lang="el-GR" sz="2000" dirty="0">
                <a:hlinkClick r:id="rId2"/>
              </a:rPr>
              <a:t>/</a:t>
            </a:r>
            <a:r>
              <a:rPr lang="el-GR" sz="2000" dirty="0" err="1">
                <a:hlinkClick r:id="rId2"/>
              </a:rPr>
              <a:t>isl</a:t>
            </a:r>
            <a:r>
              <a:rPr lang="el-GR" sz="2000" dirty="0">
                <a:hlinkClick r:id="rId2"/>
              </a:rPr>
              <a:t>/</a:t>
            </a:r>
            <a:r>
              <a:rPr lang="el-GR" sz="2000" dirty="0" err="1">
                <a:hlinkClick r:id="rId2"/>
              </a:rPr>
              <a:t>ontology</a:t>
            </a:r>
            <a:r>
              <a:rPr lang="el-GR" sz="2000" dirty="0">
                <a:hlinkClick r:id="rId2"/>
              </a:rPr>
              <a:t>/</a:t>
            </a:r>
            <a:r>
              <a:rPr lang="el-GR" sz="2000" dirty="0" err="1">
                <a:hlinkClick r:id="rId2"/>
              </a:rPr>
              <a:t>content-MTLO</a:t>
            </a:r>
            <a:r>
              <a:rPr lang="el-GR" sz="2000" dirty="0">
                <a:hlinkClick r:id="rId2"/>
              </a:rPr>
              <a:t>/</a:t>
            </a:r>
            <a:r>
              <a:rPr lang="el-GR" sz="2000" dirty="0" err="1">
                <a:hlinkClick r:id="rId2"/>
              </a:rPr>
              <a:t>html</a:t>
            </a:r>
            <a:r>
              <a:rPr lang="el-GR" sz="2000" dirty="0">
                <a:hlinkClick r:id="rId2"/>
              </a:rPr>
              <a:t>/</a:t>
            </a:r>
            <a:r>
              <a:rPr lang="el-GR" sz="2000" dirty="0" err="1">
                <a:hlinkClick r:id="rId2"/>
              </a:rPr>
              <a:t>BC14_Ecosystem_Environment.html</a:t>
            </a:r>
            <a:r>
              <a:rPr lang="el-GR" sz="2000" dirty="0"/>
              <a:t>. </a:t>
            </a:r>
            <a:r>
              <a:rPr lang="en-US" sz="2000" dirty="0"/>
              <a:t>It connects </a:t>
            </a:r>
            <a:r>
              <a:rPr lang="en-US" sz="2000" dirty="0" err="1"/>
              <a:t>E53</a:t>
            </a:r>
            <a:r>
              <a:rPr lang="en-US" sz="2000" dirty="0"/>
              <a:t> </a:t>
            </a:r>
            <a:r>
              <a:rPr lang="el-GR" sz="2000" dirty="0" err="1"/>
              <a:t>Place</a:t>
            </a:r>
            <a:r>
              <a:rPr lang="el-GR" sz="2000" dirty="0"/>
              <a:t> </a:t>
            </a:r>
            <a:r>
              <a:rPr lang="en-US" sz="2000" dirty="0"/>
              <a:t>via </a:t>
            </a:r>
            <a:r>
              <a:rPr lang="el-GR" sz="2000" dirty="0" err="1"/>
              <a:t>LC27</a:t>
            </a:r>
            <a:r>
              <a:rPr lang="el-GR" sz="2000" dirty="0"/>
              <a:t>.</a:t>
            </a:r>
          </a:p>
          <a:p>
            <a:r>
              <a:rPr lang="en-US" sz="2000" dirty="0"/>
              <a:t>The hierarchical position of </a:t>
            </a:r>
            <a:r>
              <a:rPr lang="el-GR" sz="2000" dirty="0" err="1"/>
              <a:t>BC38</a:t>
            </a:r>
            <a:r>
              <a:rPr lang="el-GR" sz="2000" dirty="0"/>
              <a:t> </a:t>
            </a:r>
            <a:r>
              <a:rPr lang="en-US" sz="2000" dirty="0"/>
              <a:t>can be found in </a:t>
            </a:r>
            <a:r>
              <a:rPr lang="el-GR" sz="2000" dirty="0"/>
              <a:t> </a:t>
            </a:r>
            <a:r>
              <a:rPr lang="el-GR" sz="2000" dirty="0" err="1">
                <a:hlinkClick r:id="rId3"/>
              </a:rPr>
              <a:t>https</a:t>
            </a:r>
            <a:r>
              <a:rPr lang="el-GR" sz="2000" dirty="0">
                <a:hlinkClick r:id="rId3"/>
              </a:rPr>
              <a:t>://</a:t>
            </a:r>
            <a:r>
              <a:rPr lang="el-GR" sz="2000" dirty="0" err="1">
                <a:hlinkClick r:id="rId3"/>
              </a:rPr>
              <a:t>projects.ics.forth.gr</a:t>
            </a:r>
            <a:r>
              <a:rPr lang="el-GR" sz="2000" dirty="0">
                <a:hlinkClick r:id="rId3"/>
              </a:rPr>
              <a:t>/</a:t>
            </a:r>
            <a:r>
              <a:rPr lang="el-GR" sz="2000" dirty="0" err="1">
                <a:hlinkClick r:id="rId3"/>
              </a:rPr>
              <a:t>isl</a:t>
            </a:r>
            <a:r>
              <a:rPr lang="el-GR" sz="2000" dirty="0">
                <a:hlinkClick r:id="rId3"/>
              </a:rPr>
              <a:t>/</a:t>
            </a:r>
            <a:r>
              <a:rPr lang="el-GR" sz="2000" dirty="0" err="1">
                <a:hlinkClick r:id="rId3"/>
              </a:rPr>
              <a:t>ontology</a:t>
            </a:r>
            <a:r>
              <a:rPr lang="el-GR" sz="2000" dirty="0">
                <a:hlinkClick r:id="rId3"/>
              </a:rPr>
              <a:t>/</a:t>
            </a:r>
            <a:r>
              <a:rPr lang="el-GR" sz="2000" dirty="0" err="1">
                <a:hlinkClick r:id="rId3"/>
              </a:rPr>
              <a:t>content-MTLO</a:t>
            </a:r>
            <a:r>
              <a:rPr lang="el-GR" sz="2000" dirty="0">
                <a:hlinkClick r:id="rId3"/>
              </a:rPr>
              <a:t>/</a:t>
            </a:r>
            <a:r>
              <a:rPr lang="el-GR" sz="2000" dirty="0" err="1">
                <a:hlinkClick r:id="rId3"/>
              </a:rPr>
              <a:t>html</a:t>
            </a:r>
            <a:r>
              <a:rPr lang="el-GR" sz="2000" dirty="0">
                <a:hlinkClick r:id="rId3"/>
              </a:rPr>
              <a:t>/</a:t>
            </a:r>
            <a:r>
              <a:rPr lang="el-GR" sz="2000" dirty="0" err="1">
                <a:hlinkClick r:id="rId3"/>
              </a:rPr>
              <a:t>BC38_Biotic_Element.html</a:t>
            </a:r>
            <a:r>
              <a:rPr lang="el-GR" sz="2200" dirty="0"/>
              <a:t> 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2000" dirty="0"/>
              <a:t>Marine TLO</a:t>
            </a:r>
          </a:p>
          <a:p>
            <a:pPr lvl="1"/>
            <a:r>
              <a:rPr lang="en-US" sz="1600" dirty="0"/>
              <a:t>Y. </a:t>
            </a:r>
            <a:r>
              <a:rPr lang="en-US" sz="1600" dirty="0" err="1"/>
              <a:t>Tzitzikas</a:t>
            </a:r>
            <a:r>
              <a:rPr lang="en-US" sz="1600" dirty="0"/>
              <a:t>, C. </a:t>
            </a:r>
            <a:r>
              <a:rPr lang="en-US" sz="1600" dirty="0" err="1"/>
              <a:t>Alloca</a:t>
            </a:r>
            <a:r>
              <a:rPr lang="en-US" sz="1600" dirty="0"/>
              <a:t>, C. </a:t>
            </a:r>
            <a:r>
              <a:rPr lang="en-US" sz="1600" dirty="0" err="1"/>
              <a:t>Bekiari</a:t>
            </a:r>
            <a:r>
              <a:rPr lang="en-US" sz="1600" dirty="0"/>
              <a:t>, Y. Marketakis, P. </a:t>
            </a:r>
            <a:r>
              <a:rPr lang="en-US" sz="1600" dirty="0" err="1"/>
              <a:t>Fafalios</a:t>
            </a:r>
            <a:r>
              <a:rPr lang="en-US" sz="1600" dirty="0"/>
              <a:t>, M. </a:t>
            </a:r>
            <a:r>
              <a:rPr lang="en-US" sz="1600" dirty="0" err="1"/>
              <a:t>Doerr</a:t>
            </a:r>
            <a:r>
              <a:rPr lang="en-US" sz="1600" dirty="0"/>
              <a:t>, N. </a:t>
            </a:r>
            <a:r>
              <a:rPr lang="en-US" sz="1600" dirty="0" err="1"/>
              <a:t>Minadakis</a:t>
            </a:r>
            <a:r>
              <a:rPr lang="en-US" sz="1600" dirty="0"/>
              <a:t>, T. </a:t>
            </a:r>
            <a:r>
              <a:rPr lang="en-US" sz="1600" dirty="0" err="1"/>
              <a:t>Patkos</a:t>
            </a:r>
            <a:r>
              <a:rPr lang="en-US" sz="1600" dirty="0"/>
              <a:t> and L. Candela Unifying heterogeneous and distributed information about marine species through the top level ontology </a:t>
            </a:r>
            <a:r>
              <a:rPr lang="en-US" sz="1600" dirty="0" err="1"/>
              <a:t>MarineTLO</a:t>
            </a:r>
            <a:r>
              <a:rPr lang="en-US" sz="1600" dirty="0"/>
              <a:t>, Program: Electronic library and Information Systems, Special Issue on Application of Metadata and Semantics in Science, Vol. 50, No. 01 (2016), Emerald (ISSN: 0033-0337).</a:t>
            </a:r>
          </a:p>
          <a:p>
            <a:pPr lvl="1"/>
            <a:r>
              <a:rPr lang="en-US" sz="1600" dirty="0"/>
              <a:t>For further references see: </a:t>
            </a:r>
            <a:r>
              <a:rPr lang="en-US" sz="1600" dirty="0">
                <a:hlinkClick r:id="rId4"/>
              </a:rPr>
              <a:t>https://projects.ics.forth.gr/isl/MarineTLO/</a:t>
            </a:r>
            <a:r>
              <a:rPr 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161788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817</Words>
  <Application>Microsoft Office PowerPoint</Application>
  <PresentationFormat>Widescreen</PresentationFormat>
  <Paragraphs>125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1_Office Theme</vt:lpstr>
      <vt:lpstr>Tracking Marine Fauna </vt:lpstr>
      <vt:lpstr>ProDelphinus Peru Leatherback Tracking Project</vt:lpstr>
      <vt:lpstr>Tracking Leatherback Sea Turtles (8 instances) (https://seamap.env.duke.edu/dataset/1844) </vt:lpstr>
      <vt:lpstr>Tracking Leatherback Sea Turtles (8 instances) (https://seamap.env.duke.edu/dataset/1844) </vt:lpstr>
      <vt:lpstr>Tracking Leatherback Sea Turtles (8 instances) (https://seamap.env.duke.edu/dataset/1844) </vt:lpstr>
      <vt:lpstr>Tracking Leatherback Sea Turtles (8 instances) (https://seamap.env.duke.edu/dataset/1844) </vt:lpstr>
      <vt:lpstr>PowerPoint Presentation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Tracking Marine Animals</dc:title>
  <dc:creator>Yannis Marketakis</dc:creator>
  <cp:lastModifiedBy>Eleni Tsouloucha</cp:lastModifiedBy>
  <cp:revision>15</cp:revision>
  <dcterms:created xsi:type="dcterms:W3CDTF">2021-10-27T11:49:03Z</dcterms:created>
  <dcterms:modified xsi:type="dcterms:W3CDTF">2021-11-19T12:20:39Z</dcterms:modified>
</cp:coreProperties>
</file>