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54" y="41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</a:tabLst>
            </a:pPr>
            <a:fld id="{BDDA6E85-16E4-4840-9663-6BE13EA31712}" type="slidenum">
              <a:rPr lang="en-US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#_toc11381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8715959" y="2152440"/>
            <a:ext cx="2222721" cy="41256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Gill Sans"/>
                <a:ea typeface="Gill Sans"/>
              </a:rPr>
              <a:t>E52 Time Span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8444713" y="5649718"/>
            <a:ext cx="1688400" cy="412560"/>
          </a:xfrm>
          <a:prstGeom prst="rect">
            <a:avLst/>
          </a:prstGeom>
          <a:solidFill>
            <a:srgbClr val="6AA94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Gill Sans"/>
                <a:ea typeface="Gill Sans"/>
              </a:rPr>
              <a:t>E53 Place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43" name="CustomShape 3"/>
          <p:cNvSpPr/>
          <p:nvPr/>
        </p:nvSpPr>
        <p:spPr>
          <a:xfrm rot="10800000">
            <a:off x="2400479" y="4401199"/>
            <a:ext cx="2367096" cy="431154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600">
            <a:solidFill>
              <a:srgbClr val="000000"/>
            </a:solidFill>
            <a:miter/>
            <a:tailEnd type="stealth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" name="CustomShape 4"/>
          <p:cNvSpPr/>
          <p:nvPr/>
        </p:nvSpPr>
        <p:spPr>
          <a:xfrm flipH="1">
            <a:off x="9485194" y="3539520"/>
            <a:ext cx="741686" cy="2110198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600">
            <a:solidFill>
              <a:srgbClr val="000000"/>
            </a:solidFill>
            <a:miter/>
            <a:tailEnd type="stealth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" name="CustomShape 5"/>
          <p:cNvSpPr/>
          <p:nvPr/>
        </p:nvSpPr>
        <p:spPr>
          <a:xfrm rot="654061">
            <a:off x="2883420" y="4265754"/>
            <a:ext cx="1362600" cy="6463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800" b="0" strike="noStrike" spc="-1" dirty="0" err="1" smtClean="0">
                <a:solidFill>
                  <a:srgbClr val="000000"/>
                </a:solidFill>
                <a:latin typeface="Calibri"/>
                <a:ea typeface="Calibri"/>
              </a:rPr>
              <a:t>P195</a:t>
            </a:r>
            <a:r>
              <a:rPr lang="en-US" sz="1800" b="0" strike="noStrike" spc="-1" dirty="0" smtClean="0">
                <a:solidFill>
                  <a:srgbClr val="000000"/>
                </a:solidFill>
                <a:latin typeface="Calibri"/>
                <a:ea typeface="Calibri"/>
              </a:rPr>
              <a:t> was presence of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46" name="CustomShape 6"/>
          <p:cNvSpPr/>
          <p:nvPr/>
        </p:nvSpPr>
        <p:spPr>
          <a:xfrm>
            <a:off x="665280" y="4250520"/>
            <a:ext cx="1735200" cy="338400"/>
          </a:xfrm>
          <a:prstGeom prst="rect">
            <a:avLst/>
          </a:prstGeom>
          <a:solidFill>
            <a:srgbClr val="7F6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" rIns="9000">
            <a:sp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E18 Physical Thing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47" name="CustomShape 7"/>
          <p:cNvSpPr/>
          <p:nvPr/>
        </p:nvSpPr>
        <p:spPr>
          <a:xfrm rot="165000">
            <a:off x="5209970" y="1853068"/>
            <a:ext cx="3309994" cy="3693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800" b="1" strike="noStrike" spc="-1" dirty="0" err="1">
                <a:solidFill>
                  <a:srgbClr val="FF0000"/>
                </a:solidFill>
                <a:latin typeface="Calibri"/>
                <a:ea typeface="Calibri"/>
              </a:rPr>
              <a:t>Oxx2</a:t>
            </a:r>
            <a:r>
              <a:rPr lang="en-US" sz="1800" b="1" strike="noStrike" spc="-1" dirty="0">
                <a:solidFill>
                  <a:srgbClr val="FF0000"/>
                </a:solidFill>
                <a:latin typeface="Calibri"/>
                <a:ea typeface="Calibri"/>
              </a:rPr>
              <a:t> has validity time-span</a:t>
            </a:r>
            <a:endParaRPr lang="en-US" sz="1800" b="1" strike="noStrike" spc="-1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48" name="CustomShape 8"/>
          <p:cNvSpPr/>
          <p:nvPr/>
        </p:nvSpPr>
        <p:spPr>
          <a:xfrm>
            <a:off x="2821680" y="1823760"/>
            <a:ext cx="1531080" cy="662040"/>
          </a:xfrm>
          <a:prstGeom prst="rect">
            <a:avLst/>
          </a:prstGeom>
          <a:solidFill>
            <a:srgbClr val="6FA8DC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800" b="0" strike="noStrike" spc="-1" smtClean="0">
                <a:solidFill>
                  <a:srgbClr val="000000"/>
                </a:solidFill>
                <a:latin typeface="Calibri"/>
                <a:ea typeface="Calibri"/>
              </a:rPr>
              <a:t>Sxx1 </a:t>
            </a:r>
            <a:r>
              <a:rPr lang="en-US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Position Measurement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49" name="CustomShape 9"/>
          <p:cNvSpPr/>
          <p:nvPr/>
        </p:nvSpPr>
        <p:spPr>
          <a:xfrm>
            <a:off x="4767576" y="4650428"/>
            <a:ext cx="1512000" cy="338400"/>
          </a:xfrm>
          <a:prstGeom prst="rect">
            <a:avLst/>
          </a:prstGeom>
          <a:gradFill rotWithShape="0">
            <a:gsLst>
              <a:gs pos="0">
                <a:srgbClr val="7F6000"/>
              </a:gs>
              <a:gs pos="100000">
                <a:srgbClr val="FFFFFF"/>
              </a:gs>
            </a:gsLst>
            <a:lin ang="0"/>
          </a:gra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" rIns="9000">
            <a:sp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en-US" sz="18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E93</a:t>
            </a:r>
            <a:r>
              <a:rPr lang="en-US" sz="1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Presence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50" name="CustomShape 10"/>
          <p:cNvSpPr/>
          <p:nvPr/>
        </p:nvSpPr>
        <p:spPr>
          <a:xfrm>
            <a:off x="4353120" y="2137787"/>
            <a:ext cx="4362479" cy="266653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600">
            <a:solidFill>
              <a:srgbClr val="000000"/>
            </a:solidFill>
            <a:miter/>
            <a:tailEnd type="stealth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" name="CustomShape 11"/>
          <p:cNvSpPr/>
          <p:nvPr/>
        </p:nvSpPr>
        <p:spPr>
          <a:xfrm>
            <a:off x="288000" y="1244520"/>
            <a:ext cx="1315440" cy="323640"/>
          </a:xfrm>
          <a:prstGeom prst="rect">
            <a:avLst/>
          </a:prstGeom>
          <a:solidFill>
            <a:srgbClr val="F5A6E5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Gill Sans"/>
                <a:ea typeface="Gill Sans"/>
              </a:rPr>
              <a:t>E39 Actor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52" name="CustomShape 12"/>
          <p:cNvSpPr/>
          <p:nvPr/>
        </p:nvSpPr>
        <p:spPr>
          <a:xfrm rot="10800000">
            <a:off x="1604160" y="1406160"/>
            <a:ext cx="1217520" cy="748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600">
            <a:solidFill>
              <a:srgbClr val="000000"/>
            </a:solidFill>
            <a:miter/>
            <a:tailEnd type="stealth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" name="CustomShape 13"/>
          <p:cNvSpPr/>
          <p:nvPr/>
        </p:nvSpPr>
        <p:spPr>
          <a:xfrm>
            <a:off x="2775960" y="744480"/>
            <a:ext cx="1531080" cy="584280"/>
          </a:xfrm>
          <a:prstGeom prst="rect">
            <a:avLst/>
          </a:prstGeom>
          <a:solidFill>
            <a:srgbClr val="6FA8DC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" rIns="9000">
            <a:sp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Gill Sans"/>
                <a:ea typeface="Gill Sans"/>
              </a:rPr>
              <a:t>S4 Observation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54" name="CustomShape 14"/>
          <p:cNvSpPr/>
          <p:nvPr/>
        </p:nvSpPr>
        <p:spPr>
          <a:xfrm rot="10800000">
            <a:off x="3542040" y="1328760"/>
            <a:ext cx="45360" cy="495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600">
            <a:solidFill>
              <a:srgbClr val="000000"/>
            </a:solidFill>
            <a:custDash>
              <a:ds d="400000" sp="300000"/>
            </a:custDash>
            <a:miter/>
            <a:tailEnd type="stealth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" name="CustomShape 15"/>
          <p:cNvSpPr/>
          <p:nvPr/>
        </p:nvSpPr>
        <p:spPr>
          <a:xfrm>
            <a:off x="8815680" y="3170520"/>
            <a:ext cx="2823120" cy="36900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Gill Sans"/>
                <a:ea typeface="Gill Sans"/>
              </a:rPr>
              <a:t>E94 Space Primitive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56" name="CustomShape 16"/>
          <p:cNvSpPr/>
          <p:nvPr/>
        </p:nvSpPr>
        <p:spPr>
          <a:xfrm flipH="1">
            <a:off x="1423772" y="2740818"/>
            <a:ext cx="1384929" cy="1509702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600">
            <a:solidFill>
              <a:srgbClr val="000000"/>
            </a:solidFill>
            <a:miter/>
            <a:tailEnd type="stealth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7" name="CustomShape 17"/>
          <p:cNvSpPr/>
          <p:nvPr/>
        </p:nvSpPr>
        <p:spPr>
          <a:xfrm rot="968400">
            <a:off x="5407920" y="2809440"/>
            <a:ext cx="2837880" cy="36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800" b="1" strike="noStrike" spc="-1" dirty="0" err="1">
                <a:solidFill>
                  <a:srgbClr val="FF0000"/>
                </a:solidFill>
                <a:latin typeface="Calibri"/>
                <a:ea typeface="Calibri"/>
              </a:rPr>
              <a:t>Oxx1</a:t>
            </a:r>
            <a:r>
              <a:rPr lang="en-US" sz="1800" b="1" strike="noStrike" spc="-1" dirty="0">
                <a:solidFill>
                  <a:srgbClr val="FF0000"/>
                </a:solidFill>
                <a:latin typeface="Calibri"/>
                <a:ea typeface="Calibri"/>
              </a:rPr>
              <a:t> determined position</a:t>
            </a:r>
            <a:endParaRPr lang="en-US" sz="1800" b="1" strike="noStrike" spc="-1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58" name="CustomShape 18"/>
          <p:cNvSpPr/>
          <p:nvPr/>
        </p:nvSpPr>
        <p:spPr>
          <a:xfrm rot="1981800">
            <a:off x="1325839" y="1377706"/>
            <a:ext cx="1968480" cy="3077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400" b="0" strike="noStrike" spc="-1" dirty="0" err="1">
                <a:solidFill>
                  <a:srgbClr val="000000"/>
                </a:solidFill>
                <a:latin typeface="Arial"/>
                <a:ea typeface="Arial"/>
              </a:rPr>
              <a:t>P14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 carried out by</a:t>
            </a:r>
            <a:endParaRPr lang="en-US" sz="1400" b="0" strike="noStrike" spc="-1" dirty="0">
              <a:latin typeface="Arial"/>
            </a:endParaRPr>
          </a:p>
        </p:txBody>
      </p:sp>
      <p:sp>
        <p:nvSpPr>
          <p:cNvPr id="59" name="CustomShape 19"/>
          <p:cNvSpPr/>
          <p:nvPr/>
        </p:nvSpPr>
        <p:spPr>
          <a:xfrm>
            <a:off x="0" y="6518520"/>
            <a:ext cx="1330560" cy="39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000" b="0" strike="noStrike" spc="-1">
                <a:solidFill>
                  <a:srgbClr val="000000"/>
                </a:solidFill>
                <a:latin typeface="Gill Sans"/>
                <a:ea typeface="Gill Sans"/>
              </a:rPr>
              <a:t>Source: CIDOC CRM</a:t>
            </a:r>
            <a:endParaRPr lang="en-US" sz="1000" b="0" strike="noStrike" spc="-1">
              <a:latin typeface="Arial"/>
            </a:endParaRPr>
          </a:p>
        </p:txBody>
      </p:sp>
      <p:sp>
        <p:nvSpPr>
          <p:cNvPr id="60" name="TextShape 20"/>
          <p:cNvSpPr txBox="1"/>
          <p:nvPr/>
        </p:nvSpPr>
        <p:spPr>
          <a:xfrm>
            <a:off x="169560" y="132608"/>
            <a:ext cx="10911240" cy="60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en-US" sz="36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Sxxx</a:t>
            </a:r>
            <a:r>
              <a:rPr lang="en-US" sz="36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Position Measurement</a:t>
            </a:r>
            <a:endParaRPr lang="en-US" sz="3600" b="0" strike="noStrike" spc="-1" dirty="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61" name="Group 21"/>
          <p:cNvGrpSpPr/>
          <p:nvPr/>
        </p:nvGrpSpPr>
        <p:grpSpPr>
          <a:xfrm>
            <a:off x="11459485" y="132608"/>
            <a:ext cx="696857" cy="948722"/>
            <a:chOff x="11081160" y="111600"/>
            <a:chExt cx="984240" cy="1607040"/>
          </a:xfrm>
        </p:grpSpPr>
        <p:sp>
          <p:nvSpPr>
            <p:cNvPr id="62" name="CustomShape 22"/>
            <p:cNvSpPr/>
            <p:nvPr/>
          </p:nvSpPr>
          <p:spPr>
            <a:xfrm>
              <a:off x="11081160" y="111600"/>
              <a:ext cx="984240" cy="1607040"/>
            </a:xfrm>
            <a:prstGeom prst="roundRect">
              <a:avLst>
                <a:gd name="adj" fmla="val 5908"/>
              </a:avLst>
            </a:prstGeom>
            <a:solidFill>
              <a:srgbClr val="6FA8DC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36000" tIns="36000" rIns="36000" bIns="72000">
              <a:no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50" b="1" strike="noStrike" spc="-1" dirty="0" err="1">
                  <a:solidFill>
                    <a:srgbClr val="000000"/>
                  </a:solidFill>
                  <a:latin typeface="Gill Sans"/>
                  <a:ea typeface="Gill Sans"/>
                </a:rPr>
                <a:t>E2</a:t>
              </a:r>
              <a:endParaRPr lang="en-US" sz="1050" b="0" strike="noStrike" spc="-1" dirty="0"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50" b="0" strike="noStrike" spc="-1" dirty="0">
                  <a:solidFill>
                    <a:srgbClr val="000000"/>
                  </a:solidFill>
                  <a:latin typeface="Gill Sans"/>
                  <a:ea typeface="Gill Sans"/>
                </a:rPr>
                <a:t>Temporal Entity</a:t>
              </a:r>
              <a:endParaRPr lang="en-US" sz="1050" b="0" strike="noStrike" spc="-1" dirty="0">
                <a:latin typeface="Arial"/>
              </a:endParaRPr>
            </a:p>
          </p:txBody>
        </p:sp>
        <p:pic>
          <p:nvPicPr>
            <p:cNvPr id="63" name="Google Shape;108;p2"/>
            <p:cNvPicPr/>
            <p:nvPr/>
          </p:nvPicPr>
          <p:blipFill>
            <a:blip r:embed="rId2"/>
            <a:stretch/>
          </p:blipFill>
          <p:spPr>
            <a:xfrm>
              <a:off x="11282759" y="979202"/>
              <a:ext cx="642149" cy="636850"/>
            </a:xfrm>
            <a:prstGeom prst="rect">
              <a:avLst/>
            </a:prstGeom>
            <a:ln>
              <a:noFill/>
            </a:ln>
          </p:spPr>
        </p:pic>
      </p:grpSp>
      <p:pic>
        <p:nvPicPr>
          <p:cNvPr id="64" name="Google Shape;109;p2"/>
          <p:cNvPicPr/>
          <p:nvPr/>
        </p:nvPicPr>
        <p:blipFill>
          <a:blip r:embed="rId3"/>
          <a:stretch/>
        </p:blipFill>
        <p:spPr>
          <a:xfrm>
            <a:off x="10514520" y="5686200"/>
            <a:ext cx="566280" cy="761760"/>
          </a:xfrm>
          <a:prstGeom prst="rect">
            <a:avLst/>
          </a:prstGeom>
          <a:ln>
            <a:noFill/>
          </a:ln>
        </p:spPr>
      </p:pic>
      <p:pic>
        <p:nvPicPr>
          <p:cNvPr id="65" name="Google Shape;110;p2"/>
          <p:cNvPicPr/>
          <p:nvPr/>
        </p:nvPicPr>
        <p:blipFill>
          <a:blip r:embed="rId4"/>
          <a:stretch/>
        </p:blipFill>
        <p:spPr>
          <a:xfrm>
            <a:off x="186840" y="2317320"/>
            <a:ext cx="533160" cy="634680"/>
          </a:xfrm>
          <a:prstGeom prst="rect">
            <a:avLst/>
          </a:prstGeom>
          <a:ln>
            <a:noFill/>
          </a:ln>
        </p:spPr>
      </p:pic>
      <p:sp>
        <p:nvSpPr>
          <p:cNvPr id="66" name="CustomShape 23"/>
          <p:cNvSpPr/>
          <p:nvPr/>
        </p:nvSpPr>
        <p:spPr>
          <a:xfrm>
            <a:off x="4353120" y="2154960"/>
            <a:ext cx="4462560" cy="1199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600">
            <a:solidFill>
              <a:srgbClr val="000000"/>
            </a:solidFill>
            <a:miter/>
            <a:tailEnd type="stealth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7" name="CustomShape 24"/>
          <p:cNvSpPr/>
          <p:nvPr/>
        </p:nvSpPr>
        <p:spPr>
          <a:xfrm rot="17381420">
            <a:off x="9108758" y="4390873"/>
            <a:ext cx="2068550" cy="3693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800" b="0" strike="noStrike" spc="-1" dirty="0" err="1" smtClean="0">
                <a:solidFill>
                  <a:srgbClr val="000000"/>
                </a:solidFill>
                <a:latin typeface="Calibri"/>
                <a:ea typeface="Calibri"/>
              </a:rPr>
              <a:t>P189</a:t>
            </a:r>
            <a:r>
              <a:rPr lang="en-US" sz="1800" b="0" strike="noStrike" spc="-1" dirty="0" smtClean="0">
                <a:solidFill>
                  <a:srgbClr val="000000"/>
                </a:solidFill>
                <a:latin typeface="Calibri"/>
                <a:ea typeface="Calibri"/>
              </a:rPr>
              <a:t> approximates 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68" name="CustomShape 25"/>
          <p:cNvSpPr/>
          <p:nvPr/>
        </p:nvSpPr>
        <p:spPr>
          <a:xfrm rot="1328160">
            <a:off x="6404007" y="5147250"/>
            <a:ext cx="1810080" cy="640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8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P161</a:t>
            </a:r>
            <a:r>
              <a:rPr lang="en-US" sz="1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has spatial projection 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69" name="CustomShape 26"/>
          <p:cNvSpPr/>
          <p:nvPr/>
        </p:nvSpPr>
        <p:spPr>
          <a:xfrm>
            <a:off x="6279576" y="5122963"/>
            <a:ext cx="2165137" cy="801442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600">
            <a:solidFill>
              <a:srgbClr val="000000"/>
            </a:solidFill>
            <a:miter/>
            <a:tailEnd type="stealth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3" name="CustomShape 30"/>
          <p:cNvSpPr/>
          <p:nvPr/>
        </p:nvSpPr>
        <p:spPr>
          <a:xfrm>
            <a:off x="2821680" y="2485800"/>
            <a:ext cx="1531080" cy="754200"/>
          </a:xfrm>
          <a:prstGeom prst="rect">
            <a:avLst/>
          </a:prstGeom>
          <a:solidFill>
            <a:srgbClr val="6FA8DC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1100" b="0" strike="noStrike" spc="-1">
                <a:solidFill>
                  <a:srgbClr val="000000"/>
                </a:solidFill>
                <a:latin typeface="Calibri"/>
                <a:ea typeface="Calibri"/>
              </a:rPr>
              <a:t>Measuring the north-eastern corner of my vineyard when setting up my fence</a:t>
            </a:r>
            <a:endParaRPr lang="en-US" sz="1100" b="0" strike="noStrike" spc="-1">
              <a:latin typeface="Arial"/>
            </a:endParaRPr>
          </a:p>
        </p:txBody>
      </p:sp>
      <p:sp>
        <p:nvSpPr>
          <p:cNvPr id="74" name="CustomShape 31"/>
          <p:cNvSpPr/>
          <p:nvPr/>
        </p:nvSpPr>
        <p:spPr>
          <a:xfrm rot="18620381">
            <a:off x="1240772" y="3101011"/>
            <a:ext cx="1736239" cy="6463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800" b="1" strike="noStrike" spc="-1" dirty="0" err="1">
                <a:solidFill>
                  <a:srgbClr val="FF0000"/>
                </a:solidFill>
                <a:latin typeface="Calibri"/>
                <a:ea typeface="Calibri"/>
              </a:rPr>
              <a:t>Oxx3</a:t>
            </a:r>
            <a:r>
              <a:rPr lang="en-US" sz="1800" b="1" strike="noStrike" spc="-1" dirty="0">
                <a:solidFill>
                  <a:srgbClr val="FF0000"/>
                </a:solidFill>
                <a:latin typeface="Calibri"/>
                <a:ea typeface="Calibri"/>
              </a:rPr>
              <a:t> </a:t>
            </a:r>
            <a:r>
              <a:rPr lang="en-US" sz="1800" b="1" strike="noStrike" spc="-1" dirty="0" smtClean="0">
                <a:solidFill>
                  <a:srgbClr val="FF0000"/>
                </a:solidFill>
                <a:latin typeface="Calibri"/>
                <a:ea typeface="Calibri"/>
              </a:rPr>
              <a:t>measured position of</a:t>
            </a:r>
            <a:endParaRPr lang="en-US" sz="1800" b="1" strike="noStrike" spc="-1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75" name="CustomShape 32"/>
          <p:cNvSpPr/>
          <p:nvPr/>
        </p:nvSpPr>
        <p:spPr>
          <a:xfrm>
            <a:off x="4767576" y="4988828"/>
            <a:ext cx="1512000" cy="522720"/>
          </a:xfrm>
          <a:prstGeom prst="rect">
            <a:avLst/>
          </a:prstGeom>
          <a:gradFill rotWithShape="0">
            <a:gsLst>
              <a:gs pos="0">
                <a:srgbClr val="7F6000"/>
              </a:gs>
              <a:gs pos="100000">
                <a:srgbClr val="FFFFFF"/>
              </a:gs>
            </a:gsLst>
            <a:lin ang="0"/>
          </a:gra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" rIns="9000">
            <a:sp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en-US" sz="105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The spatiotemporal extent of the north-eastern fence pole of my vineyard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76" name="CustomShape 33"/>
          <p:cNvSpPr/>
          <p:nvPr/>
        </p:nvSpPr>
        <p:spPr>
          <a:xfrm>
            <a:off x="288000" y="1568160"/>
            <a:ext cx="1315440" cy="447840"/>
          </a:xfrm>
          <a:prstGeom prst="rect">
            <a:avLst/>
          </a:prstGeom>
          <a:solidFill>
            <a:srgbClr val="F5A6E5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100" b="0" strike="noStrike" spc="-1">
                <a:solidFill>
                  <a:srgbClr val="000000"/>
                </a:solidFill>
                <a:latin typeface="Gill Sans"/>
                <a:ea typeface="Gill Sans"/>
              </a:rPr>
              <a:t>My surveyor friend</a:t>
            </a:r>
            <a:endParaRPr lang="en-US" sz="1100" b="0" strike="noStrike" spc="-1">
              <a:latin typeface="Arial"/>
            </a:endParaRPr>
          </a:p>
        </p:txBody>
      </p:sp>
      <p:sp>
        <p:nvSpPr>
          <p:cNvPr id="77" name="CustomShape 34"/>
          <p:cNvSpPr/>
          <p:nvPr/>
        </p:nvSpPr>
        <p:spPr>
          <a:xfrm>
            <a:off x="665280" y="4588920"/>
            <a:ext cx="1735200" cy="420120"/>
          </a:xfrm>
          <a:prstGeom prst="rect">
            <a:avLst/>
          </a:prstGeom>
          <a:solidFill>
            <a:srgbClr val="7F6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" rIns="9000">
            <a:sp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en-US" sz="1200" b="0" strike="noStrike" spc="-1">
                <a:solidFill>
                  <a:srgbClr val="000000"/>
                </a:solidFill>
                <a:latin typeface="Calibri"/>
                <a:ea typeface="Calibri"/>
              </a:rPr>
              <a:t>The north-eastern fence pole of my vineyard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79" name="CustomShape 36"/>
          <p:cNvSpPr/>
          <p:nvPr/>
        </p:nvSpPr>
        <p:spPr>
          <a:xfrm>
            <a:off x="8444713" y="6041038"/>
            <a:ext cx="1688400" cy="816962"/>
          </a:xfrm>
          <a:prstGeom prst="rect">
            <a:avLst/>
          </a:prstGeom>
          <a:solidFill>
            <a:srgbClr val="6AA94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1200" b="0" strike="noStrike" spc="-1" dirty="0">
                <a:solidFill>
                  <a:srgbClr val="000000"/>
                </a:solidFill>
                <a:latin typeface="Gill Sans"/>
                <a:ea typeface="Gill Sans"/>
              </a:rPr>
              <a:t>The abstract space occupied by the NE </a:t>
            </a:r>
            <a:r>
              <a:rPr lang="en-US" sz="1200" b="0" strike="noStrike" spc="-1" dirty="0" smtClean="0">
                <a:solidFill>
                  <a:srgbClr val="000000"/>
                </a:solidFill>
                <a:latin typeface="Gill Sans"/>
                <a:ea typeface="Gill Sans"/>
              </a:rPr>
              <a:t>pole at time of measuring</a:t>
            </a:r>
            <a:endParaRPr lang="en-US" sz="1200" b="0" strike="noStrike" spc="-1" dirty="0">
              <a:latin typeface="Arial"/>
            </a:endParaRPr>
          </a:p>
        </p:txBody>
      </p:sp>
      <p:sp>
        <p:nvSpPr>
          <p:cNvPr id="80" name="CustomShape 10"/>
          <p:cNvSpPr/>
          <p:nvPr/>
        </p:nvSpPr>
        <p:spPr>
          <a:xfrm flipV="1">
            <a:off x="6279576" y="2421612"/>
            <a:ext cx="2359457" cy="236295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600">
            <a:solidFill>
              <a:srgbClr val="000000"/>
            </a:solidFill>
            <a:miter/>
            <a:tailEnd type="stealth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Rectangle 1"/>
          <p:cNvSpPr/>
          <p:nvPr/>
        </p:nvSpPr>
        <p:spPr>
          <a:xfrm rot="18873289">
            <a:off x="5985124" y="3631873"/>
            <a:ext cx="20916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0" algn="l"/>
              </a:tabLst>
            </a:pPr>
            <a:r>
              <a:rPr lang="en-GB" spc="-1" dirty="0" err="1">
                <a:solidFill>
                  <a:srgbClr val="000000"/>
                </a:solidFill>
                <a:latin typeface="Calibri"/>
                <a:ea typeface="Calibri"/>
                <a:hlinkClick r:id="rId5" action="ppaction://hlinkfile"/>
              </a:rPr>
              <a:t>P164</a:t>
            </a:r>
            <a:r>
              <a:rPr lang="en-GB" spc="-1" dirty="0">
                <a:solidFill>
                  <a:srgbClr val="000000"/>
                </a:solidFill>
                <a:latin typeface="Calibri"/>
                <a:ea typeface="Calibri"/>
              </a:rPr>
              <a:t> is temporally specified by </a:t>
            </a:r>
            <a:endParaRPr lang="en-US" spc="-1" dirty="0">
              <a:solidFill>
                <a:srgbClr val="000000"/>
              </a:solidFill>
              <a:latin typeface="Calibri"/>
              <a:ea typeface="Calibri"/>
            </a:endParaRPr>
          </a:p>
        </p:txBody>
      </p:sp>
      <p:sp>
        <p:nvSpPr>
          <p:cNvPr id="3" name="Rectangle 2"/>
          <p:cNvSpPr/>
          <p:nvPr/>
        </p:nvSpPr>
        <p:spPr>
          <a:xfrm rot="17594304">
            <a:off x="8594983" y="4425341"/>
            <a:ext cx="191590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GB" sz="1600" kern="100" dirty="0" err="1">
                <a:latin typeface="Arial" panose="020B0604020202020204" pitchFamily="34" charset="0"/>
                <a:ea typeface="Noto Sans CJK SC"/>
                <a:cs typeface="Lohit Devanagari"/>
              </a:rPr>
              <a:t>P121</a:t>
            </a:r>
            <a:r>
              <a:rPr lang="en-GB" sz="1600" kern="100" dirty="0">
                <a:latin typeface="Arial" panose="020B0604020202020204" pitchFamily="34" charset="0"/>
                <a:ea typeface="Noto Sans CJK SC"/>
                <a:cs typeface="Lohit Devanagari"/>
              </a:rPr>
              <a:t> overlaps with</a:t>
            </a:r>
            <a:endParaRPr lang="en-US" sz="1600" kern="100" dirty="0">
              <a:latin typeface="Arial" panose="020B0604020202020204" pitchFamily="34" charset="0"/>
              <a:ea typeface="Noto Sans CJK SC"/>
              <a:cs typeface="Lohit Devanagari"/>
            </a:endParaRPr>
          </a:p>
        </p:txBody>
      </p:sp>
      <p:sp>
        <p:nvSpPr>
          <p:cNvPr id="40" name="CustomShape 7"/>
          <p:cNvSpPr/>
          <p:nvPr/>
        </p:nvSpPr>
        <p:spPr>
          <a:xfrm rot="20594400">
            <a:off x="4740442" y="1200903"/>
            <a:ext cx="1593059" cy="3693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800" b="1" strike="noStrike" spc="-1" dirty="0" smtClean="0">
                <a:solidFill>
                  <a:srgbClr val="FF0000"/>
                </a:solidFill>
                <a:latin typeface="Calibri"/>
                <a:ea typeface="Calibri"/>
              </a:rPr>
              <a:t>O? observed</a:t>
            </a:r>
            <a:endParaRPr lang="en-US" sz="1800" b="1" strike="noStrike" spc="-1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70" name="CustomShape 10"/>
          <p:cNvSpPr/>
          <p:nvPr/>
        </p:nvSpPr>
        <p:spPr>
          <a:xfrm flipV="1">
            <a:off x="4352760" y="892799"/>
            <a:ext cx="3030679" cy="1065589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600">
            <a:solidFill>
              <a:srgbClr val="000000"/>
            </a:solidFill>
            <a:miter/>
            <a:tailEnd type="stealth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1" name="CustomShape 13"/>
          <p:cNvSpPr/>
          <p:nvPr/>
        </p:nvSpPr>
        <p:spPr>
          <a:xfrm>
            <a:off x="7412755" y="473458"/>
            <a:ext cx="2245973" cy="590931"/>
          </a:xfrm>
          <a:prstGeom prst="rect">
            <a:avLst/>
          </a:prstGeom>
          <a:solidFill>
            <a:schemeClr val="bg1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" rIns="9000">
            <a:sp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en-US" spc="-1" dirty="0" err="1" smtClean="0">
                <a:solidFill>
                  <a:srgbClr val="000000"/>
                </a:solidFill>
                <a:latin typeface="Calibri"/>
                <a:ea typeface="Calibri"/>
              </a:rPr>
              <a:t>Sxxx</a:t>
            </a:r>
            <a:r>
              <a:rPr lang="en-US" spc="-1" dirty="0" smtClean="0">
                <a:solidFill>
                  <a:srgbClr val="000000"/>
                </a:solidFill>
                <a:latin typeface="Calibri"/>
                <a:ea typeface="Calibri"/>
              </a:rPr>
              <a:t> Observable Situation </a:t>
            </a:r>
            <a:endParaRPr lang="en-US" spc="-1" dirty="0">
              <a:solidFill>
                <a:srgbClr val="000000"/>
              </a:solidFill>
              <a:latin typeface="Calibri"/>
              <a:ea typeface="Calibri"/>
            </a:endParaRPr>
          </a:p>
        </p:txBody>
      </p:sp>
      <p:sp>
        <p:nvSpPr>
          <p:cNvPr id="72" name="CustomShape 32"/>
          <p:cNvSpPr/>
          <p:nvPr/>
        </p:nvSpPr>
        <p:spPr>
          <a:xfrm>
            <a:off x="7401043" y="1053596"/>
            <a:ext cx="2247370" cy="674031"/>
          </a:xfrm>
          <a:prstGeom prst="rect">
            <a:avLst/>
          </a:prstGeom>
          <a:solidFill>
            <a:schemeClr val="bg1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" rIns="9000">
            <a:sp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en-US" sz="105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The spatiotemporal extent of the north-eastern fence pole of my </a:t>
            </a:r>
            <a:r>
              <a:rPr lang="en-US" sz="1050" b="0" strike="noStrike" spc="-1" dirty="0" smtClean="0">
                <a:solidFill>
                  <a:srgbClr val="000000"/>
                </a:solidFill>
                <a:latin typeface="Calibri"/>
                <a:ea typeface="Calibri"/>
              </a:rPr>
              <a:t>vineyard relative to the auxiliary reference points used by the position measurement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78" name="CustomShape 10"/>
          <p:cNvSpPr/>
          <p:nvPr/>
        </p:nvSpPr>
        <p:spPr>
          <a:xfrm flipV="1">
            <a:off x="5375747" y="1244520"/>
            <a:ext cx="2004440" cy="3405908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600">
            <a:solidFill>
              <a:srgbClr val="000000"/>
            </a:solidFill>
            <a:miter/>
            <a:tailEnd type="stealth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1" name="CustomShape 7"/>
          <p:cNvSpPr/>
          <p:nvPr/>
        </p:nvSpPr>
        <p:spPr>
          <a:xfrm rot="18153855">
            <a:off x="5284948" y="3009479"/>
            <a:ext cx="1593059" cy="6463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800" b="1" strike="noStrike" spc="-1" dirty="0" err="1" smtClean="0">
                <a:solidFill>
                  <a:srgbClr val="FF0000"/>
                </a:solidFill>
                <a:latin typeface="Calibri"/>
                <a:ea typeface="Calibri"/>
              </a:rPr>
              <a:t>Oxx5</a:t>
            </a:r>
            <a:r>
              <a:rPr lang="en-US" sz="1800" b="1" strike="noStrike" spc="-1" dirty="0" smtClean="0">
                <a:solidFill>
                  <a:srgbClr val="FF0000"/>
                </a:solidFill>
                <a:latin typeface="Calibri"/>
                <a:ea typeface="Calibri"/>
              </a:rPr>
              <a:t> forms </a:t>
            </a: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b="1" spc="-1" dirty="0">
                <a:solidFill>
                  <a:srgbClr val="FF0000"/>
                </a:solidFill>
                <a:latin typeface="Calibri"/>
                <a:ea typeface="Calibri"/>
              </a:rPr>
              <a:t> </a:t>
            </a:r>
            <a:r>
              <a:rPr lang="en-US" b="1" spc="-1" dirty="0" smtClean="0">
                <a:solidFill>
                  <a:srgbClr val="FF0000"/>
                </a:solidFill>
                <a:latin typeface="Calibri"/>
                <a:ea typeface="Calibri"/>
              </a:rPr>
              <a:t>   </a:t>
            </a:r>
            <a:r>
              <a:rPr lang="en-US" sz="1800" b="1" strike="noStrike" spc="-1" dirty="0" smtClean="0">
                <a:solidFill>
                  <a:srgbClr val="FF0000"/>
                </a:solidFill>
                <a:latin typeface="Calibri"/>
                <a:ea typeface="Calibri"/>
              </a:rPr>
              <a:t>parts of</a:t>
            </a:r>
            <a:endParaRPr lang="en-US" sz="1800" b="1" strike="noStrike" spc="-1" dirty="0">
              <a:solidFill>
                <a:srgbClr val="FF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1106</TotalTime>
  <Words>141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DejaVu Sans</vt:lpstr>
      <vt:lpstr>Gill Sans</vt:lpstr>
      <vt:lpstr>Lohit Devanagari</vt:lpstr>
      <vt:lpstr>Noto Sans CJK SC</vt:lpstr>
      <vt:lpstr>Arial</vt:lpstr>
      <vt:lpstr>Calibri</vt:lpstr>
      <vt:lpstr>Symbol</vt:lpstr>
      <vt:lpstr>Times New Roman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Gerald Hiebel</dc:creator>
  <dc:description/>
  <cp:lastModifiedBy>Martin Doerr</cp:lastModifiedBy>
  <cp:revision>12</cp:revision>
  <dcterms:created xsi:type="dcterms:W3CDTF">2022-05-10T11:48:32Z</dcterms:created>
  <dcterms:modified xsi:type="dcterms:W3CDTF">2022-07-13T13:10:01Z</dcterms:modified>
  <dc:language>en-GB</dc:language>
</cp:coreProperties>
</file>