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A17CD-6AD1-45F7-B710-F7CC78C7197D}" type="datetimeFigureOut">
              <a:rPr lang="nb-NO" smtClean="0"/>
              <a:t>29.03.2017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981AD-2C57-4EE7-8C39-92E50E90F5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16724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A17CD-6AD1-45F7-B710-F7CC78C7197D}" type="datetimeFigureOut">
              <a:rPr lang="nb-NO" smtClean="0"/>
              <a:t>29.03.2017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981AD-2C57-4EE7-8C39-92E50E90F5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82425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A17CD-6AD1-45F7-B710-F7CC78C7197D}" type="datetimeFigureOut">
              <a:rPr lang="nb-NO" smtClean="0"/>
              <a:t>29.03.2017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981AD-2C57-4EE7-8C39-92E50E90F5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7780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A17CD-6AD1-45F7-B710-F7CC78C7197D}" type="datetimeFigureOut">
              <a:rPr lang="nb-NO" smtClean="0"/>
              <a:t>29.03.2017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981AD-2C57-4EE7-8C39-92E50E90F5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35228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A17CD-6AD1-45F7-B710-F7CC78C7197D}" type="datetimeFigureOut">
              <a:rPr lang="nb-NO" smtClean="0"/>
              <a:t>29.03.2017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981AD-2C57-4EE7-8C39-92E50E90F5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69120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A17CD-6AD1-45F7-B710-F7CC78C7197D}" type="datetimeFigureOut">
              <a:rPr lang="nb-NO" smtClean="0"/>
              <a:t>29.03.2017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981AD-2C57-4EE7-8C39-92E50E90F5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75997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A17CD-6AD1-45F7-B710-F7CC78C7197D}" type="datetimeFigureOut">
              <a:rPr lang="nb-NO" smtClean="0"/>
              <a:t>29.03.2017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981AD-2C57-4EE7-8C39-92E50E90F5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24316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A17CD-6AD1-45F7-B710-F7CC78C7197D}" type="datetimeFigureOut">
              <a:rPr lang="nb-NO" smtClean="0"/>
              <a:t>29.03.2017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981AD-2C57-4EE7-8C39-92E50E90F5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52036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A17CD-6AD1-45F7-B710-F7CC78C7197D}" type="datetimeFigureOut">
              <a:rPr lang="nb-NO" smtClean="0"/>
              <a:t>29.03.2017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981AD-2C57-4EE7-8C39-92E50E90F5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51670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A17CD-6AD1-45F7-B710-F7CC78C7197D}" type="datetimeFigureOut">
              <a:rPr lang="nb-NO" smtClean="0"/>
              <a:t>29.03.2017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981AD-2C57-4EE7-8C39-92E50E90F5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36536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A17CD-6AD1-45F7-B710-F7CC78C7197D}" type="datetimeFigureOut">
              <a:rPr lang="nb-NO" smtClean="0"/>
              <a:t>29.03.2017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981AD-2C57-4EE7-8C39-92E50E90F5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70535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A17CD-6AD1-45F7-B710-F7CC78C7197D}" type="datetimeFigureOut">
              <a:rPr lang="nb-NO" smtClean="0"/>
              <a:t>29.03.2017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981AD-2C57-4EE7-8C39-92E50E90F5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97123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Move S15 Observable Entity</a:t>
            </a:r>
            <a:br>
              <a:rPr lang="en-GB" dirty="0" smtClean="0"/>
            </a:br>
            <a:r>
              <a:rPr lang="en-GB" dirty="0" smtClean="0"/>
              <a:t> to CRM?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nb-NO" sz="4000" dirty="0" err="1" smtClean="0"/>
              <a:t>Some</a:t>
            </a:r>
            <a:r>
              <a:rPr lang="nb-NO" sz="4000" dirty="0" smtClean="0"/>
              <a:t> </a:t>
            </a:r>
            <a:r>
              <a:rPr lang="nb-NO" sz="4000" dirty="0" err="1" smtClean="0"/>
              <a:t>possible</a:t>
            </a:r>
            <a:r>
              <a:rPr lang="nb-NO" sz="4000" dirty="0" smtClean="0"/>
              <a:t> </a:t>
            </a:r>
            <a:r>
              <a:rPr lang="nb-NO" sz="4000" dirty="0" err="1" smtClean="0"/>
              <a:t>simplifications</a:t>
            </a:r>
            <a:r>
              <a:rPr lang="nb-NO" sz="4000" dirty="0" smtClean="0"/>
              <a:t> </a:t>
            </a:r>
            <a:r>
              <a:rPr lang="nb-NO" sz="4000" dirty="0" err="1" smtClean="0"/>
              <a:t>of</a:t>
            </a:r>
            <a:r>
              <a:rPr lang="nb-NO" sz="4000" dirty="0" smtClean="0"/>
              <a:t> </a:t>
            </a:r>
            <a:r>
              <a:rPr lang="nb-NO" sz="4000" dirty="0" err="1" smtClean="0"/>
              <a:t>CRMSci</a:t>
            </a:r>
            <a:endParaRPr lang="nb-NO" sz="4000" dirty="0" smtClean="0"/>
          </a:p>
          <a:p>
            <a:r>
              <a:rPr lang="nb-NO" sz="4000" dirty="0" err="1" smtClean="0"/>
              <a:t>Issue</a:t>
            </a:r>
            <a:r>
              <a:rPr lang="nb-NO" sz="4000" dirty="0" smtClean="0"/>
              <a:t> 293: Dimension to be </a:t>
            </a:r>
            <a:r>
              <a:rPr lang="nb-NO" sz="4000" dirty="0" err="1" smtClean="0"/>
              <a:t>discussed</a:t>
            </a:r>
            <a:r>
              <a:rPr lang="nb-NO" sz="4000" dirty="0" smtClean="0"/>
              <a:t> at </a:t>
            </a:r>
            <a:r>
              <a:rPr lang="nb-NO" sz="4000" dirty="0" err="1" smtClean="0"/>
              <a:t>the</a:t>
            </a:r>
            <a:r>
              <a:rPr lang="nb-NO" sz="4000" dirty="0" smtClean="0"/>
              <a:t>  </a:t>
            </a:r>
            <a:r>
              <a:rPr lang="en-US" sz="4000" dirty="0" smtClean="0"/>
              <a:t>38th CIDOC CRM and 31th FRBR CRM meeting</a:t>
            </a:r>
            <a:r>
              <a:rPr lang="nb-NO" sz="4000" dirty="0" smtClean="0"/>
              <a:t> </a:t>
            </a:r>
          </a:p>
          <a:p>
            <a:endParaRPr lang="nb-NO" dirty="0"/>
          </a:p>
          <a:p>
            <a:r>
              <a:rPr lang="nb-NO" dirty="0" smtClean="0"/>
              <a:t>Christian-Emil Ore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19621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4" name="Straight Arrow Connector 139"/>
          <p:cNvCxnSpPr>
            <a:cxnSpLocks noChangeShapeType="1"/>
            <a:stCxn id="38" idx="0"/>
            <a:endCxn id="43" idx="2"/>
          </p:cNvCxnSpPr>
          <p:nvPr/>
        </p:nvCxnSpPr>
        <p:spPr bwMode="auto">
          <a:xfrm flipV="1">
            <a:off x="6258384" y="1124744"/>
            <a:ext cx="62421" cy="4203596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cxnSp>
        <p:nvCxnSpPr>
          <p:cNvPr id="157" name="Straight Arrow Connector 139"/>
          <p:cNvCxnSpPr>
            <a:cxnSpLocks noChangeShapeType="1"/>
            <a:stCxn id="106" idx="3"/>
            <a:endCxn id="57" idx="2"/>
          </p:cNvCxnSpPr>
          <p:nvPr/>
        </p:nvCxnSpPr>
        <p:spPr bwMode="auto">
          <a:xfrm flipV="1">
            <a:off x="1372866" y="2369851"/>
            <a:ext cx="3975493" cy="2493149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cxnSp>
        <p:nvCxnSpPr>
          <p:cNvPr id="3" name="AutoShape 50"/>
          <p:cNvCxnSpPr>
            <a:cxnSpLocks noChangeShapeType="1"/>
            <a:stCxn id="36" idx="1"/>
            <a:endCxn id="19" idx="1"/>
          </p:cNvCxnSpPr>
          <p:nvPr/>
        </p:nvCxnSpPr>
        <p:spPr bwMode="auto">
          <a:xfrm rot="10800000" flipH="1" flipV="1">
            <a:off x="1115616" y="3010011"/>
            <a:ext cx="1808162" cy="3592857"/>
          </a:xfrm>
          <a:prstGeom prst="curvedConnector3">
            <a:avLst>
              <a:gd name="adj1" fmla="val -12643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6" name="Straight Arrow Connector 75"/>
          <p:cNvCxnSpPr>
            <a:cxnSpLocks noChangeShapeType="1"/>
            <a:stCxn id="23" idx="3"/>
            <a:endCxn id="31" idx="1"/>
          </p:cNvCxnSpPr>
          <p:nvPr/>
        </p:nvCxnSpPr>
        <p:spPr bwMode="auto">
          <a:xfrm flipV="1">
            <a:off x="5196231" y="3999548"/>
            <a:ext cx="267082" cy="9717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8" name="Text Box 6"/>
          <p:cNvSpPr txBox="1">
            <a:spLocks noChangeAspect="1" noChangeArrowheads="1"/>
          </p:cNvSpPr>
          <p:nvPr/>
        </p:nvSpPr>
        <p:spPr bwMode="auto">
          <a:xfrm>
            <a:off x="1619672" y="2103294"/>
            <a:ext cx="177850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200"/>
              <a:t>E13 Attribute Assignment</a:t>
            </a:r>
          </a:p>
        </p:txBody>
      </p:sp>
      <p:sp>
        <p:nvSpPr>
          <p:cNvPr id="12" name="Text Box 66"/>
          <p:cNvSpPr txBox="1">
            <a:spLocks noChangeAspect="1" noChangeArrowheads="1"/>
          </p:cNvSpPr>
          <p:nvPr/>
        </p:nvSpPr>
        <p:spPr bwMode="auto">
          <a:xfrm>
            <a:off x="2075522" y="1351801"/>
            <a:ext cx="840294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200" dirty="0"/>
              <a:t>E7 Activity</a:t>
            </a:r>
          </a:p>
        </p:txBody>
      </p:sp>
      <p:cxnSp>
        <p:nvCxnSpPr>
          <p:cNvPr id="13" name="Straight Arrow Connector 76"/>
          <p:cNvCxnSpPr>
            <a:cxnSpLocks noChangeShapeType="1"/>
            <a:stCxn id="45" idx="0"/>
            <a:endCxn id="10" idx="2"/>
          </p:cNvCxnSpPr>
          <p:nvPr/>
        </p:nvCxnSpPr>
        <p:spPr bwMode="auto">
          <a:xfrm flipV="1">
            <a:off x="2301782" y="3173269"/>
            <a:ext cx="963325" cy="2528464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14" name="Straight Arrow Connector 78"/>
          <p:cNvCxnSpPr>
            <a:cxnSpLocks noChangeShapeType="1"/>
            <a:stCxn id="10" idx="0"/>
            <a:endCxn id="8" idx="2"/>
          </p:cNvCxnSpPr>
          <p:nvPr/>
        </p:nvCxnSpPr>
        <p:spPr bwMode="auto">
          <a:xfrm flipH="1" flipV="1">
            <a:off x="2508922" y="2380293"/>
            <a:ext cx="756185" cy="515977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17" name="Straight Arrow Connector 139"/>
          <p:cNvCxnSpPr>
            <a:cxnSpLocks noChangeShapeType="1"/>
            <a:stCxn id="8" idx="0"/>
            <a:endCxn id="12" idx="2"/>
          </p:cNvCxnSpPr>
          <p:nvPr/>
        </p:nvCxnSpPr>
        <p:spPr bwMode="auto">
          <a:xfrm flipH="1" flipV="1">
            <a:off x="2495669" y="1628800"/>
            <a:ext cx="13253" cy="474494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19" name="Text Box 23"/>
          <p:cNvSpPr txBox="1">
            <a:spLocks noChangeAspect="1" noChangeArrowheads="1"/>
          </p:cNvSpPr>
          <p:nvPr/>
        </p:nvSpPr>
        <p:spPr bwMode="auto">
          <a:xfrm>
            <a:off x="2923778" y="6464369"/>
            <a:ext cx="112082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/>
              <a:t>E54 Dimension</a:t>
            </a:r>
            <a:endParaRPr lang="en-GB" altLang="el-GR" sz="1200" dirty="0"/>
          </a:p>
        </p:txBody>
      </p:sp>
      <p:cxnSp>
        <p:nvCxnSpPr>
          <p:cNvPr id="21" name="AutoShape 31"/>
          <p:cNvCxnSpPr>
            <a:cxnSpLocks noChangeShapeType="1"/>
            <a:stCxn id="10" idx="2"/>
            <a:endCxn id="23" idx="0"/>
          </p:cNvCxnSpPr>
          <p:nvPr/>
        </p:nvCxnSpPr>
        <p:spPr bwMode="auto">
          <a:xfrm>
            <a:off x="3265107" y="3173269"/>
            <a:ext cx="1292905" cy="6974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22" name="Text Box 32"/>
          <p:cNvSpPr txBox="1">
            <a:spLocks noChangeArrowheads="1"/>
          </p:cNvSpPr>
          <p:nvPr/>
        </p:nvSpPr>
        <p:spPr bwMode="auto">
          <a:xfrm>
            <a:off x="3950978" y="3471321"/>
            <a:ext cx="1642849" cy="246221"/>
          </a:xfrm>
          <a:prstGeom prst="rect">
            <a:avLst/>
          </a:prstGeom>
          <a:solidFill>
            <a:srgbClr val="FEEFE6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O9 observed </a:t>
            </a:r>
            <a:r>
              <a:rPr lang="en-US" altLang="el-GR" sz="1000" dirty="0" smtClean="0">
                <a:cs typeface="Arial" charset="0"/>
              </a:rPr>
              <a:t>property </a:t>
            </a:r>
            <a:r>
              <a:rPr lang="en-US" altLang="el-GR" sz="1000" dirty="0">
                <a:cs typeface="Arial" charset="0"/>
              </a:rPr>
              <a:t>type</a:t>
            </a:r>
          </a:p>
        </p:txBody>
      </p:sp>
      <p:sp>
        <p:nvSpPr>
          <p:cNvPr id="23" name="Text Box 33"/>
          <p:cNvSpPr txBox="1">
            <a:spLocks noChangeAspect="1" noChangeArrowheads="1"/>
          </p:cNvSpPr>
          <p:nvPr/>
        </p:nvSpPr>
        <p:spPr bwMode="auto">
          <a:xfrm>
            <a:off x="3919792" y="3870765"/>
            <a:ext cx="1276439" cy="276999"/>
          </a:xfrm>
          <a:prstGeom prst="rect">
            <a:avLst/>
          </a:prstGeom>
          <a:gradFill>
            <a:gsLst>
              <a:gs pos="0">
                <a:srgbClr val="FAA372"/>
              </a:gs>
              <a:gs pos="50000">
                <a:schemeClr val="bg1"/>
              </a:gs>
              <a:gs pos="100000">
                <a:srgbClr val="FAA37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200" dirty="0"/>
              <a:t>S9 Property Type </a:t>
            </a:r>
          </a:p>
        </p:txBody>
      </p:sp>
      <p:sp>
        <p:nvSpPr>
          <p:cNvPr id="26" name="Text Box 44"/>
          <p:cNvSpPr txBox="1">
            <a:spLocks noChangeAspect="1" noChangeArrowheads="1"/>
          </p:cNvSpPr>
          <p:nvPr/>
        </p:nvSpPr>
        <p:spPr bwMode="auto">
          <a:xfrm>
            <a:off x="7557887" y="3457789"/>
            <a:ext cx="1550617" cy="276999"/>
          </a:xfrm>
          <a:prstGeom prst="rect">
            <a:avLst/>
          </a:prstGeom>
          <a:gradFill>
            <a:gsLst>
              <a:gs pos="0">
                <a:srgbClr val="FAA372"/>
              </a:gs>
              <a:gs pos="50000">
                <a:schemeClr val="bg1"/>
              </a:gs>
              <a:gs pos="100000">
                <a:srgbClr val="FAA37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200" dirty="0"/>
              <a:t>S15 Observable Entity</a:t>
            </a:r>
          </a:p>
        </p:txBody>
      </p:sp>
      <p:cxnSp>
        <p:nvCxnSpPr>
          <p:cNvPr id="28" name="AutoShape 50"/>
          <p:cNvCxnSpPr>
            <a:cxnSpLocks noChangeShapeType="1"/>
            <a:stCxn id="26" idx="2"/>
            <a:endCxn id="19" idx="0"/>
          </p:cNvCxnSpPr>
          <p:nvPr/>
        </p:nvCxnSpPr>
        <p:spPr bwMode="auto">
          <a:xfrm rot="5400000">
            <a:off x="4543902" y="2675074"/>
            <a:ext cx="2729581" cy="4849008"/>
          </a:xfrm>
          <a:prstGeom prst="curvedConnector3">
            <a:avLst>
              <a:gd name="adj1" fmla="val 81755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29" name="Rectangle 51"/>
          <p:cNvSpPr>
            <a:spLocks noChangeArrowheads="1"/>
          </p:cNvSpPr>
          <p:nvPr/>
        </p:nvSpPr>
        <p:spPr bwMode="auto">
          <a:xfrm>
            <a:off x="5352916" y="5852089"/>
            <a:ext cx="1180131" cy="246221"/>
          </a:xfrm>
          <a:prstGeom prst="rect">
            <a:avLst/>
          </a:prstGeom>
          <a:solidFill>
            <a:srgbClr val="FEEFE6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O12 has dimension</a:t>
            </a:r>
            <a:endParaRPr lang="el-GR" altLang="el-GR" sz="1000" dirty="0">
              <a:cs typeface="Arial" charset="0"/>
            </a:endParaRPr>
          </a:p>
        </p:txBody>
      </p:sp>
      <p:sp>
        <p:nvSpPr>
          <p:cNvPr id="31" name="Text Box 9"/>
          <p:cNvSpPr txBox="1">
            <a:spLocks noChangeAspect="1" noChangeArrowheads="1"/>
          </p:cNvSpPr>
          <p:nvPr/>
        </p:nvSpPr>
        <p:spPr bwMode="auto">
          <a:xfrm>
            <a:off x="5463313" y="3861048"/>
            <a:ext cx="746743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altLang="el-GR" sz="1200" dirty="0"/>
              <a:t>E55 Type</a:t>
            </a:r>
            <a:endParaRPr lang="en-GB" altLang="el-GR" sz="1200" dirty="0"/>
          </a:p>
        </p:txBody>
      </p:sp>
      <p:cxnSp>
        <p:nvCxnSpPr>
          <p:cNvPr id="32" name="AutoShape 24"/>
          <p:cNvCxnSpPr>
            <a:cxnSpLocks noChangeShapeType="1"/>
            <a:stCxn id="10" idx="3"/>
            <a:endCxn id="39" idx="1"/>
          </p:cNvCxnSpPr>
          <p:nvPr/>
        </p:nvCxnSpPr>
        <p:spPr bwMode="auto">
          <a:xfrm flipV="1">
            <a:off x="3830422" y="2370222"/>
            <a:ext cx="3995548" cy="66454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33" name="Text Box 36"/>
          <p:cNvSpPr txBox="1">
            <a:spLocks noChangeArrowheads="1"/>
          </p:cNvSpPr>
          <p:nvPr/>
        </p:nvSpPr>
        <p:spPr bwMode="auto">
          <a:xfrm>
            <a:off x="5220072" y="2596842"/>
            <a:ext cx="961130" cy="400110"/>
          </a:xfrm>
          <a:prstGeom prst="rect">
            <a:avLst/>
          </a:prstGeom>
          <a:solidFill>
            <a:srgbClr val="FEEFE6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O16 observed </a:t>
            </a:r>
            <a:endParaRPr lang="en-US" altLang="el-GR" sz="1000" dirty="0" smtClean="0">
              <a:cs typeface="Arial" charset="0"/>
            </a:endParaRPr>
          </a:p>
          <a:p>
            <a:r>
              <a:rPr lang="en-US" altLang="el-GR" sz="1000" dirty="0" smtClean="0">
                <a:cs typeface="Arial" charset="0"/>
              </a:rPr>
              <a:t>value</a:t>
            </a:r>
            <a:endParaRPr lang="en-US" altLang="el-GR" sz="1000" dirty="0">
              <a:cs typeface="Arial" charset="0"/>
            </a:endParaRPr>
          </a:p>
        </p:txBody>
      </p:sp>
      <p:cxnSp>
        <p:nvCxnSpPr>
          <p:cNvPr id="35" name="Straight Arrow Connector 76"/>
          <p:cNvCxnSpPr>
            <a:cxnSpLocks noChangeShapeType="1"/>
            <a:stCxn id="45" idx="0"/>
            <a:endCxn id="36" idx="2"/>
          </p:cNvCxnSpPr>
          <p:nvPr/>
        </p:nvCxnSpPr>
        <p:spPr bwMode="auto">
          <a:xfrm flipH="1" flipV="1">
            <a:off x="1800130" y="3148511"/>
            <a:ext cx="501652" cy="2553222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36" name="Text Box 5"/>
          <p:cNvSpPr txBox="1">
            <a:spLocks noChangeAspect="1" noChangeArrowheads="1"/>
          </p:cNvSpPr>
          <p:nvPr/>
        </p:nvSpPr>
        <p:spPr bwMode="auto">
          <a:xfrm>
            <a:off x="1115616" y="2871512"/>
            <a:ext cx="1369028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/>
              <a:t>E16 Measurement </a:t>
            </a:r>
            <a:endParaRPr lang="en-GB" altLang="el-GR" sz="1200" dirty="0"/>
          </a:p>
        </p:txBody>
      </p:sp>
      <p:sp>
        <p:nvSpPr>
          <p:cNvPr id="39" name="Text Box 47"/>
          <p:cNvSpPr txBox="1">
            <a:spLocks noChangeAspect="1" noChangeArrowheads="1"/>
          </p:cNvSpPr>
          <p:nvPr/>
        </p:nvSpPr>
        <p:spPr bwMode="auto">
          <a:xfrm>
            <a:off x="7825970" y="2231722"/>
            <a:ext cx="106651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/>
              <a:t>E1 CRM Entity</a:t>
            </a:r>
            <a:endParaRPr lang="en-GB" altLang="el-GR" sz="1200"/>
          </a:p>
        </p:txBody>
      </p:sp>
      <p:cxnSp>
        <p:nvCxnSpPr>
          <p:cNvPr id="42" name="Straight Arrow Connector 76"/>
          <p:cNvCxnSpPr>
            <a:cxnSpLocks noChangeShapeType="1"/>
            <a:stCxn id="26" idx="0"/>
            <a:endCxn id="39" idx="2"/>
          </p:cNvCxnSpPr>
          <p:nvPr/>
        </p:nvCxnSpPr>
        <p:spPr bwMode="auto">
          <a:xfrm flipV="1">
            <a:off x="8333196" y="2508721"/>
            <a:ext cx="26029" cy="949068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45" name="Text Box 5"/>
          <p:cNvSpPr txBox="1">
            <a:spLocks noChangeAspect="1" noChangeArrowheads="1"/>
          </p:cNvSpPr>
          <p:nvPr/>
        </p:nvSpPr>
        <p:spPr bwMode="auto">
          <a:xfrm>
            <a:off x="1619672" y="5701733"/>
            <a:ext cx="1364220" cy="276999"/>
          </a:xfrm>
          <a:prstGeom prst="rect">
            <a:avLst/>
          </a:prstGeom>
          <a:gradFill>
            <a:gsLst>
              <a:gs pos="0">
                <a:srgbClr val="FAA372"/>
              </a:gs>
              <a:gs pos="50000">
                <a:schemeClr val="bg1"/>
              </a:gs>
              <a:gs pos="100000">
                <a:srgbClr val="FAA37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/>
              <a:t>S21 Measurement </a:t>
            </a:r>
            <a:endParaRPr lang="en-GB" altLang="el-GR" sz="1200" dirty="0"/>
          </a:p>
        </p:txBody>
      </p:sp>
      <p:cxnSp>
        <p:nvCxnSpPr>
          <p:cNvPr id="48" name="AutoShape 31"/>
          <p:cNvCxnSpPr>
            <a:cxnSpLocks noChangeShapeType="1"/>
            <a:stCxn id="8" idx="3"/>
            <a:endCxn id="39" idx="1"/>
          </p:cNvCxnSpPr>
          <p:nvPr/>
        </p:nvCxnSpPr>
        <p:spPr bwMode="auto">
          <a:xfrm>
            <a:off x="3398172" y="2241794"/>
            <a:ext cx="4427798" cy="12842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56" name="AutoShape 50"/>
          <p:cNvCxnSpPr>
            <a:cxnSpLocks noChangeShapeType="1"/>
            <a:stCxn id="8" idx="0"/>
            <a:endCxn id="39" idx="0"/>
          </p:cNvCxnSpPr>
          <p:nvPr/>
        </p:nvCxnSpPr>
        <p:spPr bwMode="auto">
          <a:xfrm rot="16200000" flipH="1">
            <a:off x="5369859" y="-757643"/>
            <a:ext cx="128428" cy="5850303"/>
          </a:xfrm>
          <a:prstGeom prst="curvedConnector3">
            <a:avLst>
              <a:gd name="adj1" fmla="val -407914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57" name="Text Box 36"/>
          <p:cNvSpPr txBox="1">
            <a:spLocks noChangeArrowheads="1"/>
          </p:cNvSpPr>
          <p:nvPr/>
        </p:nvSpPr>
        <p:spPr bwMode="auto">
          <a:xfrm>
            <a:off x="4860033" y="2123789"/>
            <a:ext cx="976652" cy="246062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P141 assigned</a:t>
            </a:r>
          </a:p>
        </p:txBody>
      </p:sp>
      <p:cxnSp>
        <p:nvCxnSpPr>
          <p:cNvPr id="61" name="Straight Arrow Connector 76"/>
          <p:cNvCxnSpPr>
            <a:cxnSpLocks noChangeShapeType="1"/>
            <a:stCxn id="36" idx="0"/>
            <a:endCxn id="8" idx="2"/>
          </p:cNvCxnSpPr>
          <p:nvPr/>
        </p:nvCxnSpPr>
        <p:spPr bwMode="auto">
          <a:xfrm flipV="1">
            <a:off x="1800130" y="2380293"/>
            <a:ext cx="708792" cy="491219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10" name="Text Box 12"/>
          <p:cNvSpPr txBox="1">
            <a:spLocks noChangeAspect="1" noChangeArrowheads="1"/>
          </p:cNvSpPr>
          <p:nvPr/>
        </p:nvSpPr>
        <p:spPr bwMode="auto">
          <a:xfrm>
            <a:off x="2699792" y="2896270"/>
            <a:ext cx="1130630" cy="276999"/>
          </a:xfrm>
          <a:prstGeom prst="rect">
            <a:avLst/>
          </a:prstGeom>
          <a:gradFill>
            <a:gsLst>
              <a:gs pos="0">
                <a:srgbClr val="FAA372"/>
              </a:gs>
              <a:gs pos="50000">
                <a:schemeClr val="bg1"/>
              </a:gs>
              <a:gs pos="100000">
                <a:srgbClr val="FAA37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200" dirty="0"/>
              <a:t>S4 Observation</a:t>
            </a:r>
          </a:p>
        </p:txBody>
      </p:sp>
      <p:sp>
        <p:nvSpPr>
          <p:cNvPr id="106" name="Text Box 13"/>
          <p:cNvSpPr txBox="1">
            <a:spLocks noChangeArrowheads="1"/>
          </p:cNvSpPr>
          <p:nvPr/>
        </p:nvSpPr>
        <p:spPr bwMode="auto">
          <a:xfrm>
            <a:off x="323528" y="4662945"/>
            <a:ext cx="1049338" cy="400110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P40 observed </a:t>
            </a:r>
            <a:r>
              <a:rPr lang="en-US" altLang="el-GR" sz="1000" dirty="0" smtClean="0">
                <a:cs typeface="Arial" charset="0"/>
              </a:rPr>
              <a:t>dimension</a:t>
            </a:r>
            <a:endParaRPr lang="el-GR" altLang="el-GR" sz="1000" dirty="0">
              <a:cs typeface="Arial" charset="0"/>
            </a:endParaRPr>
          </a:p>
        </p:txBody>
      </p:sp>
      <p:cxnSp>
        <p:nvCxnSpPr>
          <p:cNvPr id="127" name="AutoShape 50"/>
          <p:cNvCxnSpPr>
            <a:cxnSpLocks noChangeShapeType="1"/>
            <a:stCxn id="45" idx="3"/>
            <a:endCxn id="26" idx="2"/>
          </p:cNvCxnSpPr>
          <p:nvPr/>
        </p:nvCxnSpPr>
        <p:spPr bwMode="auto">
          <a:xfrm flipV="1">
            <a:off x="2983892" y="3734788"/>
            <a:ext cx="5349304" cy="210544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38" name="Text Box 36"/>
          <p:cNvSpPr txBox="1">
            <a:spLocks noChangeArrowheads="1"/>
          </p:cNvSpPr>
          <p:nvPr/>
        </p:nvSpPr>
        <p:spPr bwMode="auto">
          <a:xfrm>
            <a:off x="5671009" y="5328340"/>
            <a:ext cx="1174750" cy="252412"/>
          </a:xfrm>
          <a:prstGeom prst="rect">
            <a:avLst/>
          </a:prstGeom>
          <a:solidFill>
            <a:srgbClr val="FEEFE6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O24 measured</a:t>
            </a:r>
          </a:p>
        </p:txBody>
      </p:sp>
      <p:cxnSp>
        <p:nvCxnSpPr>
          <p:cNvPr id="71" name="AutoShape 50"/>
          <p:cNvCxnSpPr>
            <a:cxnSpLocks noChangeShapeType="1"/>
            <a:stCxn id="36" idx="1"/>
            <a:endCxn id="39" idx="0"/>
          </p:cNvCxnSpPr>
          <p:nvPr/>
        </p:nvCxnSpPr>
        <p:spPr bwMode="auto">
          <a:xfrm rot="10800000" flipH="1">
            <a:off x="1115615" y="2231722"/>
            <a:ext cx="7243609" cy="778290"/>
          </a:xfrm>
          <a:prstGeom prst="curvedConnector4">
            <a:avLst>
              <a:gd name="adj1" fmla="val -3156"/>
              <a:gd name="adj2" fmla="val 282352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43" name="Text Box 13"/>
          <p:cNvSpPr txBox="1">
            <a:spLocks noChangeArrowheads="1"/>
          </p:cNvSpPr>
          <p:nvPr/>
        </p:nvSpPr>
        <p:spPr bwMode="auto">
          <a:xfrm>
            <a:off x="5796136" y="877094"/>
            <a:ext cx="1049338" cy="247650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P39 measured</a:t>
            </a:r>
          </a:p>
        </p:txBody>
      </p:sp>
      <p:cxnSp>
        <p:nvCxnSpPr>
          <p:cNvPr id="135" name="Straight Arrow Connector 139"/>
          <p:cNvCxnSpPr>
            <a:cxnSpLocks noChangeShapeType="1"/>
            <a:stCxn id="43" idx="2"/>
            <a:endCxn id="49" idx="0"/>
          </p:cNvCxnSpPr>
          <p:nvPr/>
        </p:nvCxnSpPr>
        <p:spPr bwMode="auto">
          <a:xfrm>
            <a:off x="6320805" y="1124744"/>
            <a:ext cx="854535" cy="432048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sp>
        <p:nvSpPr>
          <p:cNvPr id="49" name="Text Box 36"/>
          <p:cNvSpPr txBox="1">
            <a:spLocks noChangeArrowheads="1"/>
          </p:cNvSpPr>
          <p:nvPr/>
        </p:nvSpPr>
        <p:spPr bwMode="auto">
          <a:xfrm>
            <a:off x="6682335" y="1556792"/>
            <a:ext cx="986009" cy="400110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P140 assigned </a:t>
            </a:r>
            <a:endParaRPr lang="en-US" altLang="el-GR" sz="1000" dirty="0" smtClean="0">
              <a:cs typeface="Arial" charset="0"/>
            </a:endParaRPr>
          </a:p>
          <a:p>
            <a:r>
              <a:rPr lang="en-US" altLang="el-GR" sz="1000" dirty="0" smtClean="0">
                <a:cs typeface="Arial" charset="0"/>
              </a:rPr>
              <a:t>attribute </a:t>
            </a:r>
            <a:r>
              <a:rPr lang="en-US" altLang="el-GR" sz="1000" dirty="0">
                <a:cs typeface="Arial" charset="0"/>
              </a:rPr>
              <a:t>to</a:t>
            </a:r>
          </a:p>
        </p:txBody>
      </p:sp>
      <p:sp>
        <p:nvSpPr>
          <p:cNvPr id="141" name="Text Box 5"/>
          <p:cNvSpPr txBox="1">
            <a:spLocks noChangeAspect="1" noChangeArrowheads="1"/>
          </p:cNvSpPr>
          <p:nvPr/>
        </p:nvSpPr>
        <p:spPr bwMode="auto">
          <a:xfrm>
            <a:off x="7956376" y="5024209"/>
            <a:ext cx="79541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E70 Thing</a:t>
            </a:r>
            <a:endParaRPr lang="en-GB" altLang="el-GR" sz="1200" dirty="0"/>
          </a:p>
        </p:txBody>
      </p:sp>
      <p:cxnSp>
        <p:nvCxnSpPr>
          <p:cNvPr id="142" name="Straight Arrow Connector 76"/>
          <p:cNvCxnSpPr>
            <a:cxnSpLocks noChangeShapeType="1"/>
            <a:stCxn id="141" idx="0"/>
            <a:endCxn id="26" idx="2"/>
          </p:cNvCxnSpPr>
          <p:nvPr/>
        </p:nvCxnSpPr>
        <p:spPr bwMode="auto">
          <a:xfrm flipH="1" flipV="1">
            <a:off x="8333196" y="3734788"/>
            <a:ext cx="20885" cy="1289421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prstDash val="sysDot"/>
            <a:round/>
            <a:headEnd/>
            <a:tailEnd type="triangle" w="sm" len="lg"/>
          </a:ln>
        </p:spPr>
      </p:cxnSp>
      <p:cxnSp>
        <p:nvCxnSpPr>
          <p:cNvPr id="146" name="AutoShape 50"/>
          <p:cNvCxnSpPr>
            <a:cxnSpLocks noChangeShapeType="1"/>
            <a:stCxn id="141" idx="2"/>
            <a:endCxn id="19" idx="3"/>
          </p:cNvCxnSpPr>
          <p:nvPr/>
        </p:nvCxnSpPr>
        <p:spPr bwMode="auto">
          <a:xfrm rot="5400000">
            <a:off x="5548510" y="3797297"/>
            <a:ext cx="1301661" cy="4309483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152" name="Text Box 13"/>
          <p:cNvSpPr txBox="1">
            <a:spLocks noChangeArrowheads="1"/>
          </p:cNvSpPr>
          <p:nvPr/>
        </p:nvSpPr>
        <p:spPr bwMode="auto">
          <a:xfrm>
            <a:off x="5269049" y="6423163"/>
            <a:ext cx="1311070" cy="246221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 smtClean="0">
                <a:cs typeface="Arial" charset="0"/>
              </a:rPr>
              <a:t>P43 has dimension</a:t>
            </a:r>
            <a:endParaRPr lang="el-GR" altLang="el-GR" sz="1000" dirty="0">
              <a:cs typeface="Arial" charset="0"/>
            </a:endParaRPr>
          </a:p>
        </p:txBody>
      </p:sp>
      <p:cxnSp>
        <p:nvCxnSpPr>
          <p:cNvPr id="153" name="Straight Arrow Connector 76"/>
          <p:cNvCxnSpPr>
            <a:cxnSpLocks noChangeShapeType="1"/>
            <a:stCxn id="152" idx="0"/>
            <a:endCxn id="29" idx="2"/>
          </p:cNvCxnSpPr>
          <p:nvPr/>
        </p:nvCxnSpPr>
        <p:spPr bwMode="auto">
          <a:xfrm flipV="1">
            <a:off x="5924584" y="6098310"/>
            <a:ext cx="18398" cy="324853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sp>
        <p:nvSpPr>
          <p:cNvPr id="156" name="TextBox 155"/>
          <p:cNvSpPr txBox="1"/>
          <p:nvPr/>
        </p:nvSpPr>
        <p:spPr>
          <a:xfrm>
            <a:off x="6012160" y="6084004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?</a:t>
            </a:r>
            <a:endParaRPr lang="nb-NO" dirty="0"/>
          </a:p>
        </p:txBody>
      </p:sp>
      <p:cxnSp>
        <p:nvCxnSpPr>
          <p:cNvPr id="160" name="Straight Arrow Connector 139"/>
          <p:cNvCxnSpPr>
            <a:cxnSpLocks noChangeShapeType="1"/>
            <a:stCxn id="33" idx="0"/>
            <a:endCxn id="57" idx="2"/>
          </p:cNvCxnSpPr>
          <p:nvPr/>
        </p:nvCxnSpPr>
        <p:spPr bwMode="auto">
          <a:xfrm flipH="1" flipV="1">
            <a:off x="5348359" y="2369851"/>
            <a:ext cx="352278" cy="226991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cxnSp>
        <p:nvCxnSpPr>
          <p:cNvPr id="188" name="Straight Arrow Connector 139"/>
          <p:cNvCxnSpPr>
            <a:cxnSpLocks noChangeShapeType="1"/>
            <a:stCxn id="44" idx="0"/>
            <a:endCxn id="49" idx="2"/>
          </p:cNvCxnSpPr>
          <p:nvPr/>
        </p:nvCxnSpPr>
        <p:spPr bwMode="auto">
          <a:xfrm flipV="1">
            <a:off x="6854518" y="1956902"/>
            <a:ext cx="320822" cy="1400090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cxnSp>
        <p:nvCxnSpPr>
          <p:cNvPr id="193" name="Straight Arrow Connector 139"/>
          <p:cNvCxnSpPr>
            <a:cxnSpLocks noChangeShapeType="1"/>
            <a:stCxn id="38" idx="0"/>
            <a:endCxn id="44" idx="2"/>
          </p:cNvCxnSpPr>
          <p:nvPr/>
        </p:nvCxnSpPr>
        <p:spPr bwMode="auto">
          <a:xfrm flipV="1">
            <a:off x="6258384" y="3603213"/>
            <a:ext cx="596134" cy="1725127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cxnSp>
        <p:nvCxnSpPr>
          <p:cNvPr id="255" name="AutoShape 24"/>
          <p:cNvCxnSpPr>
            <a:cxnSpLocks noChangeShapeType="1"/>
            <a:stCxn id="10" idx="3"/>
            <a:endCxn id="26" idx="1"/>
          </p:cNvCxnSpPr>
          <p:nvPr/>
        </p:nvCxnSpPr>
        <p:spPr bwMode="auto">
          <a:xfrm>
            <a:off x="3830422" y="3034770"/>
            <a:ext cx="3727465" cy="56151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44" name="Text Box 36"/>
          <p:cNvSpPr txBox="1">
            <a:spLocks noChangeArrowheads="1"/>
          </p:cNvSpPr>
          <p:nvPr/>
        </p:nvSpPr>
        <p:spPr bwMode="auto">
          <a:xfrm>
            <a:off x="6400731" y="3356992"/>
            <a:ext cx="907573" cy="246221"/>
          </a:xfrm>
          <a:prstGeom prst="rect">
            <a:avLst/>
          </a:prstGeom>
          <a:solidFill>
            <a:srgbClr val="FEEFE6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O8 observed</a:t>
            </a:r>
          </a:p>
        </p:txBody>
      </p:sp>
      <p:sp>
        <p:nvSpPr>
          <p:cNvPr id="279" name="Text Box 44"/>
          <p:cNvSpPr txBox="1">
            <a:spLocks noChangeAspect="1" noChangeArrowheads="1"/>
          </p:cNvSpPr>
          <p:nvPr/>
        </p:nvSpPr>
        <p:spPr bwMode="auto">
          <a:xfrm>
            <a:off x="2951721" y="4389252"/>
            <a:ext cx="1500839" cy="276225"/>
          </a:xfrm>
          <a:prstGeom prst="rect">
            <a:avLst/>
          </a:prstGeom>
          <a:gradFill>
            <a:gsLst>
              <a:gs pos="0">
                <a:srgbClr val="FAA372"/>
              </a:gs>
              <a:gs pos="50000">
                <a:schemeClr val="bg1"/>
              </a:gs>
              <a:gs pos="100000">
                <a:srgbClr val="FAA37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200" dirty="0"/>
              <a:t>S19 Encounter Event</a:t>
            </a:r>
          </a:p>
        </p:txBody>
      </p:sp>
      <p:cxnSp>
        <p:nvCxnSpPr>
          <p:cNvPr id="280" name="Straight Arrow Connector 76"/>
          <p:cNvCxnSpPr>
            <a:cxnSpLocks noChangeShapeType="1"/>
            <a:stCxn id="279" idx="0"/>
            <a:endCxn id="10" idx="2"/>
          </p:cNvCxnSpPr>
          <p:nvPr/>
        </p:nvCxnSpPr>
        <p:spPr bwMode="auto">
          <a:xfrm flipH="1" flipV="1">
            <a:off x="3265107" y="3173269"/>
            <a:ext cx="437034" cy="1215983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284" name="Text Box 23"/>
          <p:cNvSpPr txBox="1">
            <a:spLocks noChangeAspect="1" noChangeArrowheads="1"/>
          </p:cNvSpPr>
          <p:nvPr/>
        </p:nvSpPr>
        <p:spPr bwMode="auto">
          <a:xfrm>
            <a:off x="3652503" y="5241683"/>
            <a:ext cx="784189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/>
              <a:t>E53 Place</a:t>
            </a:r>
            <a:endParaRPr lang="en-GB" altLang="el-GR" sz="1200" dirty="0"/>
          </a:p>
        </p:txBody>
      </p:sp>
      <p:sp>
        <p:nvSpPr>
          <p:cNvPr id="285" name="Text Box 23"/>
          <p:cNvSpPr txBox="1">
            <a:spLocks noChangeAspect="1" noChangeArrowheads="1"/>
          </p:cNvSpPr>
          <p:nvPr/>
        </p:nvSpPr>
        <p:spPr bwMode="auto">
          <a:xfrm>
            <a:off x="4719885" y="4885709"/>
            <a:ext cx="1325235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/>
              <a:t>E18 Physical Thing</a:t>
            </a:r>
            <a:endParaRPr lang="en-GB" altLang="el-GR" sz="1200" dirty="0"/>
          </a:p>
        </p:txBody>
      </p:sp>
      <p:cxnSp>
        <p:nvCxnSpPr>
          <p:cNvPr id="286" name="AutoShape 31"/>
          <p:cNvCxnSpPr>
            <a:cxnSpLocks noChangeShapeType="1"/>
            <a:stCxn id="279" idx="3"/>
            <a:endCxn id="285" idx="0"/>
          </p:cNvCxnSpPr>
          <p:nvPr/>
        </p:nvCxnSpPr>
        <p:spPr bwMode="auto">
          <a:xfrm>
            <a:off x="4452560" y="4527365"/>
            <a:ext cx="929943" cy="35834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287" name="AutoShape 31"/>
          <p:cNvCxnSpPr>
            <a:cxnSpLocks noChangeShapeType="1"/>
            <a:stCxn id="279" idx="2"/>
            <a:endCxn id="284" idx="0"/>
          </p:cNvCxnSpPr>
          <p:nvPr/>
        </p:nvCxnSpPr>
        <p:spPr bwMode="auto">
          <a:xfrm>
            <a:off x="3702141" y="4665477"/>
            <a:ext cx="342457" cy="57620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288" name="Text Box 32"/>
          <p:cNvSpPr txBox="1">
            <a:spLocks noChangeArrowheads="1"/>
          </p:cNvSpPr>
          <p:nvPr/>
        </p:nvSpPr>
        <p:spPr bwMode="auto">
          <a:xfrm>
            <a:off x="3198363" y="4851379"/>
            <a:ext cx="1216025" cy="246063"/>
          </a:xfrm>
          <a:prstGeom prst="rect">
            <a:avLst/>
          </a:prstGeom>
          <a:solidFill>
            <a:srgbClr val="FEEFE6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O21 has found at</a:t>
            </a:r>
          </a:p>
        </p:txBody>
      </p:sp>
      <p:sp>
        <p:nvSpPr>
          <p:cNvPr id="289" name="Text Box 32"/>
          <p:cNvSpPr txBox="1">
            <a:spLocks noChangeArrowheads="1"/>
          </p:cNvSpPr>
          <p:nvPr/>
        </p:nvSpPr>
        <p:spPr bwMode="auto">
          <a:xfrm>
            <a:off x="4593172" y="4437021"/>
            <a:ext cx="1473200" cy="246063"/>
          </a:xfrm>
          <a:prstGeom prst="rect">
            <a:avLst/>
          </a:prstGeom>
          <a:solidFill>
            <a:srgbClr val="FEEFE6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O19 has found object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95536" y="44624"/>
            <a:ext cx="86778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3200" dirty="0" err="1" smtClean="0"/>
              <a:t>Current</a:t>
            </a:r>
            <a:r>
              <a:rPr lang="nb-NO" sz="3200" dirty="0" smtClean="0"/>
              <a:t> S15 </a:t>
            </a:r>
            <a:r>
              <a:rPr lang="nb-NO" sz="3200" dirty="0" err="1" smtClean="0"/>
              <a:t>Observable</a:t>
            </a:r>
            <a:r>
              <a:rPr lang="nb-NO" sz="3200" dirty="0" smtClean="0"/>
              <a:t> </a:t>
            </a:r>
            <a:r>
              <a:rPr lang="nb-NO" sz="3200" dirty="0" err="1" smtClean="0"/>
              <a:t>Entity</a:t>
            </a:r>
            <a:r>
              <a:rPr lang="nb-NO" sz="3200" dirty="0"/>
              <a:t> </a:t>
            </a:r>
            <a:r>
              <a:rPr lang="nb-NO" sz="3200" dirty="0" smtClean="0"/>
              <a:t>– CRM and </a:t>
            </a:r>
            <a:r>
              <a:rPr lang="nb-NO" sz="3200" dirty="0" err="1" smtClean="0"/>
              <a:t>CRMSci</a:t>
            </a:r>
            <a:endParaRPr lang="nb-NO" sz="3200" dirty="0"/>
          </a:p>
        </p:txBody>
      </p:sp>
    </p:spTree>
    <p:extLst>
      <p:ext uri="{BB962C8B-B14F-4D97-AF65-F5344CB8AC3E}">
        <p14:creationId xmlns:p14="http://schemas.microsoft.com/office/powerpoint/2010/main" val="369622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4" name="Straight Arrow Connector 139"/>
          <p:cNvCxnSpPr>
            <a:cxnSpLocks noChangeShapeType="1"/>
            <a:stCxn id="38" idx="0"/>
            <a:endCxn id="43" idx="2"/>
          </p:cNvCxnSpPr>
          <p:nvPr/>
        </p:nvCxnSpPr>
        <p:spPr bwMode="auto">
          <a:xfrm flipV="1">
            <a:off x="6258384" y="1124744"/>
            <a:ext cx="62421" cy="4203596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cxnSp>
        <p:nvCxnSpPr>
          <p:cNvPr id="157" name="Straight Arrow Connector 139"/>
          <p:cNvCxnSpPr>
            <a:cxnSpLocks noChangeShapeType="1"/>
            <a:stCxn id="106" idx="3"/>
            <a:endCxn id="57" idx="2"/>
          </p:cNvCxnSpPr>
          <p:nvPr/>
        </p:nvCxnSpPr>
        <p:spPr bwMode="auto">
          <a:xfrm flipV="1">
            <a:off x="1372866" y="2369851"/>
            <a:ext cx="3975493" cy="2493149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cxnSp>
        <p:nvCxnSpPr>
          <p:cNvPr id="3" name="AutoShape 50"/>
          <p:cNvCxnSpPr>
            <a:cxnSpLocks noChangeShapeType="1"/>
            <a:stCxn id="36" idx="1"/>
            <a:endCxn id="19" idx="1"/>
          </p:cNvCxnSpPr>
          <p:nvPr/>
        </p:nvCxnSpPr>
        <p:spPr bwMode="auto">
          <a:xfrm rot="10800000" flipH="1" flipV="1">
            <a:off x="1115616" y="3010011"/>
            <a:ext cx="1808162" cy="3592857"/>
          </a:xfrm>
          <a:prstGeom prst="curvedConnector3">
            <a:avLst>
              <a:gd name="adj1" fmla="val -12643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6" name="Straight Arrow Connector 75"/>
          <p:cNvCxnSpPr>
            <a:cxnSpLocks noChangeShapeType="1"/>
            <a:stCxn id="23" idx="3"/>
            <a:endCxn id="31" idx="1"/>
          </p:cNvCxnSpPr>
          <p:nvPr/>
        </p:nvCxnSpPr>
        <p:spPr bwMode="auto">
          <a:xfrm flipV="1">
            <a:off x="5196231" y="3999548"/>
            <a:ext cx="267082" cy="9717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8" name="Text Box 6"/>
          <p:cNvSpPr txBox="1">
            <a:spLocks noChangeAspect="1" noChangeArrowheads="1"/>
          </p:cNvSpPr>
          <p:nvPr/>
        </p:nvSpPr>
        <p:spPr bwMode="auto">
          <a:xfrm>
            <a:off x="1619672" y="2103294"/>
            <a:ext cx="177850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200"/>
              <a:t>E13 Attribute Assignment</a:t>
            </a:r>
          </a:p>
        </p:txBody>
      </p:sp>
      <p:sp>
        <p:nvSpPr>
          <p:cNvPr id="12" name="Text Box 66"/>
          <p:cNvSpPr txBox="1">
            <a:spLocks noChangeAspect="1" noChangeArrowheads="1"/>
          </p:cNvSpPr>
          <p:nvPr/>
        </p:nvSpPr>
        <p:spPr bwMode="auto">
          <a:xfrm>
            <a:off x="2075522" y="1351801"/>
            <a:ext cx="840294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200" dirty="0"/>
              <a:t>E7 Activity</a:t>
            </a:r>
          </a:p>
        </p:txBody>
      </p:sp>
      <p:cxnSp>
        <p:nvCxnSpPr>
          <p:cNvPr id="13" name="Straight Arrow Connector 76"/>
          <p:cNvCxnSpPr>
            <a:cxnSpLocks noChangeShapeType="1"/>
            <a:stCxn id="45" idx="0"/>
            <a:endCxn id="10" idx="2"/>
          </p:cNvCxnSpPr>
          <p:nvPr/>
        </p:nvCxnSpPr>
        <p:spPr bwMode="auto">
          <a:xfrm flipV="1">
            <a:off x="2301782" y="3173269"/>
            <a:ext cx="963325" cy="2528464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14" name="Straight Arrow Connector 78"/>
          <p:cNvCxnSpPr>
            <a:cxnSpLocks noChangeShapeType="1"/>
            <a:stCxn id="10" idx="0"/>
            <a:endCxn id="8" idx="2"/>
          </p:cNvCxnSpPr>
          <p:nvPr/>
        </p:nvCxnSpPr>
        <p:spPr bwMode="auto">
          <a:xfrm flipH="1" flipV="1">
            <a:off x="2508922" y="2380293"/>
            <a:ext cx="756185" cy="515977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17" name="Straight Arrow Connector 139"/>
          <p:cNvCxnSpPr>
            <a:cxnSpLocks noChangeShapeType="1"/>
            <a:stCxn id="8" idx="0"/>
            <a:endCxn id="12" idx="2"/>
          </p:cNvCxnSpPr>
          <p:nvPr/>
        </p:nvCxnSpPr>
        <p:spPr bwMode="auto">
          <a:xfrm flipH="1" flipV="1">
            <a:off x="2495669" y="1628800"/>
            <a:ext cx="13253" cy="474494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19" name="Text Box 23"/>
          <p:cNvSpPr txBox="1">
            <a:spLocks noChangeAspect="1" noChangeArrowheads="1"/>
          </p:cNvSpPr>
          <p:nvPr/>
        </p:nvSpPr>
        <p:spPr bwMode="auto">
          <a:xfrm>
            <a:off x="2923778" y="6464369"/>
            <a:ext cx="112082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/>
              <a:t>E54 Dimension</a:t>
            </a:r>
            <a:endParaRPr lang="en-GB" altLang="el-GR" sz="1200" dirty="0"/>
          </a:p>
        </p:txBody>
      </p:sp>
      <p:cxnSp>
        <p:nvCxnSpPr>
          <p:cNvPr id="21" name="AutoShape 31"/>
          <p:cNvCxnSpPr>
            <a:cxnSpLocks noChangeShapeType="1"/>
            <a:stCxn id="10" idx="2"/>
            <a:endCxn id="23" idx="0"/>
          </p:cNvCxnSpPr>
          <p:nvPr/>
        </p:nvCxnSpPr>
        <p:spPr bwMode="auto">
          <a:xfrm>
            <a:off x="3265107" y="3173269"/>
            <a:ext cx="1292905" cy="6974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22" name="Text Box 32"/>
          <p:cNvSpPr txBox="1">
            <a:spLocks noChangeArrowheads="1"/>
          </p:cNvSpPr>
          <p:nvPr/>
        </p:nvSpPr>
        <p:spPr bwMode="auto">
          <a:xfrm>
            <a:off x="3950978" y="3471321"/>
            <a:ext cx="1642849" cy="246221"/>
          </a:xfrm>
          <a:prstGeom prst="rect">
            <a:avLst/>
          </a:prstGeom>
          <a:solidFill>
            <a:srgbClr val="FEEFE6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O9 observed </a:t>
            </a:r>
            <a:r>
              <a:rPr lang="en-US" altLang="el-GR" sz="1000" dirty="0" smtClean="0">
                <a:cs typeface="Arial" charset="0"/>
              </a:rPr>
              <a:t>property </a:t>
            </a:r>
            <a:r>
              <a:rPr lang="en-US" altLang="el-GR" sz="1000" dirty="0">
                <a:cs typeface="Arial" charset="0"/>
              </a:rPr>
              <a:t>type</a:t>
            </a:r>
          </a:p>
        </p:txBody>
      </p:sp>
      <p:sp>
        <p:nvSpPr>
          <p:cNvPr id="23" name="Text Box 33"/>
          <p:cNvSpPr txBox="1">
            <a:spLocks noChangeAspect="1" noChangeArrowheads="1"/>
          </p:cNvSpPr>
          <p:nvPr/>
        </p:nvSpPr>
        <p:spPr bwMode="auto">
          <a:xfrm>
            <a:off x="3919792" y="3870765"/>
            <a:ext cx="1276439" cy="276999"/>
          </a:xfrm>
          <a:prstGeom prst="rect">
            <a:avLst/>
          </a:prstGeom>
          <a:gradFill>
            <a:gsLst>
              <a:gs pos="0">
                <a:srgbClr val="FAA372"/>
              </a:gs>
              <a:gs pos="50000">
                <a:schemeClr val="bg1"/>
              </a:gs>
              <a:gs pos="100000">
                <a:srgbClr val="FAA37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200" dirty="0"/>
              <a:t>S9 Property Type </a:t>
            </a:r>
          </a:p>
        </p:txBody>
      </p:sp>
      <p:sp>
        <p:nvSpPr>
          <p:cNvPr id="26" name="Text Box 44"/>
          <p:cNvSpPr txBox="1">
            <a:spLocks noChangeAspect="1" noChangeArrowheads="1"/>
          </p:cNvSpPr>
          <p:nvPr/>
        </p:nvSpPr>
        <p:spPr bwMode="auto">
          <a:xfrm>
            <a:off x="7566703" y="3457789"/>
            <a:ext cx="1532984" cy="276999"/>
          </a:xfrm>
          <a:prstGeom prst="rect">
            <a:avLst/>
          </a:prstGeom>
          <a:gradFill>
            <a:gsLst>
              <a:gs pos="0">
                <a:srgbClr val="92D050"/>
              </a:gs>
              <a:gs pos="50000">
                <a:schemeClr val="bg1"/>
              </a:gs>
              <a:gs pos="100000">
                <a:srgbClr val="92D05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200" dirty="0" err="1" smtClean="0"/>
              <a:t>Exx</a:t>
            </a:r>
            <a:r>
              <a:rPr lang="en-GB" sz="1200" dirty="0" smtClean="0"/>
              <a:t> </a:t>
            </a:r>
            <a:r>
              <a:rPr lang="en-GB" sz="1200" dirty="0"/>
              <a:t>Observable Entity</a:t>
            </a:r>
          </a:p>
        </p:txBody>
      </p:sp>
      <p:cxnSp>
        <p:nvCxnSpPr>
          <p:cNvPr id="28" name="AutoShape 50"/>
          <p:cNvCxnSpPr>
            <a:cxnSpLocks noChangeShapeType="1"/>
            <a:stCxn id="26" idx="2"/>
            <a:endCxn id="19" idx="0"/>
          </p:cNvCxnSpPr>
          <p:nvPr/>
        </p:nvCxnSpPr>
        <p:spPr bwMode="auto">
          <a:xfrm rot="5400000">
            <a:off x="4543902" y="2675075"/>
            <a:ext cx="2729581" cy="4849007"/>
          </a:xfrm>
          <a:prstGeom prst="curvedConnector3">
            <a:avLst>
              <a:gd name="adj1" fmla="val 83500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29" name="Rectangle 51"/>
          <p:cNvSpPr>
            <a:spLocks noChangeArrowheads="1"/>
          </p:cNvSpPr>
          <p:nvPr/>
        </p:nvSpPr>
        <p:spPr bwMode="auto">
          <a:xfrm>
            <a:off x="5352916" y="5852089"/>
            <a:ext cx="1170513" cy="246221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l-GR" sz="1000" dirty="0" err="1" smtClean="0">
                <a:cs typeface="Arial" charset="0"/>
              </a:rPr>
              <a:t>Pxx</a:t>
            </a:r>
            <a:r>
              <a:rPr lang="en-US" altLang="el-GR" sz="1000" dirty="0" smtClean="0">
                <a:cs typeface="Arial" charset="0"/>
              </a:rPr>
              <a:t> </a:t>
            </a:r>
            <a:r>
              <a:rPr lang="en-US" altLang="el-GR" sz="1000" dirty="0" smtClean="0">
                <a:cs typeface="Arial" charset="0"/>
              </a:rPr>
              <a:t> </a:t>
            </a:r>
            <a:r>
              <a:rPr lang="en-US" altLang="el-GR" sz="1000" dirty="0">
                <a:cs typeface="Arial" charset="0"/>
              </a:rPr>
              <a:t>has dimension</a:t>
            </a:r>
            <a:endParaRPr lang="el-GR" altLang="el-GR" sz="1000" dirty="0">
              <a:cs typeface="Arial" charset="0"/>
            </a:endParaRPr>
          </a:p>
        </p:txBody>
      </p:sp>
      <p:sp>
        <p:nvSpPr>
          <p:cNvPr id="31" name="Text Box 9"/>
          <p:cNvSpPr txBox="1">
            <a:spLocks noChangeAspect="1" noChangeArrowheads="1"/>
          </p:cNvSpPr>
          <p:nvPr/>
        </p:nvSpPr>
        <p:spPr bwMode="auto">
          <a:xfrm>
            <a:off x="5463313" y="3861048"/>
            <a:ext cx="746743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altLang="el-GR" sz="1200" dirty="0"/>
              <a:t>E55 Type</a:t>
            </a:r>
            <a:endParaRPr lang="en-GB" altLang="el-GR" sz="1200" dirty="0"/>
          </a:p>
        </p:txBody>
      </p:sp>
      <p:cxnSp>
        <p:nvCxnSpPr>
          <p:cNvPr id="32" name="AutoShape 24"/>
          <p:cNvCxnSpPr>
            <a:cxnSpLocks noChangeShapeType="1"/>
            <a:stCxn id="10" idx="3"/>
            <a:endCxn id="39" idx="1"/>
          </p:cNvCxnSpPr>
          <p:nvPr/>
        </p:nvCxnSpPr>
        <p:spPr bwMode="auto">
          <a:xfrm flipV="1">
            <a:off x="3830422" y="2370222"/>
            <a:ext cx="3995548" cy="66454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33" name="Text Box 36"/>
          <p:cNvSpPr txBox="1">
            <a:spLocks noChangeArrowheads="1"/>
          </p:cNvSpPr>
          <p:nvPr/>
        </p:nvSpPr>
        <p:spPr bwMode="auto">
          <a:xfrm>
            <a:off x="5220072" y="2596842"/>
            <a:ext cx="961130" cy="400110"/>
          </a:xfrm>
          <a:prstGeom prst="rect">
            <a:avLst/>
          </a:prstGeom>
          <a:solidFill>
            <a:srgbClr val="FEEFE6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O16 observed </a:t>
            </a:r>
            <a:endParaRPr lang="en-US" altLang="el-GR" sz="1000" dirty="0" smtClean="0">
              <a:cs typeface="Arial" charset="0"/>
            </a:endParaRPr>
          </a:p>
          <a:p>
            <a:r>
              <a:rPr lang="en-US" altLang="el-GR" sz="1000" dirty="0" smtClean="0">
                <a:cs typeface="Arial" charset="0"/>
              </a:rPr>
              <a:t>value</a:t>
            </a:r>
            <a:endParaRPr lang="en-US" altLang="el-GR" sz="1000" dirty="0">
              <a:cs typeface="Arial" charset="0"/>
            </a:endParaRPr>
          </a:p>
        </p:txBody>
      </p:sp>
      <p:cxnSp>
        <p:nvCxnSpPr>
          <p:cNvPr id="35" name="Straight Arrow Connector 76"/>
          <p:cNvCxnSpPr>
            <a:cxnSpLocks noChangeShapeType="1"/>
            <a:stCxn id="45" idx="0"/>
            <a:endCxn id="36" idx="2"/>
          </p:cNvCxnSpPr>
          <p:nvPr/>
        </p:nvCxnSpPr>
        <p:spPr bwMode="auto">
          <a:xfrm flipH="1" flipV="1">
            <a:off x="1800130" y="3148511"/>
            <a:ext cx="501652" cy="2553222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36" name="Text Box 5"/>
          <p:cNvSpPr txBox="1">
            <a:spLocks noChangeAspect="1" noChangeArrowheads="1"/>
          </p:cNvSpPr>
          <p:nvPr/>
        </p:nvSpPr>
        <p:spPr bwMode="auto">
          <a:xfrm>
            <a:off x="1115616" y="2871512"/>
            <a:ext cx="1369028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/>
              <a:t>E16 Measurement </a:t>
            </a:r>
            <a:endParaRPr lang="en-GB" altLang="el-GR" sz="1200" dirty="0"/>
          </a:p>
        </p:txBody>
      </p:sp>
      <p:sp>
        <p:nvSpPr>
          <p:cNvPr id="39" name="Text Box 47"/>
          <p:cNvSpPr txBox="1">
            <a:spLocks noChangeAspect="1" noChangeArrowheads="1"/>
          </p:cNvSpPr>
          <p:nvPr/>
        </p:nvSpPr>
        <p:spPr bwMode="auto">
          <a:xfrm>
            <a:off x="7825970" y="2231722"/>
            <a:ext cx="106651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/>
              <a:t>E1 CRM Entity</a:t>
            </a:r>
            <a:endParaRPr lang="en-GB" altLang="el-GR" sz="1200"/>
          </a:p>
        </p:txBody>
      </p:sp>
      <p:cxnSp>
        <p:nvCxnSpPr>
          <p:cNvPr id="42" name="Straight Arrow Connector 76"/>
          <p:cNvCxnSpPr>
            <a:cxnSpLocks noChangeShapeType="1"/>
            <a:stCxn id="26" idx="0"/>
            <a:endCxn id="39" idx="2"/>
          </p:cNvCxnSpPr>
          <p:nvPr/>
        </p:nvCxnSpPr>
        <p:spPr bwMode="auto">
          <a:xfrm flipV="1">
            <a:off x="8333195" y="2508721"/>
            <a:ext cx="26030" cy="949068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45" name="Text Box 5"/>
          <p:cNvSpPr txBox="1">
            <a:spLocks noChangeAspect="1" noChangeArrowheads="1"/>
          </p:cNvSpPr>
          <p:nvPr/>
        </p:nvSpPr>
        <p:spPr bwMode="auto">
          <a:xfrm>
            <a:off x="1619672" y="5701733"/>
            <a:ext cx="1364220" cy="276999"/>
          </a:xfrm>
          <a:prstGeom prst="rect">
            <a:avLst/>
          </a:prstGeom>
          <a:gradFill>
            <a:gsLst>
              <a:gs pos="0">
                <a:srgbClr val="FAA372"/>
              </a:gs>
              <a:gs pos="50000">
                <a:schemeClr val="bg1"/>
              </a:gs>
              <a:gs pos="100000">
                <a:srgbClr val="FAA37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/>
              <a:t>S21 Measurement </a:t>
            </a:r>
            <a:endParaRPr lang="en-GB" altLang="el-GR" sz="1200" dirty="0"/>
          </a:p>
        </p:txBody>
      </p:sp>
      <p:cxnSp>
        <p:nvCxnSpPr>
          <p:cNvPr id="48" name="AutoShape 31"/>
          <p:cNvCxnSpPr>
            <a:cxnSpLocks noChangeShapeType="1"/>
            <a:stCxn id="8" idx="3"/>
            <a:endCxn id="39" idx="1"/>
          </p:cNvCxnSpPr>
          <p:nvPr/>
        </p:nvCxnSpPr>
        <p:spPr bwMode="auto">
          <a:xfrm>
            <a:off x="3398172" y="2241794"/>
            <a:ext cx="4427798" cy="12842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56" name="AutoShape 50"/>
          <p:cNvCxnSpPr>
            <a:cxnSpLocks noChangeShapeType="1"/>
            <a:stCxn id="8" idx="0"/>
            <a:endCxn id="39" idx="0"/>
          </p:cNvCxnSpPr>
          <p:nvPr/>
        </p:nvCxnSpPr>
        <p:spPr bwMode="auto">
          <a:xfrm rot="16200000" flipH="1">
            <a:off x="5369859" y="-757643"/>
            <a:ext cx="128428" cy="5850303"/>
          </a:xfrm>
          <a:prstGeom prst="curvedConnector3">
            <a:avLst>
              <a:gd name="adj1" fmla="val -407914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57" name="Text Box 36"/>
          <p:cNvSpPr txBox="1">
            <a:spLocks noChangeArrowheads="1"/>
          </p:cNvSpPr>
          <p:nvPr/>
        </p:nvSpPr>
        <p:spPr bwMode="auto">
          <a:xfrm>
            <a:off x="4860033" y="2123789"/>
            <a:ext cx="976652" cy="246062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P141 assigned</a:t>
            </a:r>
          </a:p>
        </p:txBody>
      </p:sp>
      <p:cxnSp>
        <p:nvCxnSpPr>
          <p:cNvPr id="61" name="Straight Arrow Connector 76"/>
          <p:cNvCxnSpPr>
            <a:cxnSpLocks noChangeShapeType="1"/>
            <a:stCxn id="36" idx="0"/>
            <a:endCxn id="8" idx="2"/>
          </p:cNvCxnSpPr>
          <p:nvPr/>
        </p:nvCxnSpPr>
        <p:spPr bwMode="auto">
          <a:xfrm flipV="1">
            <a:off x="1800130" y="2380293"/>
            <a:ext cx="708792" cy="491219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10" name="Text Box 12"/>
          <p:cNvSpPr txBox="1">
            <a:spLocks noChangeAspect="1" noChangeArrowheads="1"/>
          </p:cNvSpPr>
          <p:nvPr/>
        </p:nvSpPr>
        <p:spPr bwMode="auto">
          <a:xfrm>
            <a:off x="2699792" y="2896270"/>
            <a:ext cx="1130630" cy="276999"/>
          </a:xfrm>
          <a:prstGeom prst="rect">
            <a:avLst/>
          </a:prstGeom>
          <a:gradFill>
            <a:gsLst>
              <a:gs pos="0">
                <a:srgbClr val="FAA372"/>
              </a:gs>
              <a:gs pos="50000">
                <a:schemeClr val="bg1"/>
              </a:gs>
              <a:gs pos="100000">
                <a:srgbClr val="FAA37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200" dirty="0"/>
              <a:t>S4 Observation</a:t>
            </a:r>
          </a:p>
        </p:txBody>
      </p:sp>
      <p:sp>
        <p:nvSpPr>
          <p:cNvPr id="106" name="Text Box 13"/>
          <p:cNvSpPr txBox="1">
            <a:spLocks noChangeArrowheads="1"/>
          </p:cNvSpPr>
          <p:nvPr/>
        </p:nvSpPr>
        <p:spPr bwMode="auto">
          <a:xfrm>
            <a:off x="323528" y="4662945"/>
            <a:ext cx="1049338" cy="400110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P40 observed </a:t>
            </a:r>
            <a:r>
              <a:rPr lang="en-US" altLang="el-GR" sz="1000" dirty="0" smtClean="0">
                <a:cs typeface="Arial" charset="0"/>
              </a:rPr>
              <a:t>dimension</a:t>
            </a:r>
            <a:endParaRPr lang="el-GR" altLang="el-GR" sz="1000" dirty="0">
              <a:cs typeface="Arial" charset="0"/>
            </a:endParaRPr>
          </a:p>
        </p:txBody>
      </p:sp>
      <p:cxnSp>
        <p:nvCxnSpPr>
          <p:cNvPr id="127" name="AutoShape 50"/>
          <p:cNvCxnSpPr>
            <a:cxnSpLocks noChangeShapeType="1"/>
            <a:stCxn id="45" idx="3"/>
            <a:endCxn id="26" idx="2"/>
          </p:cNvCxnSpPr>
          <p:nvPr/>
        </p:nvCxnSpPr>
        <p:spPr bwMode="auto">
          <a:xfrm flipV="1">
            <a:off x="2983892" y="3734788"/>
            <a:ext cx="5349303" cy="210544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38" name="Text Box 36"/>
          <p:cNvSpPr txBox="1">
            <a:spLocks noChangeArrowheads="1"/>
          </p:cNvSpPr>
          <p:nvPr/>
        </p:nvSpPr>
        <p:spPr bwMode="auto">
          <a:xfrm>
            <a:off x="5671009" y="5328340"/>
            <a:ext cx="1174750" cy="252412"/>
          </a:xfrm>
          <a:prstGeom prst="rect">
            <a:avLst/>
          </a:prstGeom>
          <a:solidFill>
            <a:srgbClr val="FEEFE6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O24 measured</a:t>
            </a:r>
          </a:p>
        </p:txBody>
      </p:sp>
      <p:cxnSp>
        <p:nvCxnSpPr>
          <p:cNvPr id="71" name="AutoShape 50"/>
          <p:cNvCxnSpPr>
            <a:cxnSpLocks noChangeShapeType="1"/>
            <a:stCxn id="36" idx="1"/>
            <a:endCxn id="39" idx="0"/>
          </p:cNvCxnSpPr>
          <p:nvPr/>
        </p:nvCxnSpPr>
        <p:spPr bwMode="auto">
          <a:xfrm rot="10800000" flipH="1">
            <a:off x="1115615" y="2231722"/>
            <a:ext cx="7243609" cy="778290"/>
          </a:xfrm>
          <a:prstGeom prst="curvedConnector4">
            <a:avLst>
              <a:gd name="adj1" fmla="val -3156"/>
              <a:gd name="adj2" fmla="val 282352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43" name="Text Box 13"/>
          <p:cNvSpPr txBox="1">
            <a:spLocks noChangeArrowheads="1"/>
          </p:cNvSpPr>
          <p:nvPr/>
        </p:nvSpPr>
        <p:spPr bwMode="auto">
          <a:xfrm>
            <a:off x="5796136" y="877094"/>
            <a:ext cx="1049338" cy="247650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P39 measured</a:t>
            </a:r>
          </a:p>
        </p:txBody>
      </p:sp>
      <p:cxnSp>
        <p:nvCxnSpPr>
          <p:cNvPr id="135" name="Straight Arrow Connector 139"/>
          <p:cNvCxnSpPr>
            <a:cxnSpLocks noChangeShapeType="1"/>
            <a:stCxn id="43" idx="2"/>
            <a:endCxn id="49" idx="0"/>
          </p:cNvCxnSpPr>
          <p:nvPr/>
        </p:nvCxnSpPr>
        <p:spPr bwMode="auto">
          <a:xfrm>
            <a:off x="6320805" y="1124744"/>
            <a:ext cx="854535" cy="432048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sp>
        <p:nvSpPr>
          <p:cNvPr id="49" name="Text Box 36"/>
          <p:cNvSpPr txBox="1">
            <a:spLocks noChangeArrowheads="1"/>
          </p:cNvSpPr>
          <p:nvPr/>
        </p:nvSpPr>
        <p:spPr bwMode="auto">
          <a:xfrm>
            <a:off x="6682335" y="1556792"/>
            <a:ext cx="986009" cy="400110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P140 assigned </a:t>
            </a:r>
            <a:endParaRPr lang="en-US" altLang="el-GR" sz="1000" dirty="0" smtClean="0">
              <a:cs typeface="Arial" charset="0"/>
            </a:endParaRPr>
          </a:p>
          <a:p>
            <a:r>
              <a:rPr lang="en-US" altLang="el-GR" sz="1000" dirty="0" smtClean="0">
                <a:cs typeface="Arial" charset="0"/>
              </a:rPr>
              <a:t>attribute </a:t>
            </a:r>
            <a:r>
              <a:rPr lang="en-US" altLang="el-GR" sz="1000" dirty="0">
                <a:cs typeface="Arial" charset="0"/>
              </a:rPr>
              <a:t>to</a:t>
            </a:r>
          </a:p>
        </p:txBody>
      </p:sp>
      <p:sp>
        <p:nvSpPr>
          <p:cNvPr id="141" name="Text Box 5"/>
          <p:cNvSpPr txBox="1">
            <a:spLocks noChangeAspect="1" noChangeArrowheads="1"/>
          </p:cNvSpPr>
          <p:nvPr/>
        </p:nvSpPr>
        <p:spPr bwMode="auto">
          <a:xfrm>
            <a:off x="7668344" y="6392361"/>
            <a:ext cx="79541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E70 Thing</a:t>
            </a:r>
            <a:endParaRPr lang="en-GB" altLang="el-GR" sz="1200" dirty="0"/>
          </a:p>
        </p:txBody>
      </p:sp>
      <p:cxnSp>
        <p:nvCxnSpPr>
          <p:cNvPr id="146" name="AutoShape 50"/>
          <p:cNvCxnSpPr>
            <a:cxnSpLocks noChangeShapeType="1"/>
            <a:stCxn id="141" idx="1"/>
            <a:endCxn id="19" idx="3"/>
          </p:cNvCxnSpPr>
          <p:nvPr/>
        </p:nvCxnSpPr>
        <p:spPr bwMode="auto">
          <a:xfrm rot="10800000" flipV="1">
            <a:off x="4044598" y="6530861"/>
            <a:ext cx="3623746" cy="7200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152" name="Text Box 13"/>
          <p:cNvSpPr txBox="1">
            <a:spLocks noChangeArrowheads="1"/>
          </p:cNvSpPr>
          <p:nvPr/>
        </p:nvSpPr>
        <p:spPr bwMode="auto">
          <a:xfrm>
            <a:off x="5269049" y="6423163"/>
            <a:ext cx="1311070" cy="246221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 smtClean="0">
                <a:cs typeface="Arial" charset="0"/>
              </a:rPr>
              <a:t>P43 has dimension</a:t>
            </a:r>
            <a:endParaRPr lang="el-GR" altLang="el-GR" sz="1000" dirty="0">
              <a:cs typeface="Arial" charset="0"/>
            </a:endParaRPr>
          </a:p>
        </p:txBody>
      </p:sp>
      <p:cxnSp>
        <p:nvCxnSpPr>
          <p:cNvPr id="153" name="Straight Arrow Connector 76"/>
          <p:cNvCxnSpPr>
            <a:cxnSpLocks noChangeShapeType="1"/>
            <a:stCxn id="152" idx="0"/>
            <a:endCxn id="29" idx="2"/>
          </p:cNvCxnSpPr>
          <p:nvPr/>
        </p:nvCxnSpPr>
        <p:spPr bwMode="auto">
          <a:xfrm flipV="1">
            <a:off x="5924584" y="6098310"/>
            <a:ext cx="13589" cy="324853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sp>
        <p:nvSpPr>
          <p:cNvPr id="156" name="TextBox 155"/>
          <p:cNvSpPr txBox="1"/>
          <p:nvPr/>
        </p:nvSpPr>
        <p:spPr>
          <a:xfrm>
            <a:off x="6012160" y="6084004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?</a:t>
            </a:r>
            <a:endParaRPr lang="nb-NO" dirty="0"/>
          </a:p>
        </p:txBody>
      </p:sp>
      <p:cxnSp>
        <p:nvCxnSpPr>
          <p:cNvPr id="160" name="Straight Arrow Connector 139"/>
          <p:cNvCxnSpPr>
            <a:cxnSpLocks noChangeShapeType="1"/>
            <a:stCxn id="33" idx="0"/>
            <a:endCxn id="57" idx="2"/>
          </p:cNvCxnSpPr>
          <p:nvPr/>
        </p:nvCxnSpPr>
        <p:spPr bwMode="auto">
          <a:xfrm flipH="1" flipV="1">
            <a:off x="5348359" y="2369851"/>
            <a:ext cx="352278" cy="226991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cxnSp>
        <p:nvCxnSpPr>
          <p:cNvPr id="188" name="Straight Arrow Connector 139"/>
          <p:cNvCxnSpPr>
            <a:cxnSpLocks noChangeShapeType="1"/>
            <a:stCxn id="44" idx="0"/>
            <a:endCxn id="49" idx="2"/>
          </p:cNvCxnSpPr>
          <p:nvPr/>
        </p:nvCxnSpPr>
        <p:spPr bwMode="auto">
          <a:xfrm flipV="1">
            <a:off x="6854518" y="1956902"/>
            <a:ext cx="320822" cy="1400090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cxnSp>
        <p:nvCxnSpPr>
          <p:cNvPr id="193" name="Straight Arrow Connector 139"/>
          <p:cNvCxnSpPr>
            <a:cxnSpLocks noChangeShapeType="1"/>
            <a:stCxn id="38" idx="0"/>
            <a:endCxn id="44" idx="2"/>
          </p:cNvCxnSpPr>
          <p:nvPr/>
        </p:nvCxnSpPr>
        <p:spPr bwMode="auto">
          <a:xfrm flipV="1">
            <a:off x="6258384" y="3603213"/>
            <a:ext cx="596134" cy="1725127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cxnSp>
        <p:nvCxnSpPr>
          <p:cNvPr id="255" name="AutoShape 24"/>
          <p:cNvCxnSpPr>
            <a:cxnSpLocks noChangeShapeType="1"/>
            <a:stCxn id="10" idx="3"/>
            <a:endCxn id="26" idx="1"/>
          </p:cNvCxnSpPr>
          <p:nvPr/>
        </p:nvCxnSpPr>
        <p:spPr bwMode="auto">
          <a:xfrm>
            <a:off x="3830422" y="3034770"/>
            <a:ext cx="3736281" cy="56151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44" name="Text Box 36"/>
          <p:cNvSpPr txBox="1">
            <a:spLocks noChangeArrowheads="1"/>
          </p:cNvSpPr>
          <p:nvPr/>
        </p:nvSpPr>
        <p:spPr bwMode="auto">
          <a:xfrm>
            <a:off x="6400731" y="3356992"/>
            <a:ext cx="907573" cy="246221"/>
          </a:xfrm>
          <a:prstGeom prst="rect">
            <a:avLst/>
          </a:prstGeom>
          <a:solidFill>
            <a:srgbClr val="FEEFE6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O8 observed</a:t>
            </a:r>
          </a:p>
        </p:txBody>
      </p:sp>
      <p:sp>
        <p:nvSpPr>
          <p:cNvPr id="279" name="Text Box 44"/>
          <p:cNvSpPr txBox="1">
            <a:spLocks noChangeAspect="1" noChangeArrowheads="1"/>
          </p:cNvSpPr>
          <p:nvPr/>
        </p:nvSpPr>
        <p:spPr bwMode="auto">
          <a:xfrm>
            <a:off x="2951721" y="4293096"/>
            <a:ext cx="1500839" cy="276225"/>
          </a:xfrm>
          <a:prstGeom prst="rect">
            <a:avLst/>
          </a:prstGeom>
          <a:gradFill>
            <a:gsLst>
              <a:gs pos="0">
                <a:srgbClr val="FAA372"/>
              </a:gs>
              <a:gs pos="50000">
                <a:schemeClr val="bg1"/>
              </a:gs>
              <a:gs pos="100000">
                <a:srgbClr val="FAA37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200" dirty="0"/>
              <a:t>S19 Encounter Event</a:t>
            </a:r>
          </a:p>
        </p:txBody>
      </p:sp>
      <p:cxnSp>
        <p:nvCxnSpPr>
          <p:cNvPr id="280" name="Straight Arrow Connector 76"/>
          <p:cNvCxnSpPr>
            <a:cxnSpLocks noChangeShapeType="1"/>
            <a:stCxn id="279" idx="0"/>
            <a:endCxn id="10" idx="2"/>
          </p:cNvCxnSpPr>
          <p:nvPr/>
        </p:nvCxnSpPr>
        <p:spPr bwMode="auto">
          <a:xfrm flipH="1" flipV="1">
            <a:off x="3265107" y="3173269"/>
            <a:ext cx="437034" cy="1119827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284" name="Text Box 23"/>
          <p:cNvSpPr txBox="1">
            <a:spLocks noChangeAspect="1" noChangeArrowheads="1"/>
          </p:cNvSpPr>
          <p:nvPr/>
        </p:nvSpPr>
        <p:spPr bwMode="auto">
          <a:xfrm>
            <a:off x="3652503" y="5157192"/>
            <a:ext cx="784189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/>
              <a:t>E53 Place</a:t>
            </a:r>
            <a:endParaRPr lang="en-GB" altLang="el-GR" sz="1200" dirty="0"/>
          </a:p>
        </p:txBody>
      </p:sp>
      <p:sp>
        <p:nvSpPr>
          <p:cNvPr id="285" name="Text Box 23"/>
          <p:cNvSpPr txBox="1">
            <a:spLocks noChangeAspect="1" noChangeArrowheads="1"/>
          </p:cNvSpPr>
          <p:nvPr/>
        </p:nvSpPr>
        <p:spPr bwMode="auto">
          <a:xfrm>
            <a:off x="4719885" y="4885709"/>
            <a:ext cx="1325235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/>
              <a:t>E18 Physical Thing</a:t>
            </a:r>
            <a:endParaRPr lang="en-GB" altLang="el-GR" sz="1200" dirty="0"/>
          </a:p>
        </p:txBody>
      </p:sp>
      <p:cxnSp>
        <p:nvCxnSpPr>
          <p:cNvPr id="286" name="AutoShape 31"/>
          <p:cNvCxnSpPr>
            <a:cxnSpLocks noChangeShapeType="1"/>
            <a:stCxn id="279" idx="3"/>
            <a:endCxn id="285" idx="0"/>
          </p:cNvCxnSpPr>
          <p:nvPr/>
        </p:nvCxnSpPr>
        <p:spPr bwMode="auto">
          <a:xfrm>
            <a:off x="4452560" y="4431209"/>
            <a:ext cx="929943" cy="454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287" name="AutoShape 31"/>
          <p:cNvCxnSpPr>
            <a:cxnSpLocks noChangeShapeType="1"/>
            <a:stCxn id="279" idx="2"/>
            <a:endCxn id="284" idx="0"/>
          </p:cNvCxnSpPr>
          <p:nvPr/>
        </p:nvCxnSpPr>
        <p:spPr bwMode="auto">
          <a:xfrm>
            <a:off x="3702141" y="4569321"/>
            <a:ext cx="342457" cy="58787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288" name="Text Box 32"/>
          <p:cNvSpPr txBox="1">
            <a:spLocks noChangeArrowheads="1"/>
          </p:cNvSpPr>
          <p:nvPr/>
        </p:nvSpPr>
        <p:spPr bwMode="auto">
          <a:xfrm>
            <a:off x="3198363" y="4725144"/>
            <a:ext cx="1216025" cy="246063"/>
          </a:xfrm>
          <a:prstGeom prst="rect">
            <a:avLst/>
          </a:prstGeom>
          <a:solidFill>
            <a:srgbClr val="FEEFE6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O21 has found at</a:t>
            </a:r>
          </a:p>
        </p:txBody>
      </p:sp>
      <p:sp>
        <p:nvSpPr>
          <p:cNvPr id="289" name="Text Box 32"/>
          <p:cNvSpPr txBox="1">
            <a:spLocks noChangeArrowheads="1"/>
          </p:cNvSpPr>
          <p:nvPr/>
        </p:nvSpPr>
        <p:spPr bwMode="auto">
          <a:xfrm>
            <a:off x="4593172" y="4437021"/>
            <a:ext cx="1473200" cy="246063"/>
          </a:xfrm>
          <a:prstGeom prst="rect">
            <a:avLst/>
          </a:prstGeom>
          <a:solidFill>
            <a:srgbClr val="FEEFE6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O19 has found object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-108520" y="116632"/>
            <a:ext cx="94083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3200" dirty="0" smtClean="0"/>
              <a:t>New </a:t>
            </a:r>
            <a:r>
              <a:rPr lang="nb-NO" sz="3200" dirty="0" err="1" smtClean="0"/>
              <a:t>Exx</a:t>
            </a:r>
            <a:r>
              <a:rPr lang="nb-NO" sz="3200" dirty="0" smtClean="0"/>
              <a:t> </a:t>
            </a:r>
            <a:r>
              <a:rPr lang="nb-NO" sz="3200" dirty="0" err="1" smtClean="0"/>
              <a:t>Observable</a:t>
            </a:r>
            <a:r>
              <a:rPr lang="nb-NO" sz="3200" dirty="0" smtClean="0"/>
              <a:t> </a:t>
            </a:r>
            <a:r>
              <a:rPr lang="nb-NO" sz="3200" dirty="0" err="1" smtClean="0"/>
              <a:t>Entity</a:t>
            </a:r>
            <a:r>
              <a:rPr lang="nb-NO" sz="3200" dirty="0" smtClean="0"/>
              <a:t> in CRM </a:t>
            </a:r>
            <a:r>
              <a:rPr lang="nb-NO" sz="3200" dirty="0" err="1"/>
              <a:t>moved</a:t>
            </a:r>
            <a:r>
              <a:rPr lang="nb-NO" sz="3200" dirty="0"/>
              <a:t> </a:t>
            </a:r>
            <a:r>
              <a:rPr lang="nb-NO" sz="3200" dirty="0" smtClean="0"/>
              <a:t>from </a:t>
            </a:r>
            <a:r>
              <a:rPr lang="nb-NO" sz="3200" dirty="0" err="1" smtClean="0"/>
              <a:t>CRMSci</a:t>
            </a:r>
            <a:endParaRPr lang="nb-NO" sz="3200" dirty="0"/>
          </a:p>
        </p:txBody>
      </p:sp>
      <p:sp>
        <p:nvSpPr>
          <p:cNvPr id="62" name="Text Box 5"/>
          <p:cNvSpPr txBox="1">
            <a:spLocks noChangeAspect="1" noChangeArrowheads="1"/>
          </p:cNvSpPr>
          <p:nvPr/>
        </p:nvSpPr>
        <p:spPr bwMode="auto">
          <a:xfrm>
            <a:off x="7380312" y="5672281"/>
            <a:ext cx="1392369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/>
              <a:t>E77 Persistent Item</a:t>
            </a:r>
            <a:endParaRPr lang="en-GB" altLang="el-GR" sz="1200" dirty="0"/>
          </a:p>
        </p:txBody>
      </p:sp>
      <p:cxnSp>
        <p:nvCxnSpPr>
          <p:cNvPr id="64" name="Straight Arrow Connector 76"/>
          <p:cNvCxnSpPr>
            <a:cxnSpLocks noChangeShapeType="1"/>
            <a:stCxn id="62" idx="0"/>
            <a:endCxn id="26" idx="2"/>
          </p:cNvCxnSpPr>
          <p:nvPr/>
        </p:nvCxnSpPr>
        <p:spPr bwMode="auto">
          <a:xfrm flipV="1">
            <a:off x="8076497" y="3734788"/>
            <a:ext cx="256698" cy="1937493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68" name="Text Box 5"/>
          <p:cNvSpPr txBox="1">
            <a:spLocks noChangeAspect="1" noChangeArrowheads="1"/>
          </p:cNvSpPr>
          <p:nvPr/>
        </p:nvSpPr>
        <p:spPr bwMode="auto">
          <a:xfrm>
            <a:off x="7812360" y="5013176"/>
            <a:ext cx="1352679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E2 Temporal Entity</a:t>
            </a:r>
            <a:endParaRPr lang="en-GB" altLang="el-GR" sz="1200" dirty="0"/>
          </a:p>
        </p:txBody>
      </p:sp>
      <p:cxnSp>
        <p:nvCxnSpPr>
          <p:cNvPr id="69" name="Straight Arrow Connector 76"/>
          <p:cNvCxnSpPr>
            <a:cxnSpLocks noChangeShapeType="1"/>
            <a:stCxn id="68" idx="0"/>
            <a:endCxn id="26" idx="2"/>
          </p:cNvCxnSpPr>
          <p:nvPr/>
        </p:nvCxnSpPr>
        <p:spPr bwMode="auto">
          <a:xfrm flipH="1" flipV="1">
            <a:off x="8333195" y="3734788"/>
            <a:ext cx="155505" cy="1278388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73" name="Straight Arrow Connector 76"/>
          <p:cNvCxnSpPr>
            <a:cxnSpLocks noChangeShapeType="1"/>
            <a:stCxn id="141" idx="0"/>
            <a:endCxn id="62" idx="2"/>
          </p:cNvCxnSpPr>
          <p:nvPr/>
        </p:nvCxnSpPr>
        <p:spPr bwMode="auto">
          <a:xfrm flipV="1">
            <a:off x="8066049" y="5949280"/>
            <a:ext cx="10448" cy="443081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</p:spTree>
    <p:extLst>
      <p:ext uri="{BB962C8B-B14F-4D97-AF65-F5344CB8AC3E}">
        <p14:creationId xmlns:p14="http://schemas.microsoft.com/office/powerpoint/2010/main" val="361837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7" name="Straight Arrow Connector 139"/>
          <p:cNvCxnSpPr>
            <a:cxnSpLocks noChangeShapeType="1"/>
            <a:stCxn id="106" idx="3"/>
            <a:endCxn id="57" idx="2"/>
          </p:cNvCxnSpPr>
          <p:nvPr/>
        </p:nvCxnSpPr>
        <p:spPr bwMode="auto">
          <a:xfrm flipV="1">
            <a:off x="1372866" y="2369851"/>
            <a:ext cx="3975493" cy="2493149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cxnSp>
        <p:nvCxnSpPr>
          <p:cNvPr id="3" name="AutoShape 50"/>
          <p:cNvCxnSpPr>
            <a:cxnSpLocks noChangeShapeType="1"/>
            <a:stCxn id="36" idx="1"/>
            <a:endCxn id="19" idx="1"/>
          </p:cNvCxnSpPr>
          <p:nvPr/>
        </p:nvCxnSpPr>
        <p:spPr bwMode="auto">
          <a:xfrm rot="10800000" flipH="1" flipV="1">
            <a:off x="1115616" y="3010011"/>
            <a:ext cx="1808162" cy="3592857"/>
          </a:xfrm>
          <a:prstGeom prst="curvedConnector3">
            <a:avLst>
              <a:gd name="adj1" fmla="val -12643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6" name="Straight Arrow Connector 75"/>
          <p:cNvCxnSpPr>
            <a:cxnSpLocks noChangeShapeType="1"/>
            <a:stCxn id="23" idx="3"/>
            <a:endCxn id="31" idx="1"/>
          </p:cNvCxnSpPr>
          <p:nvPr/>
        </p:nvCxnSpPr>
        <p:spPr bwMode="auto">
          <a:xfrm flipV="1">
            <a:off x="5196231" y="3999548"/>
            <a:ext cx="267082" cy="9717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8" name="Text Box 6"/>
          <p:cNvSpPr txBox="1">
            <a:spLocks noChangeAspect="1" noChangeArrowheads="1"/>
          </p:cNvSpPr>
          <p:nvPr/>
        </p:nvSpPr>
        <p:spPr bwMode="auto">
          <a:xfrm>
            <a:off x="1619672" y="2103294"/>
            <a:ext cx="177850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200"/>
              <a:t>E13 Attribute Assignment</a:t>
            </a:r>
          </a:p>
        </p:txBody>
      </p:sp>
      <p:sp>
        <p:nvSpPr>
          <p:cNvPr id="12" name="Text Box 66"/>
          <p:cNvSpPr txBox="1">
            <a:spLocks noChangeAspect="1" noChangeArrowheads="1"/>
          </p:cNvSpPr>
          <p:nvPr/>
        </p:nvSpPr>
        <p:spPr bwMode="auto">
          <a:xfrm>
            <a:off x="2075522" y="1351801"/>
            <a:ext cx="840294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200" dirty="0"/>
              <a:t>E7 Activity</a:t>
            </a:r>
          </a:p>
        </p:txBody>
      </p:sp>
      <p:cxnSp>
        <p:nvCxnSpPr>
          <p:cNvPr id="14" name="Straight Arrow Connector 78"/>
          <p:cNvCxnSpPr>
            <a:cxnSpLocks noChangeShapeType="1"/>
            <a:stCxn id="10" idx="0"/>
            <a:endCxn id="8" idx="2"/>
          </p:cNvCxnSpPr>
          <p:nvPr/>
        </p:nvCxnSpPr>
        <p:spPr bwMode="auto">
          <a:xfrm flipH="1" flipV="1">
            <a:off x="2508922" y="2380293"/>
            <a:ext cx="756185" cy="515977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17" name="Straight Arrow Connector 139"/>
          <p:cNvCxnSpPr>
            <a:cxnSpLocks noChangeShapeType="1"/>
            <a:stCxn id="8" idx="0"/>
            <a:endCxn id="12" idx="2"/>
          </p:cNvCxnSpPr>
          <p:nvPr/>
        </p:nvCxnSpPr>
        <p:spPr bwMode="auto">
          <a:xfrm flipH="1" flipV="1">
            <a:off x="2495669" y="1628800"/>
            <a:ext cx="13253" cy="474494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19" name="Text Box 23"/>
          <p:cNvSpPr txBox="1">
            <a:spLocks noChangeAspect="1" noChangeArrowheads="1"/>
          </p:cNvSpPr>
          <p:nvPr/>
        </p:nvSpPr>
        <p:spPr bwMode="auto">
          <a:xfrm>
            <a:off x="2923778" y="6464369"/>
            <a:ext cx="112082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/>
              <a:t>E54 Dimension</a:t>
            </a:r>
            <a:endParaRPr lang="en-GB" altLang="el-GR" sz="1200" dirty="0"/>
          </a:p>
        </p:txBody>
      </p:sp>
      <p:cxnSp>
        <p:nvCxnSpPr>
          <p:cNvPr id="21" name="AutoShape 31"/>
          <p:cNvCxnSpPr>
            <a:cxnSpLocks noChangeShapeType="1"/>
            <a:stCxn id="10" idx="2"/>
            <a:endCxn id="23" idx="0"/>
          </p:cNvCxnSpPr>
          <p:nvPr/>
        </p:nvCxnSpPr>
        <p:spPr bwMode="auto">
          <a:xfrm>
            <a:off x="3265107" y="3173269"/>
            <a:ext cx="1292905" cy="6974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22" name="Text Box 32"/>
          <p:cNvSpPr txBox="1">
            <a:spLocks noChangeArrowheads="1"/>
          </p:cNvSpPr>
          <p:nvPr/>
        </p:nvSpPr>
        <p:spPr bwMode="auto">
          <a:xfrm>
            <a:off x="3950978" y="3471321"/>
            <a:ext cx="1642849" cy="246221"/>
          </a:xfrm>
          <a:prstGeom prst="rect">
            <a:avLst/>
          </a:prstGeom>
          <a:solidFill>
            <a:srgbClr val="FEEFE6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O9 observed </a:t>
            </a:r>
            <a:r>
              <a:rPr lang="en-US" altLang="el-GR" sz="1000" dirty="0" smtClean="0">
                <a:cs typeface="Arial" charset="0"/>
              </a:rPr>
              <a:t>property </a:t>
            </a:r>
            <a:r>
              <a:rPr lang="en-US" altLang="el-GR" sz="1000" dirty="0">
                <a:cs typeface="Arial" charset="0"/>
              </a:rPr>
              <a:t>type</a:t>
            </a:r>
          </a:p>
        </p:txBody>
      </p:sp>
      <p:sp>
        <p:nvSpPr>
          <p:cNvPr id="23" name="Text Box 33"/>
          <p:cNvSpPr txBox="1">
            <a:spLocks noChangeAspect="1" noChangeArrowheads="1"/>
          </p:cNvSpPr>
          <p:nvPr/>
        </p:nvSpPr>
        <p:spPr bwMode="auto">
          <a:xfrm>
            <a:off x="3919792" y="3870765"/>
            <a:ext cx="1276439" cy="276999"/>
          </a:xfrm>
          <a:prstGeom prst="rect">
            <a:avLst/>
          </a:prstGeom>
          <a:gradFill>
            <a:gsLst>
              <a:gs pos="0">
                <a:srgbClr val="FAA372"/>
              </a:gs>
              <a:gs pos="50000">
                <a:schemeClr val="bg1"/>
              </a:gs>
              <a:gs pos="100000">
                <a:srgbClr val="FAA37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200" dirty="0"/>
              <a:t>S9 Property Type </a:t>
            </a:r>
          </a:p>
        </p:txBody>
      </p:sp>
      <p:sp>
        <p:nvSpPr>
          <p:cNvPr id="26" name="Text Box 44"/>
          <p:cNvSpPr txBox="1">
            <a:spLocks noChangeAspect="1" noChangeArrowheads="1"/>
          </p:cNvSpPr>
          <p:nvPr/>
        </p:nvSpPr>
        <p:spPr bwMode="auto">
          <a:xfrm>
            <a:off x="7566703" y="3457789"/>
            <a:ext cx="1532984" cy="276999"/>
          </a:xfrm>
          <a:prstGeom prst="rect">
            <a:avLst/>
          </a:prstGeom>
          <a:gradFill>
            <a:gsLst>
              <a:gs pos="0">
                <a:srgbClr val="00B050"/>
              </a:gs>
              <a:gs pos="50000">
                <a:schemeClr val="bg1"/>
              </a:gs>
              <a:gs pos="100000">
                <a:srgbClr val="00B05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200" dirty="0" err="1" smtClean="0"/>
              <a:t>Exx</a:t>
            </a:r>
            <a:r>
              <a:rPr lang="en-GB" sz="1200" dirty="0" smtClean="0"/>
              <a:t> </a:t>
            </a:r>
            <a:r>
              <a:rPr lang="en-GB" sz="1200" dirty="0"/>
              <a:t>Observable Entity</a:t>
            </a:r>
          </a:p>
        </p:txBody>
      </p:sp>
      <p:cxnSp>
        <p:nvCxnSpPr>
          <p:cNvPr id="28" name="AutoShape 50"/>
          <p:cNvCxnSpPr>
            <a:cxnSpLocks noChangeShapeType="1"/>
            <a:stCxn id="26" idx="2"/>
            <a:endCxn id="19" idx="0"/>
          </p:cNvCxnSpPr>
          <p:nvPr/>
        </p:nvCxnSpPr>
        <p:spPr bwMode="auto">
          <a:xfrm rot="5400000">
            <a:off x="4543902" y="2675075"/>
            <a:ext cx="2729581" cy="4849007"/>
          </a:xfrm>
          <a:prstGeom prst="curvedConnector3">
            <a:avLst>
              <a:gd name="adj1" fmla="val 83500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29" name="Rectangle 51"/>
          <p:cNvSpPr>
            <a:spLocks noChangeArrowheads="1"/>
          </p:cNvSpPr>
          <p:nvPr/>
        </p:nvSpPr>
        <p:spPr bwMode="auto">
          <a:xfrm>
            <a:off x="5352916" y="5852089"/>
            <a:ext cx="1170513" cy="246221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l-GR" sz="1000" dirty="0" err="1" smtClean="0">
                <a:cs typeface="Arial" charset="0"/>
              </a:rPr>
              <a:t>Pxx</a:t>
            </a:r>
            <a:r>
              <a:rPr lang="en-US" altLang="el-GR" sz="1000" dirty="0" smtClean="0">
                <a:cs typeface="Arial" charset="0"/>
              </a:rPr>
              <a:t> </a:t>
            </a:r>
            <a:r>
              <a:rPr lang="en-US" altLang="el-GR" sz="1000" dirty="0" smtClean="0">
                <a:cs typeface="Arial" charset="0"/>
              </a:rPr>
              <a:t> </a:t>
            </a:r>
            <a:r>
              <a:rPr lang="en-US" altLang="el-GR" sz="1000" dirty="0">
                <a:cs typeface="Arial" charset="0"/>
              </a:rPr>
              <a:t>has dimension</a:t>
            </a:r>
            <a:endParaRPr lang="el-GR" altLang="el-GR" sz="1000" dirty="0">
              <a:cs typeface="Arial" charset="0"/>
            </a:endParaRPr>
          </a:p>
        </p:txBody>
      </p:sp>
      <p:sp>
        <p:nvSpPr>
          <p:cNvPr id="31" name="Text Box 9"/>
          <p:cNvSpPr txBox="1">
            <a:spLocks noChangeAspect="1" noChangeArrowheads="1"/>
          </p:cNvSpPr>
          <p:nvPr/>
        </p:nvSpPr>
        <p:spPr bwMode="auto">
          <a:xfrm>
            <a:off x="5463313" y="3861048"/>
            <a:ext cx="746743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altLang="el-GR" sz="1200" dirty="0"/>
              <a:t>E55 Type</a:t>
            </a:r>
            <a:endParaRPr lang="en-GB" altLang="el-GR" sz="1200" dirty="0"/>
          </a:p>
        </p:txBody>
      </p:sp>
      <p:cxnSp>
        <p:nvCxnSpPr>
          <p:cNvPr id="32" name="AutoShape 24"/>
          <p:cNvCxnSpPr>
            <a:cxnSpLocks noChangeShapeType="1"/>
            <a:stCxn id="10" idx="3"/>
            <a:endCxn id="39" idx="1"/>
          </p:cNvCxnSpPr>
          <p:nvPr/>
        </p:nvCxnSpPr>
        <p:spPr bwMode="auto">
          <a:xfrm flipV="1">
            <a:off x="3830422" y="2370222"/>
            <a:ext cx="3995548" cy="66454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33" name="Text Box 36"/>
          <p:cNvSpPr txBox="1">
            <a:spLocks noChangeArrowheads="1"/>
          </p:cNvSpPr>
          <p:nvPr/>
        </p:nvSpPr>
        <p:spPr bwMode="auto">
          <a:xfrm>
            <a:off x="5220072" y="2596842"/>
            <a:ext cx="961130" cy="400110"/>
          </a:xfrm>
          <a:prstGeom prst="rect">
            <a:avLst/>
          </a:prstGeom>
          <a:solidFill>
            <a:srgbClr val="FEEFE6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O16 observed </a:t>
            </a:r>
            <a:endParaRPr lang="en-US" altLang="el-GR" sz="1000" dirty="0" smtClean="0">
              <a:cs typeface="Arial" charset="0"/>
            </a:endParaRPr>
          </a:p>
          <a:p>
            <a:r>
              <a:rPr lang="en-US" altLang="el-GR" sz="1000" dirty="0" smtClean="0">
                <a:cs typeface="Arial" charset="0"/>
              </a:rPr>
              <a:t>value</a:t>
            </a:r>
            <a:endParaRPr lang="en-US" altLang="el-GR" sz="1000" dirty="0">
              <a:cs typeface="Arial" charset="0"/>
            </a:endParaRPr>
          </a:p>
        </p:txBody>
      </p:sp>
      <p:sp>
        <p:nvSpPr>
          <p:cNvPr id="36" name="Text Box 5"/>
          <p:cNvSpPr txBox="1">
            <a:spLocks noChangeAspect="1" noChangeArrowheads="1"/>
          </p:cNvSpPr>
          <p:nvPr/>
        </p:nvSpPr>
        <p:spPr bwMode="auto">
          <a:xfrm>
            <a:off x="1115616" y="2871512"/>
            <a:ext cx="1369028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/>
              <a:t>E16 Measurement </a:t>
            </a:r>
            <a:endParaRPr lang="en-GB" altLang="el-GR" sz="1200" dirty="0"/>
          </a:p>
        </p:txBody>
      </p:sp>
      <p:sp>
        <p:nvSpPr>
          <p:cNvPr id="39" name="Text Box 47"/>
          <p:cNvSpPr txBox="1">
            <a:spLocks noChangeAspect="1" noChangeArrowheads="1"/>
          </p:cNvSpPr>
          <p:nvPr/>
        </p:nvSpPr>
        <p:spPr bwMode="auto">
          <a:xfrm>
            <a:off x="7825970" y="2231722"/>
            <a:ext cx="106651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/>
              <a:t>E1 CRM Entity</a:t>
            </a:r>
            <a:endParaRPr lang="en-GB" altLang="el-GR" sz="1200"/>
          </a:p>
        </p:txBody>
      </p:sp>
      <p:cxnSp>
        <p:nvCxnSpPr>
          <p:cNvPr id="42" name="Straight Arrow Connector 76"/>
          <p:cNvCxnSpPr>
            <a:cxnSpLocks noChangeShapeType="1"/>
            <a:stCxn id="26" idx="0"/>
            <a:endCxn id="39" idx="2"/>
          </p:cNvCxnSpPr>
          <p:nvPr/>
        </p:nvCxnSpPr>
        <p:spPr bwMode="auto">
          <a:xfrm flipV="1">
            <a:off x="8333195" y="2508721"/>
            <a:ext cx="26030" cy="949068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48" name="AutoShape 31"/>
          <p:cNvCxnSpPr>
            <a:cxnSpLocks noChangeShapeType="1"/>
            <a:stCxn id="8" idx="3"/>
            <a:endCxn id="39" idx="1"/>
          </p:cNvCxnSpPr>
          <p:nvPr/>
        </p:nvCxnSpPr>
        <p:spPr bwMode="auto">
          <a:xfrm>
            <a:off x="3398172" y="2241794"/>
            <a:ext cx="4427798" cy="12842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56" name="AutoShape 50"/>
          <p:cNvCxnSpPr>
            <a:cxnSpLocks noChangeShapeType="1"/>
            <a:stCxn id="8" idx="0"/>
            <a:endCxn id="39" idx="0"/>
          </p:cNvCxnSpPr>
          <p:nvPr/>
        </p:nvCxnSpPr>
        <p:spPr bwMode="auto">
          <a:xfrm rot="16200000" flipH="1">
            <a:off x="5369859" y="-757643"/>
            <a:ext cx="128428" cy="5850303"/>
          </a:xfrm>
          <a:prstGeom prst="curvedConnector3">
            <a:avLst>
              <a:gd name="adj1" fmla="val -407914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57" name="Text Box 36"/>
          <p:cNvSpPr txBox="1">
            <a:spLocks noChangeArrowheads="1"/>
          </p:cNvSpPr>
          <p:nvPr/>
        </p:nvSpPr>
        <p:spPr bwMode="auto">
          <a:xfrm>
            <a:off x="4860033" y="2123789"/>
            <a:ext cx="976652" cy="246062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P141 assigned</a:t>
            </a:r>
          </a:p>
        </p:txBody>
      </p:sp>
      <p:cxnSp>
        <p:nvCxnSpPr>
          <p:cNvPr id="61" name="Straight Arrow Connector 76"/>
          <p:cNvCxnSpPr>
            <a:cxnSpLocks noChangeShapeType="1"/>
            <a:stCxn id="36" idx="0"/>
            <a:endCxn id="8" idx="2"/>
          </p:cNvCxnSpPr>
          <p:nvPr/>
        </p:nvCxnSpPr>
        <p:spPr bwMode="auto">
          <a:xfrm flipV="1">
            <a:off x="1800130" y="2380293"/>
            <a:ext cx="708792" cy="491219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10" name="Text Box 12"/>
          <p:cNvSpPr txBox="1">
            <a:spLocks noChangeAspect="1" noChangeArrowheads="1"/>
          </p:cNvSpPr>
          <p:nvPr/>
        </p:nvSpPr>
        <p:spPr bwMode="auto">
          <a:xfrm>
            <a:off x="2699792" y="2896270"/>
            <a:ext cx="1130630" cy="276999"/>
          </a:xfrm>
          <a:prstGeom prst="rect">
            <a:avLst/>
          </a:prstGeom>
          <a:gradFill>
            <a:gsLst>
              <a:gs pos="0">
                <a:srgbClr val="FAA372"/>
              </a:gs>
              <a:gs pos="50000">
                <a:schemeClr val="bg1"/>
              </a:gs>
              <a:gs pos="100000">
                <a:srgbClr val="FAA37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200" dirty="0"/>
              <a:t>S4 Observation</a:t>
            </a:r>
          </a:p>
        </p:txBody>
      </p:sp>
      <p:sp>
        <p:nvSpPr>
          <p:cNvPr id="106" name="Text Box 13"/>
          <p:cNvSpPr txBox="1">
            <a:spLocks noChangeArrowheads="1"/>
          </p:cNvSpPr>
          <p:nvPr/>
        </p:nvSpPr>
        <p:spPr bwMode="auto">
          <a:xfrm>
            <a:off x="323528" y="4662945"/>
            <a:ext cx="1049338" cy="400110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P40 observed </a:t>
            </a:r>
            <a:r>
              <a:rPr lang="en-US" altLang="el-GR" sz="1000" dirty="0" smtClean="0">
                <a:cs typeface="Arial" charset="0"/>
              </a:rPr>
              <a:t>dimension</a:t>
            </a:r>
            <a:endParaRPr lang="el-GR" altLang="el-GR" sz="1000" dirty="0">
              <a:cs typeface="Arial" charset="0"/>
            </a:endParaRPr>
          </a:p>
        </p:txBody>
      </p:sp>
      <p:cxnSp>
        <p:nvCxnSpPr>
          <p:cNvPr id="71" name="AutoShape 50"/>
          <p:cNvCxnSpPr>
            <a:cxnSpLocks noChangeShapeType="1"/>
            <a:stCxn id="36" idx="2"/>
            <a:endCxn id="26" idx="2"/>
          </p:cNvCxnSpPr>
          <p:nvPr/>
        </p:nvCxnSpPr>
        <p:spPr bwMode="auto">
          <a:xfrm rot="16200000" flipH="1">
            <a:off x="4773524" y="175116"/>
            <a:ext cx="586277" cy="6533065"/>
          </a:xfrm>
          <a:prstGeom prst="curvedConnector3">
            <a:avLst>
              <a:gd name="adj1" fmla="val 455800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43" name="Text Box 13"/>
          <p:cNvSpPr txBox="1">
            <a:spLocks noChangeArrowheads="1"/>
          </p:cNvSpPr>
          <p:nvPr/>
        </p:nvSpPr>
        <p:spPr bwMode="auto">
          <a:xfrm>
            <a:off x="6342943" y="5148139"/>
            <a:ext cx="1049338" cy="247650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P39 measured</a:t>
            </a:r>
          </a:p>
        </p:txBody>
      </p:sp>
      <p:cxnSp>
        <p:nvCxnSpPr>
          <p:cNvPr id="135" name="Straight Arrow Connector 139"/>
          <p:cNvCxnSpPr>
            <a:cxnSpLocks noChangeShapeType="1"/>
            <a:stCxn id="43" idx="0"/>
            <a:endCxn id="49" idx="2"/>
          </p:cNvCxnSpPr>
          <p:nvPr/>
        </p:nvCxnSpPr>
        <p:spPr bwMode="auto">
          <a:xfrm flipV="1">
            <a:off x="6867612" y="1956902"/>
            <a:ext cx="307728" cy="3191237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sp>
        <p:nvSpPr>
          <p:cNvPr id="49" name="Text Box 36"/>
          <p:cNvSpPr txBox="1">
            <a:spLocks noChangeArrowheads="1"/>
          </p:cNvSpPr>
          <p:nvPr/>
        </p:nvSpPr>
        <p:spPr bwMode="auto">
          <a:xfrm>
            <a:off x="6682335" y="1556792"/>
            <a:ext cx="986009" cy="400110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P140 assigned </a:t>
            </a:r>
            <a:endParaRPr lang="en-US" altLang="el-GR" sz="1000" dirty="0" smtClean="0">
              <a:cs typeface="Arial" charset="0"/>
            </a:endParaRPr>
          </a:p>
          <a:p>
            <a:r>
              <a:rPr lang="en-US" altLang="el-GR" sz="1000" dirty="0" smtClean="0">
                <a:cs typeface="Arial" charset="0"/>
              </a:rPr>
              <a:t>attribute </a:t>
            </a:r>
            <a:r>
              <a:rPr lang="en-US" altLang="el-GR" sz="1000" dirty="0">
                <a:cs typeface="Arial" charset="0"/>
              </a:rPr>
              <a:t>to</a:t>
            </a:r>
          </a:p>
        </p:txBody>
      </p:sp>
      <p:sp>
        <p:nvSpPr>
          <p:cNvPr id="141" name="Text Box 5"/>
          <p:cNvSpPr txBox="1">
            <a:spLocks noChangeAspect="1" noChangeArrowheads="1"/>
          </p:cNvSpPr>
          <p:nvPr/>
        </p:nvSpPr>
        <p:spPr bwMode="auto">
          <a:xfrm>
            <a:off x="7668344" y="6392361"/>
            <a:ext cx="79541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E70 Thing</a:t>
            </a:r>
            <a:endParaRPr lang="en-GB" altLang="el-GR" sz="1200" dirty="0"/>
          </a:p>
        </p:txBody>
      </p:sp>
      <p:cxnSp>
        <p:nvCxnSpPr>
          <p:cNvPr id="146" name="AutoShape 50"/>
          <p:cNvCxnSpPr>
            <a:cxnSpLocks noChangeShapeType="1"/>
            <a:stCxn id="141" idx="1"/>
            <a:endCxn id="19" idx="3"/>
          </p:cNvCxnSpPr>
          <p:nvPr/>
        </p:nvCxnSpPr>
        <p:spPr bwMode="auto">
          <a:xfrm rot="10800000" flipV="1">
            <a:off x="4044598" y="6530861"/>
            <a:ext cx="3623746" cy="7200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152" name="Text Box 13"/>
          <p:cNvSpPr txBox="1">
            <a:spLocks noChangeArrowheads="1"/>
          </p:cNvSpPr>
          <p:nvPr/>
        </p:nvSpPr>
        <p:spPr bwMode="auto">
          <a:xfrm>
            <a:off x="5269049" y="6423163"/>
            <a:ext cx="1311070" cy="246221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 smtClean="0">
                <a:cs typeface="Arial" charset="0"/>
              </a:rPr>
              <a:t>P43 has dimension</a:t>
            </a:r>
            <a:endParaRPr lang="el-GR" altLang="el-GR" sz="1000" dirty="0">
              <a:cs typeface="Arial" charset="0"/>
            </a:endParaRPr>
          </a:p>
        </p:txBody>
      </p:sp>
      <p:cxnSp>
        <p:nvCxnSpPr>
          <p:cNvPr id="153" name="Straight Arrow Connector 76"/>
          <p:cNvCxnSpPr>
            <a:cxnSpLocks noChangeShapeType="1"/>
            <a:stCxn id="152" idx="0"/>
            <a:endCxn id="29" idx="2"/>
          </p:cNvCxnSpPr>
          <p:nvPr/>
        </p:nvCxnSpPr>
        <p:spPr bwMode="auto">
          <a:xfrm flipV="1">
            <a:off x="5924584" y="6098310"/>
            <a:ext cx="13589" cy="324853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sp>
        <p:nvSpPr>
          <p:cNvPr id="156" name="TextBox 155"/>
          <p:cNvSpPr txBox="1"/>
          <p:nvPr/>
        </p:nvSpPr>
        <p:spPr>
          <a:xfrm>
            <a:off x="6012160" y="6084004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?</a:t>
            </a:r>
            <a:endParaRPr lang="nb-NO" dirty="0"/>
          </a:p>
        </p:txBody>
      </p:sp>
      <p:cxnSp>
        <p:nvCxnSpPr>
          <p:cNvPr id="160" name="Straight Arrow Connector 139"/>
          <p:cNvCxnSpPr>
            <a:cxnSpLocks noChangeShapeType="1"/>
            <a:stCxn id="33" idx="0"/>
            <a:endCxn id="57" idx="2"/>
          </p:cNvCxnSpPr>
          <p:nvPr/>
        </p:nvCxnSpPr>
        <p:spPr bwMode="auto">
          <a:xfrm flipH="1" flipV="1">
            <a:off x="5348359" y="2369851"/>
            <a:ext cx="352278" cy="226991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cxnSp>
        <p:nvCxnSpPr>
          <p:cNvPr id="188" name="Straight Arrow Connector 139"/>
          <p:cNvCxnSpPr>
            <a:cxnSpLocks noChangeShapeType="1"/>
            <a:stCxn id="44" idx="0"/>
            <a:endCxn id="49" idx="2"/>
          </p:cNvCxnSpPr>
          <p:nvPr/>
        </p:nvCxnSpPr>
        <p:spPr bwMode="auto">
          <a:xfrm flipV="1">
            <a:off x="6520159" y="1956902"/>
            <a:ext cx="655181" cy="1407969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cxnSp>
        <p:nvCxnSpPr>
          <p:cNvPr id="255" name="AutoShape 24"/>
          <p:cNvCxnSpPr>
            <a:cxnSpLocks noChangeShapeType="1"/>
            <a:stCxn id="10" idx="3"/>
            <a:endCxn id="26" idx="1"/>
          </p:cNvCxnSpPr>
          <p:nvPr/>
        </p:nvCxnSpPr>
        <p:spPr bwMode="auto">
          <a:xfrm>
            <a:off x="3830422" y="3034770"/>
            <a:ext cx="3736281" cy="56151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44" name="Text Box 36"/>
          <p:cNvSpPr txBox="1">
            <a:spLocks noChangeArrowheads="1"/>
          </p:cNvSpPr>
          <p:nvPr/>
        </p:nvSpPr>
        <p:spPr bwMode="auto">
          <a:xfrm>
            <a:off x="6066372" y="3364871"/>
            <a:ext cx="907573" cy="246221"/>
          </a:xfrm>
          <a:prstGeom prst="rect">
            <a:avLst/>
          </a:prstGeom>
          <a:solidFill>
            <a:srgbClr val="FEEFE6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O8 observed</a:t>
            </a:r>
          </a:p>
        </p:txBody>
      </p:sp>
      <p:sp>
        <p:nvSpPr>
          <p:cNvPr id="279" name="Text Box 44"/>
          <p:cNvSpPr txBox="1">
            <a:spLocks noChangeAspect="1" noChangeArrowheads="1"/>
          </p:cNvSpPr>
          <p:nvPr/>
        </p:nvSpPr>
        <p:spPr bwMode="auto">
          <a:xfrm>
            <a:off x="2951721" y="4293096"/>
            <a:ext cx="1500839" cy="276225"/>
          </a:xfrm>
          <a:prstGeom prst="rect">
            <a:avLst/>
          </a:prstGeom>
          <a:gradFill>
            <a:gsLst>
              <a:gs pos="0">
                <a:srgbClr val="FAA372"/>
              </a:gs>
              <a:gs pos="50000">
                <a:schemeClr val="bg1"/>
              </a:gs>
              <a:gs pos="100000">
                <a:srgbClr val="FAA37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200" dirty="0"/>
              <a:t>S19 Encounter Event</a:t>
            </a:r>
          </a:p>
        </p:txBody>
      </p:sp>
      <p:cxnSp>
        <p:nvCxnSpPr>
          <p:cNvPr id="280" name="Straight Arrow Connector 76"/>
          <p:cNvCxnSpPr>
            <a:cxnSpLocks noChangeShapeType="1"/>
            <a:stCxn id="279" idx="0"/>
            <a:endCxn id="10" idx="2"/>
          </p:cNvCxnSpPr>
          <p:nvPr/>
        </p:nvCxnSpPr>
        <p:spPr bwMode="auto">
          <a:xfrm flipH="1" flipV="1">
            <a:off x="3265107" y="3173269"/>
            <a:ext cx="437034" cy="1119827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284" name="Text Box 23"/>
          <p:cNvSpPr txBox="1">
            <a:spLocks noChangeAspect="1" noChangeArrowheads="1"/>
          </p:cNvSpPr>
          <p:nvPr/>
        </p:nvSpPr>
        <p:spPr bwMode="auto">
          <a:xfrm>
            <a:off x="3652503" y="5157192"/>
            <a:ext cx="784189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/>
              <a:t>E53 Place</a:t>
            </a:r>
            <a:endParaRPr lang="en-GB" altLang="el-GR" sz="1200" dirty="0"/>
          </a:p>
        </p:txBody>
      </p:sp>
      <p:sp>
        <p:nvSpPr>
          <p:cNvPr id="285" name="Text Box 23"/>
          <p:cNvSpPr txBox="1">
            <a:spLocks noChangeAspect="1" noChangeArrowheads="1"/>
          </p:cNvSpPr>
          <p:nvPr/>
        </p:nvSpPr>
        <p:spPr bwMode="auto">
          <a:xfrm>
            <a:off x="4719885" y="4885709"/>
            <a:ext cx="1325235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/>
              <a:t>E18 Physical Thing</a:t>
            </a:r>
            <a:endParaRPr lang="en-GB" altLang="el-GR" sz="1200" dirty="0"/>
          </a:p>
        </p:txBody>
      </p:sp>
      <p:cxnSp>
        <p:nvCxnSpPr>
          <p:cNvPr id="286" name="AutoShape 31"/>
          <p:cNvCxnSpPr>
            <a:cxnSpLocks noChangeShapeType="1"/>
            <a:stCxn id="279" idx="3"/>
            <a:endCxn id="285" idx="0"/>
          </p:cNvCxnSpPr>
          <p:nvPr/>
        </p:nvCxnSpPr>
        <p:spPr bwMode="auto">
          <a:xfrm>
            <a:off x="4452560" y="4431209"/>
            <a:ext cx="929943" cy="454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287" name="AutoShape 31"/>
          <p:cNvCxnSpPr>
            <a:cxnSpLocks noChangeShapeType="1"/>
            <a:stCxn id="279" idx="2"/>
            <a:endCxn id="284" idx="0"/>
          </p:cNvCxnSpPr>
          <p:nvPr/>
        </p:nvCxnSpPr>
        <p:spPr bwMode="auto">
          <a:xfrm>
            <a:off x="3702141" y="4569321"/>
            <a:ext cx="342457" cy="58787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288" name="Text Box 32"/>
          <p:cNvSpPr txBox="1">
            <a:spLocks noChangeArrowheads="1"/>
          </p:cNvSpPr>
          <p:nvPr/>
        </p:nvSpPr>
        <p:spPr bwMode="auto">
          <a:xfrm>
            <a:off x="3198363" y="4725144"/>
            <a:ext cx="1216025" cy="246063"/>
          </a:xfrm>
          <a:prstGeom prst="rect">
            <a:avLst/>
          </a:prstGeom>
          <a:solidFill>
            <a:srgbClr val="FEEFE6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O21 has found at</a:t>
            </a:r>
          </a:p>
        </p:txBody>
      </p:sp>
      <p:sp>
        <p:nvSpPr>
          <p:cNvPr id="289" name="Text Box 32"/>
          <p:cNvSpPr txBox="1">
            <a:spLocks noChangeArrowheads="1"/>
          </p:cNvSpPr>
          <p:nvPr/>
        </p:nvSpPr>
        <p:spPr bwMode="auto">
          <a:xfrm>
            <a:off x="4593172" y="4437021"/>
            <a:ext cx="1473200" cy="246063"/>
          </a:xfrm>
          <a:prstGeom prst="rect">
            <a:avLst/>
          </a:prstGeom>
          <a:solidFill>
            <a:srgbClr val="FEEFE6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O19 has found object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23528" y="116632"/>
            <a:ext cx="86088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3200" dirty="0" smtClean="0"/>
              <a:t>New </a:t>
            </a:r>
            <a:r>
              <a:rPr lang="nb-NO" sz="3200" dirty="0" err="1" smtClean="0"/>
              <a:t>Exx</a:t>
            </a:r>
            <a:r>
              <a:rPr lang="nb-NO" sz="3200" dirty="0" smtClean="0"/>
              <a:t> </a:t>
            </a:r>
            <a:r>
              <a:rPr lang="nb-NO" sz="3200" dirty="0" err="1" smtClean="0"/>
              <a:t>Observable</a:t>
            </a:r>
            <a:r>
              <a:rPr lang="nb-NO" sz="3200" dirty="0" smtClean="0"/>
              <a:t> </a:t>
            </a:r>
            <a:r>
              <a:rPr lang="nb-NO" sz="3200" dirty="0" err="1" smtClean="0"/>
              <a:t>Entity</a:t>
            </a:r>
            <a:r>
              <a:rPr lang="nb-NO" sz="3200" dirty="0"/>
              <a:t> </a:t>
            </a:r>
            <a:r>
              <a:rPr lang="nb-NO" sz="3200" dirty="0" smtClean="0"/>
              <a:t>– </a:t>
            </a:r>
            <a:r>
              <a:rPr lang="nb-NO" sz="3200" dirty="0" err="1" smtClean="0"/>
              <a:t>CRMSci</a:t>
            </a:r>
            <a:r>
              <a:rPr lang="nb-NO" sz="3200" dirty="0" smtClean="0"/>
              <a:t> </a:t>
            </a:r>
            <a:r>
              <a:rPr lang="nb-NO" sz="3200" dirty="0" err="1" smtClean="0"/>
              <a:t>simplification</a:t>
            </a:r>
            <a:endParaRPr lang="nb-NO" sz="3200" dirty="0"/>
          </a:p>
        </p:txBody>
      </p:sp>
      <p:sp>
        <p:nvSpPr>
          <p:cNvPr id="62" name="Text Box 5"/>
          <p:cNvSpPr txBox="1">
            <a:spLocks noChangeAspect="1" noChangeArrowheads="1"/>
          </p:cNvSpPr>
          <p:nvPr/>
        </p:nvSpPr>
        <p:spPr bwMode="auto">
          <a:xfrm>
            <a:off x="7380312" y="5672281"/>
            <a:ext cx="1392369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/>
              <a:t>E77 Persistent Item</a:t>
            </a:r>
            <a:endParaRPr lang="en-GB" altLang="el-GR" sz="1200" dirty="0"/>
          </a:p>
        </p:txBody>
      </p:sp>
      <p:cxnSp>
        <p:nvCxnSpPr>
          <p:cNvPr id="64" name="Straight Arrow Connector 76"/>
          <p:cNvCxnSpPr>
            <a:cxnSpLocks noChangeShapeType="1"/>
            <a:stCxn id="62" idx="0"/>
            <a:endCxn id="26" idx="2"/>
          </p:cNvCxnSpPr>
          <p:nvPr/>
        </p:nvCxnSpPr>
        <p:spPr bwMode="auto">
          <a:xfrm flipV="1">
            <a:off x="8076497" y="3734788"/>
            <a:ext cx="256698" cy="1937493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68" name="Text Box 5"/>
          <p:cNvSpPr txBox="1">
            <a:spLocks noChangeAspect="1" noChangeArrowheads="1"/>
          </p:cNvSpPr>
          <p:nvPr/>
        </p:nvSpPr>
        <p:spPr bwMode="auto">
          <a:xfrm>
            <a:off x="7812360" y="5013176"/>
            <a:ext cx="1352679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E2 Temporal Entity</a:t>
            </a:r>
            <a:endParaRPr lang="en-GB" altLang="el-GR" sz="1200" dirty="0"/>
          </a:p>
        </p:txBody>
      </p:sp>
      <p:cxnSp>
        <p:nvCxnSpPr>
          <p:cNvPr id="69" name="Straight Arrow Connector 76"/>
          <p:cNvCxnSpPr>
            <a:cxnSpLocks noChangeShapeType="1"/>
            <a:stCxn id="68" idx="0"/>
            <a:endCxn id="26" idx="2"/>
          </p:cNvCxnSpPr>
          <p:nvPr/>
        </p:nvCxnSpPr>
        <p:spPr bwMode="auto">
          <a:xfrm flipH="1" flipV="1">
            <a:off x="8333195" y="3734788"/>
            <a:ext cx="155505" cy="1278388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73" name="Straight Arrow Connector 76"/>
          <p:cNvCxnSpPr>
            <a:cxnSpLocks noChangeShapeType="1"/>
            <a:stCxn id="141" idx="0"/>
            <a:endCxn id="62" idx="2"/>
          </p:cNvCxnSpPr>
          <p:nvPr/>
        </p:nvCxnSpPr>
        <p:spPr bwMode="auto">
          <a:xfrm flipV="1">
            <a:off x="8066049" y="5949280"/>
            <a:ext cx="10448" cy="443081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</p:spTree>
    <p:extLst>
      <p:ext uri="{BB962C8B-B14F-4D97-AF65-F5344CB8AC3E}">
        <p14:creationId xmlns:p14="http://schemas.microsoft.com/office/powerpoint/2010/main" val="169510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7" name="Straight Arrow Connector 139"/>
          <p:cNvCxnSpPr>
            <a:cxnSpLocks noChangeShapeType="1"/>
            <a:stCxn id="106" idx="3"/>
            <a:endCxn id="57" idx="2"/>
          </p:cNvCxnSpPr>
          <p:nvPr/>
        </p:nvCxnSpPr>
        <p:spPr bwMode="auto">
          <a:xfrm flipV="1">
            <a:off x="1372866" y="2369851"/>
            <a:ext cx="3975493" cy="2493149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cxnSp>
        <p:nvCxnSpPr>
          <p:cNvPr id="3" name="AutoShape 50"/>
          <p:cNvCxnSpPr>
            <a:cxnSpLocks noChangeShapeType="1"/>
            <a:stCxn id="36" idx="1"/>
            <a:endCxn id="19" idx="1"/>
          </p:cNvCxnSpPr>
          <p:nvPr/>
        </p:nvCxnSpPr>
        <p:spPr bwMode="auto">
          <a:xfrm rot="10800000" flipH="1" flipV="1">
            <a:off x="1115616" y="3010011"/>
            <a:ext cx="1808162" cy="3592857"/>
          </a:xfrm>
          <a:prstGeom prst="curvedConnector3">
            <a:avLst>
              <a:gd name="adj1" fmla="val -12643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6" name="Straight Arrow Connector 75"/>
          <p:cNvCxnSpPr>
            <a:cxnSpLocks noChangeShapeType="1"/>
            <a:stCxn id="23" idx="3"/>
            <a:endCxn id="31" idx="1"/>
          </p:cNvCxnSpPr>
          <p:nvPr/>
        </p:nvCxnSpPr>
        <p:spPr bwMode="auto">
          <a:xfrm flipV="1">
            <a:off x="5196231" y="3999548"/>
            <a:ext cx="267082" cy="9717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8" name="Text Box 6"/>
          <p:cNvSpPr txBox="1">
            <a:spLocks noChangeAspect="1" noChangeArrowheads="1"/>
          </p:cNvSpPr>
          <p:nvPr/>
        </p:nvSpPr>
        <p:spPr bwMode="auto">
          <a:xfrm>
            <a:off x="1619672" y="2103294"/>
            <a:ext cx="177850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200"/>
              <a:t>E13 Attribute Assignment</a:t>
            </a:r>
          </a:p>
        </p:txBody>
      </p:sp>
      <p:sp>
        <p:nvSpPr>
          <p:cNvPr id="12" name="Text Box 66"/>
          <p:cNvSpPr txBox="1">
            <a:spLocks noChangeAspect="1" noChangeArrowheads="1"/>
          </p:cNvSpPr>
          <p:nvPr/>
        </p:nvSpPr>
        <p:spPr bwMode="auto">
          <a:xfrm>
            <a:off x="2075522" y="1351801"/>
            <a:ext cx="840294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200" dirty="0"/>
              <a:t>E7 Activity</a:t>
            </a:r>
          </a:p>
        </p:txBody>
      </p:sp>
      <p:cxnSp>
        <p:nvCxnSpPr>
          <p:cNvPr id="14" name="Straight Arrow Connector 78"/>
          <p:cNvCxnSpPr>
            <a:cxnSpLocks noChangeShapeType="1"/>
            <a:stCxn id="10" idx="0"/>
            <a:endCxn id="8" idx="2"/>
          </p:cNvCxnSpPr>
          <p:nvPr/>
        </p:nvCxnSpPr>
        <p:spPr bwMode="auto">
          <a:xfrm flipH="1" flipV="1">
            <a:off x="2508922" y="2380293"/>
            <a:ext cx="756185" cy="515977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17" name="Straight Arrow Connector 139"/>
          <p:cNvCxnSpPr>
            <a:cxnSpLocks noChangeShapeType="1"/>
            <a:stCxn id="8" idx="0"/>
            <a:endCxn id="12" idx="2"/>
          </p:cNvCxnSpPr>
          <p:nvPr/>
        </p:nvCxnSpPr>
        <p:spPr bwMode="auto">
          <a:xfrm flipH="1" flipV="1">
            <a:off x="2495669" y="1628800"/>
            <a:ext cx="13253" cy="474494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19" name="Text Box 23"/>
          <p:cNvSpPr txBox="1">
            <a:spLocks noChangeAspect="1" noChangeArrowheads="1"/>
          </p:cNvSpPr>
          <p:nvPr/>
        </p:nvSpPr>
        <p:spPr bwMode="auto">
          <a:xfrm>
            <a:off x="2923778" y="6464369"/>
            <a:ext cx="112082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/>
              <a:t>E54 Dimension</a:t>
            </a:r>
            <a:endParaRPr lang="en-GB" altLang="el-GR" sz="1200" dirty="0"/>
          </a:p>
        </p:txBody>
      </p:sp>
      <p:cxnSp>
        <p:nvCxnSpPr>
          <p:cNvPr id="21" name="AutoShape 31"/>
          <p:cNvCxnSpPr>
            <a:cxnSpLocks noChangeShapeType="1"/>
            <a:stCxn id="10" idx="2"/>
            <a:endCxn id="23" idx="0"/>
          </p:cNvCxnSpPr>
          <p:nvPr/>
        </p:nvCxnSpPr>
        <p:spPr bwMode="auto">
          <a:xfrm>
            <a:off x="3265107" y="3173269"/>
            <a:ext cx="1292905" cy="6974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22" name="Text Box 32"/>
          <p:cNvSpPr txBox="1">
            <a:spLocks noChangeArrowheads="1"/>
          </p:cNvSpPr>
          <p:nvPr/>
        </p:nvSpPr>
        <p:spPr bwMode="auto">
          <a:xfrm>
            <a:off x="3950978" y="3471321"/>
            <a:ext cx="1642849" cy="246221"/>
          </a:xfrm>
          <a:prstGeom prst="rect">
            <a:avLst/>
          </a:prstGeom>
          <a:solidFill>
            <a:srgbClr val="FEEFE6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O9 observed </a:t>
            </a:r>
            <a:r>
              <a:rPr lang="en-US" altLang="el-GR" sz="1000" dirty="0" smtClean="0">
                <a:cs typeface="Arial" charset="0"/>
              </a:rPr>
              <a:t>property </a:t>
            </a:r>
            <a:r>
              <a:rPr lang="en-US" altLang="el-GR" sz="1000" dirty="0">
                <a:cs typeface="Arial" charset="0"/>
              </a:rPr>
              <a:t>type</a:t>
            </a:r>
          </a:p>
        </p:txBody>
      </p:sp>
      <p:sp>
        <p:nvSpPr>
          <p:cNvPr id="23" name="Text Box 33"/>
          <p:cNvSpPr txBox="1">
            <a:spLocks noChangeAspect="1" noChangeArrowheads="1"/>
          </p:cNvSpPr>
          <p:nvPr/>
        </p:nvSpPr>
        <p:spPr bwMode="auto">
          <a:xfrm>
            <a:off x="3919792" y="3870765"/>
            <a:ext cx="1276439" cy="276999"/>
          </a:xfrm>
          <a:prstGeom prst="rect">
            <a:avLst/>
          </a:prstGeom>
          <a:gradFill>
            <a:gsLst>
              <a:gs pos="0">
                <a:srgbClr val="FAA372"/>
              </a:gs>
              <a:gs pos="50000">
                <a:schemeClr val="bg1"/>
              </a:gs>
              <a:gs pos="100000">
                <a:srgbClr val="FAA37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200" dirty="0"/>
              <a:t>S9 Property Type </a:t>
            </a:r>
          </a:p>
        </p:txBody>
      </p:sp>
      <p:sp>
        <p:nvSpPr>
          <p:cNvPr id="26" name="Text Box 44"/>
          <p:cNvSpPr txBox="1">
            <a:spLocks noChangeAspect="1" noChangeArrowheads="1"/>
          </p:cNvSpPr>
          <p:nvPr/>
        </p:nvSpPr>
        <p:spPr bwMode="auto">
          <a:xfrm>
            <a:off x="7566703" y="3457789"/>
            <a:ext cx="1532984" cy="276999"/>
          </a:xfrm>
          <a:prstGeom prst="rect">
            <a:avLst/>
          </a:prstGeom>
          <a:gradFill>
            <a:gsLst>
              <a:gs pos="0">
                <a:srgbClr val="00B050"/>
              </a:gs>
              <a:gs pos="50000">
                <a:schemeClr val="bg1"/>
              </a:gs>
              <a:gs pos="100000">
                <a:srgbClr val="00B05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200" dirty="0" err="1" smtClean="0"/>
              <a:t>Exx</a:t>
            </a:r>
            <a:r>
              <a:rPr lang="en-GB" sz="1200" dirty="0" smtClean="0"/>
              <a:t> </a:t>
            </a:r>
            <a:r>
              <a:rPr lang="en-GB" sz="1200" dirty="0"/>
              <a:t>Observable Entity</a:t>
            </a:r>
          </a:p>
        </p:txBody>
      </p:sp>
      <p:cxnSp>
        <p:nvCxnSpPr>
          <p:cNvPr id="28" name="AutoShape 50"/>
          <p:cNvCxnSpPr>
            <a:cxnSpLocks noChangeShapeType="1"/>
            <a:stCxn id="26" idx="2"/>
            <a:endCxn id="19" idx="0"/>
          </p:cNvCxnSpPr>
          <p:nvPr/>
        </p:nvCxnSpPr>
        <p:spPr bwMode="auto">
          <a:xfrm rot="5400000">
            <a:off x="4543902" y="2675075"/>
            <a:ext cx="2729581" cy="4849007"/>
          </a:xfrm>
          <a:prstGeom prst="curvedConnector3">
            <a:avLst>
              <a:gd name="adj1" fmla="val 83500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29" name="Rectangle 51"/>
          <p:cNvSpPr>
            <a:spLocks noChangeArrowheads="1"/>
          </p:cNvSpPr>
          <p:nvPr/>
        </p:nvSpPr>
        <p:spPr bwMode="auto">
          <a:xfrm>
            <a:off x="5352916" y="5852089"/>
            <a:ext cx="1170513" cy="246221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l-GR" sz="1000" dirty="0" err="1" smtClean="0">
                <a:cs typeface="Arial" charset="0"/>
              </a:rPr>
              <a:t>Pxx</a:t>
            </a:r>
            <a:r>
              <a:rPr lang="en-US" altLang="el-GR" sz="1000" dirty="0" smtClean="0">
                <a:cs typeface="Arial" charset="0"/>
              </a:rPr>
              <a:t> </a:t>
            </a:r>
            <a:r>
              <a:rPr lang="en-US" altLang="el-GR" sz="1000" dirty="0" smtClean="0">
                <a:cs typeface="Arial" charset="0"/>
              </a:rPr>
              <a:t> </a:t>
            </a:r>
            <a:r>
              <a:rPr lang="en-US" altLang="el-GR" sz="1000" dirty="0">
                <a:cs typeface="Arial" charset="0"/>
              </a:rPr>
              <a:t>has dimension</a:t>
            </a:r>
            <a:endParaRPr lang="el-GR" altLang="el-GR" sz="1000" dirty="0">
              <a:cs typeface="Arial" charset="0"/>
            </a:endParaRPr>
          </a:p>
        </p:txBody>
      </p:sp>
      <p:sp>
        <p:nvSpPr>
          <p:cNvPr id="31" name="Text Box 9"/>
          <p:cNvSpPr txBox="1">
            <a:spLocks noChangeAspect="1" noChangeArrowheads="1"/>
          </p:cNvSpPr>
          <p:nvPr/>
        </p:nvSpPr>
        <p:spPr bwMode="auto">
          <a:xfrm>
            <a:off x="5463313" y="3861048"/>
            <a:ext cx="746743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altLang="el-GR" sz="1200" dirty="0"/>
              <a:t>E55 Type</a:t>
            </a:r>
            <a:endParaRPr lang="en-GB" altLang="el-GR" sz="1200" dirty="0"/>
          </a:p>
        </p:txBody>
      </p:sp>
      <p:cxnSp>
        <p:nvCxnSpPr>
          <p:cNvPr id="32" name="AutoShape 24"/>
          <p:cNvCxnSpPr>
            <a:cxnSpLocks noChangeShapeType="1"/>
            <a:stCxn id="10" idx="3"/>
            <a:endCxn id="39" idx="1"/>
          </p:cNvCxnSpPr>
          <p:nvPr/>
        </p:nvCxnSpPr>
        <p:spPr bwMode="auto">
          <a:xfrm flipV="1">
            <a:off x="3830422" y="2370222"/>
            <a:ext cx="3995548" cy="66454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33" name="Text Box 36"/>
          <p:cNvSpPr txBox="1">
            <a:spLocks noChangeArrowheads="1"/>
          </p:cNvSpPr>
          <p:nvPr/>
        </p:nvSpPr>
        <p:spPr bwMode="auto">
          <a:xfrm>
            <a:off x="5220072" y="2596842"/>
            <a:ext cx="961130" cy="400110"/>
          </a:xfrm>
          <a:prstGeom prst="rect">
            <a:avLst/>
          </a:prstGeom>
          <a:solidFill>
            <a:srgbClr val="FEEFE6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O16 observed </a:t>
            </a:r>
            <a:endParaRPr lang="en-US" altLang="el-GR" sz="1000" dirty="0" smtClean="0">
              <a:cs typeface="Arial" charset="0"/>
            </a:endParaRPr>
          </a:p>
          <a:p>
            <a:r>
              <a:rPr lang="en-US" altLang="el-GR" sz="1000" dirty="0" smtClean="0">
                <a:cs typeface="Arial" charset="0"/>
              </a:rPr>
              <a:t>value</a:t>
            </a:r>
            <a:endParaRPr lang="en-US" altLang="el-GR" sz="1000" dirty="0">
              <a:cs typeface="Arial" charset="0"/>
            </a:endParaRPr>
          </a:p>
        </p:txBody>
      </p:sp>
      <p:sp>
        <p:nvSpPr>
          <p:cNvPr id="36" name="Text Box 5"/>
          <p:cNvSpPr txBox="1">
            <a:spLocks noChangeAspect="1" noChangeArrowheads="1"/>
          </p:cNvSpPr>
          <p:nvPr/>
        </p:nvSpPr>
        <p:spPr bwMode="auto">
          <a:xfrm>
            <a:off x="1115616" y="2871512"/>
            <a:ext cx="1369028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/>
              <a:t>E16 Measurement </a:t>
            </a:r>
            <a:endParaRPr lang="en-GB" altLang="el-GR" sz="1200" dirty="0"/>
          </a:p>
        </p:txBody>
      </p:sp>
      <p:sp>
        <p:nvSpPr>
          <p:cNvPr id="39" name="Text Box 47"/>
          <p:cNvSpPr txBox="1">
            <a:spLocks noChangeAspect="1" noChangeArrowheads="1"/>
          </p:cNvSpPr>
          <p:nvPr/>
        </p:nvSpPr>
        <p:spPr bwMode="auto">
          <a:xfrm>
            <a:off x="7825970" y="2231722"/>
            <a:ext cx="106651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/>
              <a:t>E1 CRM Entity</a:t>
            </a:r>
            <a:endParaRPr lang="en-GB" altLang="el-GR" sz="1200"/>
          </a:p>
        </p:txBody>
      </p:sp>
      <p:cxnSp>
        <p:nvCxnSpPr>
          <p:cNvPr id="42" name="Straight Arrow Connector 76"/>
          <p:cNvCxnSpPr>
            <a:cxnSpLocks noChangeShapeType="1"/>
            <a:stCxn id="26" idx="0"/>
            <a:endCxn id="39" idx="2"/>
          </p:cNvCxnSpPr>
          <p:nvPr/>
        </p:nvCxnSpPr>
        <p:spPr bwMode="auto">
          <a:xfrm flipV="1">
            <a:off x="8333195" y="2508721"/>
            <a:ext cx="26030" cy="949068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48" name="AutoShape 31"/>
          <p:cNvCxnSpPr>
            <a:cxnSpLocks noChangeShapeType="1"/>
            <a:stCxn id="8" idx="3"/>
            <a:endCxn id="39" idx="1"/>
          </p:cNvCxnSpPr>
          <p:nvPr/>
        </p:nvCxnSpPr>
        <p:spPr bwMode="auto">
          <a:xfrm>
            <a:off x="3398172" y="2241794"/>
            <a:ext cx="4427798" cy="12842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56" name="AutoShape 50"/>
          <p:cNvCxnSpPr>
            <a:cxnSpLocks noChangeShapeType="1"/>
            <a:stCxn id="8" idx="0"/>
            <a:endCxn id="39" idx="0"/>
          </p:cNvCxnSpPr>
          <p:nvPr/>
        </p:nvCxnSpPr>
        <p:spPr bwMode="auto">
          <a:xfrm rot="16200000" flipH="1">
            <a:off x="5369859" y="-757643"/>
            <a:ext cx="128428" cy="5850303"/>
          </a:xfrm>
          <a:prstGeom prst="curvedConnector3">
            <a:avLst>
              <a:gd name="adj1" fmla="val -407914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57" name="Text Box 36"/>
          <p:cNvSpPr txBox="1">
            <a:spLocks noChangeArrowheads="1"/>
          </p:cNvSpPr>
          <p:nvPr/>
        </p:nvSpPr>
        <p:spPr bwMode="auto">
          <a:xfrm>
            <a:off x="4860033" y="2123789"/>
            <a:ext cx="976652" cy="246062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P141 assigned</a:t>
            </a:r>
          </a:p>
        </p:txBody>
      </p:sp>
      <p:cxnSp>
        <p:nvCxnSpPr>
          <p:cNvPr id="61" name="Straight Arrow Connector 76"/>
          <p:cNvCxnSpPr>
            <a:cxnSpLocks noChangeShapeType="1"/>
            <a:stCxn id="36" idx="0"/>
            <a:endCxn id="8" idx="2"/>
          </p:cNvCxnSpPr>
          <p:nvPr/>
        </p:nvCxnSpPr>
        <p:spPr bwMode="auto">
          <a:xfrm flipV="1">
            <a:off x="1800130" y="2380293"/>
            <a:ext cx="708792" cy="491219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10" name="Text Box 12"/>
          <p:cNvSpPr txBox="1">
            <a:spLocks noChangeAspect="1" noChangeArrowheads="1"/>
          </p:cNvSpPr>
          <p:nvPr/>
        </p:nvSpPr>
        <p:spPr bwMode="auto">
          <a:xfrm>
            <a:off x="2699792" y="2896270"/>
            <a:ext cx="1130630" cy="276999"/>
          </a:xfrm>
          <a:prstGeom prst="rect">
            <a:avLst/>
          </a:prstGeom>
          <a:gradFill>
            <a:gsLst>
              <a:gs pos="0">
                <a:srgbClr val="FAA372"/>
              </a:gs>
              <a:gs pos="50000">
                <a:schemeClr val="bg1"/>
              </a:gs>
              <a:gs pos="100000">
                <a:srgbClr val="FAA37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200" dirty="0"/>
              <a:t>S4 Observation</a:t>
            </a:r>
          </a:p>
        </p:txBody>
      </p:sp>
      <p:sp>
        <p:nvSpPr>
          <p:cNvPr id="106" name="Text Box 13"/>
          <p:cNvSpPr txBox="1">
            <a:spLocks noChangeArrowheads="1"/>
          </p:cNvSpPr>
          <p:nvPr/>
        </p:nvSpPr>
        <p:spPr bwMode="auto">
          <a:xfrm>
            <a:off x="323528" y="4662945"/>
            <a:ext cx="1049338" cy="400110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P40 observed </a:t>
            </a:r>
            <a:r>
              <a:rPr lang="en-US" altLang="el-GR" sz="1000" dirty="0" smtClean="0">
                <a:cs typeface="Arial" charset="0"/>
              </a:rPr>
              <a:t>dimension</a:t>
            </a:r>
            <a:endParaRPr lang="el-GR" altLang="el-GR" sz="1000" dirty="0">
              <a:cs typeface="Arial" charset="0"/>
            </a:endParaRPr>
          </a:p>
        </p:txBody>
      </p:sp>
      <p:cxnSp>
        <p:nvCxnSpPr>
          <p:cNvPr id="71" name="AutoShape 50"/>
          <p:cNvCxnSpPr>
            <a:cxnSpLocks noChangeShapeType="1"/>
            <a:stCxn id="36" idx="2"/>
            <a:endCxn id="26" idx="2"/>
          </p:cNvCxnSpPr>
          <p:nvPr/>
        </p:nvCxnSpPr>
        <p:spPr bwMode="auto">
          <a:xfrm rot="16200000" flipH="1">
            <a:off x="4773524" y="175116"/>
            <a:ext cx="586277" cy="6533065"/>
          </a:xfrm>
          <a:prstGeom prst="curvedConnector3">
            <a:avLst>
              <a:gd name="adj1" fmla="val 455800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43" name="Text Box 13"/>
          <p:cNvSpPr txBox="1">
            <a:spLocks noChangeArrowheads="1"/>
          </p:cNvSpPr>
          <p:nvPr/>
        </p:nvSpPr>
        <p:spPr bwMode="auto">
          <a:xfrm>
            <a:off x="6342943" y="5148139"/>
            <a:ext cx="1049338" cy="247650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P39 measured</a:t>
            </a:r>
          </a:p>
        </p:txBody>
      </p:sp>
      <p:cxnSp>
        <p:nvCxnSpPr>
          <p:cNvPr id="135" name="Straight Arrow Connector 139"/>
          <p:cNvCxnSpPr>
            <a:cxnSpLocks noChangeShapeType="1"/>
            <a:stCxn id="43" idx="0"/>
            <a:endCxn id="49" idx="2"/>
          </p:cNvCxnSpPr>
          <p:nvPr/>
        </p:nvCxnSpPr>
        <p:spPr bwMode="auto">
          <a:xfrm flipV="1">
            <a:off x="6867612" y="1956902"/>
            <a:ext cx="307728" cy="3191237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sp>
        <p:nvSpPr>
          <p:cNvPr id="49" name="Text Box 36"/>
          <p:cNvSpPr txBox="1">
            <a:spLocks noChangeArrowheads="1"/>
          </p:cNvSpPr>
          <p:nvPr/>
        </p:nvSpPr>
        <p:spPr bwMode="auto">
          <a:xfrm>
            <a:off x="6682335" y="1556792"/>
            <a:ext cx="986009" cy="400110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P140 assigned </a:t>
            </a:r>
            <a:endParaRPr lang="en-US" altLang="el-GR" sz="1000" dirty="0" smtClean="0">
              <a:cs typeface="Arial" charset="0"/>
            </a:endParaRPr>
          </a:p>
          <a:p>
            <a:r>
              <a:rPr lang="en-US" altLang="el-GR" sz="1000" dirty="0" smtClean="0">
                <a:cs typeface="Arial" charset="0"/>
              </a:rPr>
              <a:t>attribute </a:t>
            </a:r>
            <a:r>
              <a:rPr lang="en-US" altLang="el-GR" sz="1000" dirty="0">
                <a:cs typeface="Arial" charset="0"/>
              </a:rPr>
              <a:t>to</a:t>
            </a:r>
          </a:p>
        </p:txBody>
      </p:sp>
      <p:sp>
        <p:nvSpPr>
          <p:cNvPr id="141" name="Text Box 5"/>
          <p:cNvSpPr txBox="1">
            <a:spLocks noChangeAspect="1" noChangeArrowheads="1"/>
          </p:cNvSpPr>
          <p:nvPr/>
        </p:nvSpPr>
        <p:spPr bwMode="auto">
          <a:xfrm>
            <a:off x="7668344" y="6392361"/>
            <a:ext cx="79541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E70 Thing</a:t>
            </a:r>
            <a:endParaRPr lang="en-GB" altLang="el-GR" sz="1200" dirty="0"/>
          </a:p>
        </p:txBody>
      </p:sp>
      <p:cxnSp>
        <p:nvCxnSpPr>
          <p:cNvPr id="160" name="Straight Arrow Connector 139"/>
          <p:cNvCxnSpPr>
            <a:cxnSpLocks noChangeShapeType="1"/>
            <a:stCxn id="33" idx="0"/>
            <a:endCxn id="57" idx="2"/>
          </p:cNvCxnSpPr>
          <p:nvPr/>
        </p:nvCxnSpPr>
        <p:spPr bwMode="auto">
          <a:xfrm flipH="1" flipV="1">
            <a:off x="5348359" y="2369851"/>
            <a:ext cx="352278" cy="226991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cxnSp>
        <p:nvCxnSpPr>
          <p:cNvPr id="188" name="Straight Arrow Connector 139"/>
          <p:cNvCxnSpPr>
            <a:cxnSpLocks noChangeShapeType="1"/>
            <a:stCxn id="44" idx="0"/>
            <a:endCxn id="49" idx="2"/>
          </p:cNvCxnSpPr>
          <p:nvPr/>
        </p:nvCxnSpPr>
        <p:spPr bwMode="auto">
          <a:xfrm flipV="1">
            <a:off x="6520159" y="1956902"/>
            <a:ext cx="655181" cy="1407969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cxnSp>
        <p:nvCxnSpPr>
          <p:cNvPr id="255" name="AutoShape 24"/>
          <p:cNvCxnSpPr>
            <a:cxnSpLocks noChangeShapeType="1"/>
            <a:stCxn id="10" idx="3"/>
            <a:endCxn id="26" idx="1"/>
          </p:cNvCxnSpPr>
          <p:nvPr/>
        </p:nvCxnSpPr>
        <p:spPr bwMode="auto">
          <a:xfrm>
            <a:off x="3830422" y="3034770"/>
            <a:ext cx="3736281" cy="56151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44" name="Text Box 36"/>
          <p:cNvSpPr txBox="1">
            <a:spLocks noChangeArrowheads="1"/>
          </p:cNvSpPr>
          <p:nvPr/>
        </p:nvSpPr>
        <p:spPr bwMode="auto">
          <a:xfrm>
            <a:off x="6066372" y="3364871"/>
            <a:ext cx="907573" cy="246221"/>
          </a:xfrm>
          <a:prstGeom prst="rect">
            <a:avLst/>
          </a:prstGeom>
          <a:solidFill>
            <a:srgbClr val="FEEFE6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O8 observed</a:t>
            </a:r>
          </a:p>
        </p:txBody>
      </p:sp>
      <p:sp>
        <p:nvSpPr>
          <p:cNvPr id="279" name="Text Box 44"/>
          <p:cNvSpPr txBox="1">
            <a:spLocks noChangeAspect="1" noChangeArrowheads="1"/>
          </p:cNvSpPr>
          <p:nvPr/>
        </p:nvSpPr>
        <p:spPr bwMode="auto">
          <a:xfrm>
            <a:off x="2951721" y="4293096"/>
            <a:ext cx="1500839" cy="276225"/>
          </a:xfrm>
          <a:prstGeom prst="rect">
            <a:avLst/>
          </a:prstGeom>
          <a:gradFill>
            <a:gsLst>
              <a:gs pos="0">
                <a:srgbClr val="FAA372"/>
              </a:gs>
              <a:gs pos="50000">
                <a:schemeClr val="bg1"/>
              </a:gs>
              <a:gs pos="100000">
                <a:srgbClr val="FAA37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200" dirty="0"/>
              <a:t>S19 Encounter Event</a:t>
            </a:r>
          </a:p>
        </p:txBody>
      </p:sp>
      <p:cxnSp>
        <p:nvCxnSpPr>
          <p:cNvPr id="280" name="Straight Arrow Connector 76"/>
          <p:cNvCxnSpPr>
            <a:cxnSpLocks noChangeShapeType="1"/>
            <a:stCxn id="279" idx="0"/>
            <a:endCxn id="10" idx="2"/>
          </p:cNvCxnSpPr>
          <p:nvPr/>
        </p:nvCxnSpPr>
        <p:spPr bwMode="auto">
          <a:xfrm flipH="1" flipV="1">
            <a:off x="3265107" y="3173269"/>
            <a:ext cx="437034" cy="1119827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284" name="Text Box 23"/>
          <p:cNvSpPr txBox="1">
            <a:spLocks noChangeAspect="1" noChangeArrowheads="1"/>
          </p:cNvSpPr>
          <p:nvPr/>
        </p:nvSpPr>
        <p:spPr bwMode="auto">
          <a:xfrm>
            <a:off x="3652503" y="5157192"/>
            <a:ext cx="784189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/>
              <a:t>E53 Place</a:t>
            </a:r>
            <a:endParaRPr lang="en-GB" altLang="el-GR" sz="1200" dirty="0"/>
          </a:p>
        </p:txBody>
      </p:sp>
      <p:sp>
        <p:nvSpPr>
          <p:cNvPr id="285" name="Text Box 23"/>
          <p:cNvSpPr txBox="1">
            <a:spLocks noChangeAspect="1" noChangeArrowheads="1"/>
          </p:cNvSpPr>
          <p:nvPr/>
        </p:nvSpPr>
        <p:spPr bwMode="auto">
          <a:xfrm>
            <a:off x="4719885" y="4885709"/>
            <a:ext cx="1325235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/>
              <a:t>E18 Physical Thing</a:t>
            </a:r>
            <a:endParaRPr lang="en-GB" altLang="el-GR" sz="1200" dirty="0"/>
          </a:p>
        </p:txBody>
      </p:sp>
      <p:cxnSp>
        <p:nvCxnSpPr>
          <p:cNvPr id="286" name="AutoShape 31"/>
          <p:cNvCxnSpPr>
            <a:cxnSpLocks noChangeShapeType="1"/>
            <a:stCxn id="279" idx="3"/>
            <a:endCxn id="285" idx="0"/>
          </p:cNvCxnSpPr>
          <p:nvPr/>
        </p:nvCxnSpPr>
        <p:spPr bwMode="auto">
          <a:xfrm>
            <a:off x="4452560" y="4431209"/>
            <a:ext cx="929943" cy="454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287" name="AutoShape 31"/>
          <p:cNvCxnSpPr>
            <a:cxnSpLocks noChangeShapeType="1"/>
            <a:stCxn id="279" idx="2"/>
            <a:endCxn id="284" idx="0"/>
          </p:cNvCxnSpPr>
          <p:nvPr/>
        </p:nvCxnSpPr>
        <p:spPr bwMode="auto">
          <a:xfrm>
            <a:off x="3702141" y="4569321"/>
            <a:ext cx="342457" cy="58787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288" name="Text Box 32"/>
          <p:cNvSpPr txBox="1">
            <a:spLocks noChangeArrowheads="1"/>
          </p:cNvSpPr>
          <p:nvPr/>
        </p:nvSpPr>
        <p:spPr bwMode="auto">
          <a:xfrm>
            <a:off x="3198363" y="4725144"/>
            <a:ext cx="1216025" cy="246063"/>
          </a:xfrm>
          <a:prstGeom prst="rect">
            <a:avLst/>
          </a:prstGeom>
          <a:solidFill>
            <a:srgbClr val="FEEFE6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O21 has found at</a:t>
            </a:r>
          </a:p>
        </p:txBody>
      </p:sp>
      <p:sp>
        <p:nvSpPr>
          <p:cNvPr id="289" name="Text Box 32"/>
          <p:cNvSpPr txBox="1">
            <a:spLocks noChangeArrowheads="1"/>
          </p:cNvSpPr>
          <p:nvPr/>
        </p:nvSpPr>
        <p:spPr bwMode="auto">
          <a:xfrm>
            <a:off x="4593172" y="4437021"/>
            <a:ext cx="1473200" cy="246063"/>
          </a:xfrm>
          <a:prstGeom prst="rect">
            <a:avLst/>
          </a:prstGeom>
          <a:solidFill>
            <a:srgbClr val="FEEFE6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O19 has found object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11560" y="116632"/>
            <a:ext cx="78190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3200" dirty="0" smtClean="0"/>
              <a:t>New </a:t>
            </a:r>
            <a:r>
              <a:rPr lang="nb-NO" sz="3200" dirty="0" err="1" smtClean="0"/>
              <a:t>Exx</a:t>
            </a:r>
            <a:r>
              <a:rPr lang="nb-NO" sz="3200" dirty="0" smtClean="0"/>
              <a:t> </a:t>
            </a:r>
            <a:r>
              <a:rPr lang="nb-NO" sz="3200" dirty="0" err="1" smtClean="0"/>
              <a:t>Observable</a:t>
            </a:r>
            <a:r>
              <a:rPr lang="nb-NO" sz="3200" dirty="0" smtClean="0"/>
              <a:t> </a:t>
            </a:r>
            <a:r>
              <a:rPr lang="nb-NO" sz="3200" dirty="0" err="1" smtClean="0"/>
              <a:t>Entity</a:t>
            </a:r>
            <a:r>
              <a:rPr lang="nb-NO" sz="3200" dirty="0"/>
              <a:t> </a:t>
            </a:r>
            <a:r>
              <a:rPr lang="nb-NO" sz="3200" dirty="0" smtClean="0"/>
              <a:t>– CRM </a:t>
            </a:r>
            <a:r>
              <a:rPr lang="nb-NO" sz="3200" dirty="0" err="1" smtClean="0"/>
              <a:t>adjustment</a:t>
            </a:r>
            <a:endParaRPr lang="nb-NO" sz="3200" dirty="0"/>
          </a:p>
        </p:txBody>
      </p:sp>
      <p:sp>
        <p:nvSpPr>
          <p:cNvPr id="62" name="Text Box 5"/>
          <p:cNvSpPr txBox="1">
            <a:spLocks noChangeAspect="1" noChangeArrowheads="1"/>
          </p:cNvSpPr>
          <p:nvPr/>
        </p:nvSpPr>
        <p:spPr bwMode="auto">
          <a:xfrm>
            <a:off x="7380312" y="5672281"/>
            <a:ext cx="1392369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/>
              <a:t>E77 Persistent Item</a:t>
            </a:r>
            <a:endParaRPr lang="en-GB" altLang="el-GR" sz="1200" dirty="0"/>
          </a:p>
        </p:txBody>
      </p:sp>
      <p:cxnSp>
        <p:nvCxnSpPr>
          <p:cNvPr id="64" name="Straight Arrow Connector 76"/>
          <p:cNvCxnSpPr>
            <a:cxnSpLocks noChangeShapeType="1"/>
            <a:stCxn id="62" idx="0"/>
            <a:endCxn id="26" idx="2"/>
          </p:cNvCxnSpPr>
          <p:nvPr/>
        </p:nvCxnSpPr>
        <p:spPr bwMode="auto">
          <a:xfrm flipV="1">
            <a:off x="8076497" y="3734788"/>
            <a:ext cx="256698" cy="1937493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68" name="Text Box 5"/>
          <p:cNvSpPr txBox="1">
            <a:spLocks noChangeAspect="1" noChangeArrowheads="1"/>
          </p:cNvSpPr>
          <p:nvPr/>
        </p:nvSpPr>
        <p:spPr bwMode="auto">
          <a:xfrm>
            <a:off x="7812360" y="5013176"/>
            <a:ext cx="1352679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E2 Temporal Entity</a:t>
            </a:r>
            <a:endParaRPr lang="en-GB" altLang="el-GR" sz="1200" dirty="0"/>
          </a:p>
        </p:txBody>
      </p:sp>
      <p:cxnSp>
        <p:nvCxnSpPr>
          <p:cNvPr id="69" name="Straight Arrow Connector 76"/>
          <p:cNvCxnSpPr>
            <a:cxnSpLocks noChangeShapeType="1"/>
            <a:stCxn id="68" idx="0"/>
            <a:endCxn id="26" idx="2"/>
          </p:cNvCxnSpPr>
          <p:nvPr/>
        </p:nvCxnSpPr>
        <p:spPr bwMode="auto">
          <a:xfrm flipH="1" flipV="1">
            <a:off x="8333195" y="3734788"/>
            <a:ext cx="155505" cy="1278388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73" name="Straight Arrow Connector 76"/>
          <p:cNvCxnSpPr>
            <a:cxnSpLocks noChangeShapeType="1"/>
            <a:stCxn id="141" idx="0"/>
            <a:endCxn id="62" idx="2"/>
          </p:cNvCxnSpPr>
          <p:nvPr/>
        </p:nvCxnSpPr>
        <p:spPr bwMode="auto">
          <a:xfrm flipV="1">
            <a:off x="8066049" y="5949280"/>
            <a:ext cx="10448" cy="443081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</p:spTree>
    <p:extLst>
      <p:ext uri="{BB962C8B-B14F-4D97-AF65-F5344CB8AC3E}">
        <p14:creationId xmlns:p14="http://schemas.microsoft.com/office/powerpoint/2010/main" val="28481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7" name="Straight Arrow Connector 139"/>
          <p:cNvCxnSpPr>
            <a:cxnSpLocks noChangeShapeType="1"/>
            <a:stCxn id="106" idx="3"/>
            <a:endCxn id="57" idx="2"/>
          </p:cNvCxnSpPr>
          <p:nvPr/>
        </p:nvCxnSpPr>
        <p:spPr bwMode="auto">
          <a:xfrm flipV="1">
            <a:off x="1372866" y="2369851"/>
            <a:ext cx="3975493" cy="2493149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cxnSp>
        <p:nvCxnSpPr>
          <p:cNvPr id="3" name="AutoShape 50"/>
          <p:cNvCxnSpPr>
            <a:cxnSpLocks noChangeShapeType="1"/>
            <a:stCxn id="36" idx="1"/>
            <a:endCxn id="19" idx="1"/>
          </p:cNvCxnSpPr>
          <p:nvPr/>
        </p:nvCxnSpPr>
        <p:spPr bwMode="auto">
          <a:xfrm rot="10800000" flipH="1" flipV="1">
            <a:off x="1115616" y="3010011"/>
            <a:ext cx="1808162" cy="3592857"/>
          </a:xfrm>
          <a:prstGeom prst="curvedConnector3">
            <a:avLst>
              <a:gd name="adj1" fmla="val -12643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8" name="Text Box 6"/>
          <p:cNvSpPr txBox="1">
            <a:spLocks noChangeAspect="1" noChangeArrowheads="1"/>
          </p:cNvSpPr>
          <p:nvPr/>
        </p:nvSpPr>
        <p:spPr bwMode="auto">
          <a:xfrm>
            <a:off x="1619672" y="2103294"/>
            <a:ext cx="177850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200"/>
              <a:t>E13 Attribute Assignment</a:t>
            </a:r>
          </a:p>
        </p:txBody>
      </p:sp>
      <p:sp>
        <p:nvSpPr>
          <p:cNvPr id="12" name="Text Box 66"/>
          <p:cNvSpPr txBox="1">
            <a:spLocks noChangeAspect="1" noChangeArrowheads="1"/>
          </p:cNvSpPr>
          <p:nvPr/>
        </p:nvSpPr>
        <p:spPr bwMode="auto">
          <a:xfrm>
            <a:off x="2075522" y="1351801"/>
            <a:ext cx="840294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200" dirty="0"/>
              <a:t>E7 Activity</a:t>
            </a:r>
          </a:p>
        </p:txBody>
      </p:sp>
      <p:cxnSp>
        <p:nvCxnSpPr>
          <p:cNvPr id="17" name="Straight Arrow Connector 139"/>
          <p:cNvCxnSpPr>
            <a:cxnSpLocks noChangeShapeType="1"/>
            <a:stCxn id="8" idx="0"/>
            <a:endCxn id="12" idx="2"/>
          </p:cNvCxnSpPr>
          <p:nvPr/>
        </p:nvCxnSpPr>
        <p:spPr bwMode="auto">
          <a:xfrm flipH="1" flipV="1">
            <a:off x="2495669" y="1628800"/>
            <a:ext cx="13253" cy="474494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19" name="Text Box 23"/>
          <p:cNvSpPr txBox="1">
            <a:spLocks noChangeAspect="1" noChangeArrowheads="1"/>
          </p:cNvSpPr>
          <p:nvPr/>
        </p:nvSpPr>
        <p:spPr bwMode="auto">
          <a:xfrm>
            <a:off x="2923778" y="6464369"/>
            <a:ext cx="112082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/>
              <a:t>E54 Dimension</a:t>
            </a:r>
            <a:endParaRPr lang="en-GB" altLang="el-GR" sz="1200" dirty="0"/>
          </a:p>
        </p:txBody>
      </p:sp>
      <p:sp>
        <p:nvSpPr>
          <p:cNvPr id="26" name="Text Box 44"/>
          <p:cNvSpPr txBox="1">
            <a:spLocks noChangeAspect="1" noChangeArrowheads="1"/>
          </p:cNvSpPr>
          <p:nvPr/>
        </p:nvSpPr>
        <p:spPr bwMode="auto">
          <a:xfrm>
            <a:off x="7566703" y="3457789"/>
            <a:ext cx="1532984" cy="276999"/>
          </a:xfrm>
          <a:prstGeom prst="rect">
            <a:avLst/>
          </a:prstGeom>
          <a:gradFill>
            <a:gsLst>
              <a:gs pos="0">
                <a:srgbClr val="00B050"/>
              </a:gs>
              <a:gs pos="50000">
                <a:schemeClr val="bg1"/>
              </a:gs>
              <a:gs pos="100000">
                <a:srgbClr val="00B05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200" dirty="0" err="1" smtClean="0"/>
              <a:t>Exx</a:t>
            </a:r>
            <a:r>
              <a:rPr lang="en-GB" sz="1200" dirty="0" smtClean="0"/>
              <a:t> </a:t>
            </a:r>
            <a:r>
              <a:rPr lang="en-GB" sz="1200" dirty="0"/>
              <a:t>Observable Entity</a:t>
            </a:r>
          </a:p>
        </p:txBody>
      </p:sp>
      <p:cxnSp>
        <p:nvCxnSpPr>
          <p:cNvPr id="28" name="AutoShape 50"/>
          <p:cNvCxnSpPr>
            <a:cxnSpLocks noChangeShapeType="1"/>
            <a:stCxn id="26" idx="2"/>
            <a:endCxn id="19" idx="0"/>
          </p:cNvCxnSpPr>
          <p:nvPr/>
        </p:nvCxnSpPr>
        <p:spPr bwMode="auto">
          <a:xfrm rot="5400000">
            <a:off x="4543902" y="2675075"/>
            <a:ext cx="2729581" cy="4849007"/>
          </a:xfrm>
          <a:prstGeom prst="curvedConnector3">
            <a:avLst>
              <a:gd name="adj1" fmla="val 83500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29" name="Rectangle 51"/>
          <p:cNvSpPr>
            <a:spLocks noChangeArrowheads="1"/>
          </p:cNvSpPr>
          <p:nvPr/>
        </p:nvSpPr>
        <p:spPr bwMode="auto">
          <a:xfrm>
            <a:off x="5352916" y="5852089"/>
            <a:ext cx="1189749" cy="246221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l-GR" sz="1000" dirty="0" smtClean="0">
                <a:cs typeface="Arial" charset="0"/>
              </a:rPr>
              <a:t>P43 </a:t>
            </a:r>
            <a:r>
              <a:rPr lang="en-US" altLang="el-GR" sz="1000" dirty="0" smtClean="0">
                <a:cs typeface="Arial" charset="0"/>
              </a:rPr>
              <a:t> </a:t>
            </a:r>
            <a:r>
              <a:rPr lang="en-US" altLang="el-GR" sz="1000" dirty="0">
                <a:cs typeface="Arial" charset="0"/>
              </a:rPr>
              <a:t>has dimension</a:t>
            </a:r>
            <a:endParaRPr lang="el-GR" altLang="el-GR" sz="1000" dirty="0">
              <a:cs typeface="Arial" charset="0"/>
            </a:endParaRPr>
          </a:p>
        </p:txBody>
      </p:sp>
      <p:sp>
        <p:nvSpPr>
          <p:cNvPr id="36" name="Text Box 5"/>
          <p:cNvSpPr txBox="1">
            <a:spLocks noChangeAspect="1" noChangeArrowheads="1"/>
          </p:cNvSpPr>
          <p:nvPr/>
        </p:nvSpPr>
        <p:spPr bwMode="auto">
          <a:xfrm>
            <a:off x="1115616" y="2871512"/>
            <a:ext cx="1369028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/>
              <a:t>E16 Measurement </a:t>
            </a:r>
            <a:endParaRPr lang="en-GB" altLang="el-GR" sz="1200" dirty="0"/>
          </a:p>
        </p:txBody>
      </p:sp>
      <p:sp>
        <p:nvSpPr>
          <p:cNvPr id="39" name="Text Box 47"/>
          <p:cNvSpPr txBox="1">
            <a:spLocks noChangeAspect="1" noChangeArrowheads="1"/>
          </p:cNvSpPr>
          <p:nvPr/>
        </p:nvSpPr>
        <p:spPr bwMode="auto">
          <a:xfrm>
            <a:off x="7825970" y="2231722"/>
            <a:ext cx="106651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/>
              <a:t>E1 CRM Entity</a:t>
            </a:r>
            <a:endParaRPr lang="en-GB" altLang="el-GR" sz="1200"/>
          </a:p>
        </p:txBody>
      </p:sp>
      <p:cxnSp>
        <p:nvCxnSpPr>
          <p:cNvPr id="42" name="Straight Arrow Connector 76"/>
          <p:cNvCxnSpPr>
            <a:cxnSpLocks noChangeShapeType="1"/>
            <a:stCxn id="26" idx="0"/>
            <a:endCxn id="39" idx="2"/>
          </p:cNvCxnSpPr>
          <p:nvPr/>
        </p:nvCxnSpPr>
        <p:spPr bwMode="auto">
          <a:xfrm flipV="1">
            <a:off x="8333195" y="2508721"/>
            <a:ext cx="26030" cy="949068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48" name="AutoShape 31"/>
          <p:cNvCxnSpPr>
            <a:cxnSpLocks noChangeShapeType="1"/>
            <a:stCxn id="8" idx="3"/>
            <a:endCxn id="39" idx="1"/>
          </p:cNvCxnSpPr>
          <p:nvPr/>
        </p:nvCxnSpPr>
        <p:spPr bwMode="auto">
          <a:xfrm>
            <a:off x="3398172" y="2241794"/>
            <a:ext cx="4427798" cy="12842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56" name="AutoShape 50"/>
          <p:cNvCxnSpPr>
            <a:cxnSpLocks noChangeShapeType="1"/>
            <a:stCxn id="8" idx="0"/>
            <a:endCxn id="39" idx="0"/>
          </p:cNvCxnSpPr>
          <p:nvPr/>
        </p:nvCxnSpPr>
        <p:spPr bwMode="auto">
          <a:xfrm rot="16200000" flipH="1">
            <a:off x="5369859" y="-757643"/>
            <a:ext cx="128428" cy="5850303"/>
          </a:xfrm>
          <a:prstGeom prst="curvedConnector3">
            <a:avLst>
              <a:gd name="adj1" fmla="val -407914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57" name="Text Box 36"/>
          <p:cNvSpPr txBox="1">
            <a:spLocks noChangeArrowheads="1"/>
          </p:cNvSpPr>
          <p:nvPr/>
        </p:nvSpPr>
        <p:spPr bwMode="auto">
          <a:xfrm>
            <a:off x="4860033" y="2123789"/>
            <a:ext cx="976652" cy="246062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P141 assigned</a:t>
            </a:r>
          </a:p>
        </p:txBody>
      </p:sp>
      <p:cxnSp>
        <p:nvCxnSpPr>
          <p:cNvPr id="61" name="Straight Arrow Connector 76"/>
          <p:cNvCxnSpPr>
            <a:cxnSpLocks noChangeShapeType="1"/>
            <a:stCxn id="36" idx="0"/>
            <a:endCxn id="8" idx="2"/>
          </p:cNvCxnSpPr>
          <p:nvPr/>
        </p:nvCxnSpPr>
        <p:spPr bwMode="auto">
          <a:xfrm flipV="1">
            <a:off x="1800130" y="2380293"/>
            <a:ext cx="708792" cy="491219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106" name="Text Box 13"/>
          <p:cNvSpPr txBox="1">
            <a:spLocks noChangeArrowheads="1"/>
          </p:cNvSpPr>
          <p:nvPr/>
        </p:nvSpPr>
        <p:spPr bwMode="auto">
          <a:xfrm>
            <a:off x="323528" y="4662945"/>
            <a:ext cx="1049338" cy="400110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P40 observed </a:t>
            </a:r>
            <a:r>
              <a:rPr lang="en-US" altLang="el-GR" sz="1000" dirty="0" smtClean="0">
                <a:cs typeface="Arial" charset="0"/>
              </a:rPr>
              <a:t>dimension</a:t>
            </a:r>
            <a:endParaRPr lang="el-GR" altLang="el-GR" sz="1000" dirty="0">
              <a:cs typeface="Arial" charset="0"/>
            </a:endParaRPr>
          </a:p>
        </p:txBody>
      </p:sp>
      <p:cxnSp>
        <p:nvCxnSpPr>
          <p:cNvPr id="71" name="AutoShape 50"/>
          <p:cNvCxnSpPr>
            <a:cxnSpLocks noChangeShapeType="1"/>
            <a:stCxn id="36" idx="2"/>
            <a:endCxn id="26" idx="2"/>
          </p:cNvCxnSpPr>
          <p:nvPr/>
        </p:nvCxnSpPr>
        <p:spPr bwMode="auto">
          <a:xfrm rot="16200000" flipH="1">
            <a:off x="4773524" y="175116"/>
            <a:ext cx="586277" cy="6533065"/>
          </a:xfrm>
          <a:prstGeom prst="curvedConnector3">
            <a:avLst>
              <a:gd name="adj1" fmla="val 455800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43" name="Text Box 13"/>
          <p:cNvSpPr txBox="1">
            <a:spLocks noChangeArrowheads="1"/>
          </p:cNvSpPr>
          <p:nvPr/>
        </p:nvSpPr>
        <p:spPr bwMode="auto">
          <a:xfrm>
            <a:off x="6342943" y="5148139"/>
            <a:ext cx="1049338" cy="247650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P39 measured</a:t>
            </a:r>
          </a:p>
        </p:txBody>
      </p:sp>
      <p:cxnSp>
        <p:nvCxnSpPr>
          <p:cNvPr id="135" name="Straight Arrow Connector 139"/>
          <p:cNvCxnSpPr>
            <a:cxnSpLocks noChangeShapeType="1"/>
            <a:stCxn id="43" idx="0"/>
            <a:endCxn id="49" idx="2"/>
          </p:cNvCxnSpPr>
          <p:nvPr/>
        </p:nvCxnSpPr>
        <p:spPr bwMode="auto">
          <a:xfrm flipV="1">
            <a:off x="6867612" y="1956902"/>
            <a:ext cx="307728" cy="3191237"/>
          </a:xfrm>
          <a:prstGeom prst="straightConnector1">
            <a:avLst/>
          </a:prstGeom>
          <a:noFill/>
          <a:ln w="44450" cmpd="dbl" algn="ctr">
            <a:solidFill>
              <a:srgbClr val="FF0000"/>
            </a:solidFill>
            <a:round/>
            <a:headEnd/>
            <a:tailEnd type="triangle" w="sm" len="lg"/>
          </a:ln>
        </p:spPr>
      </p:cxnSp>
      <p:sp>
        <p:nvSpPr>
          <p:cNvPr id="49" name="Text Box 36"/>
          <p:cNvSpPr txBox="1">
            <a:spLocks noChangeArrowheads="1"/>
          </p:cNvSpPr>
          <p:nvPr/>
        </p:nvSpPr>
        <p:spPr bwMode="auto">
          <a:xfrm>
            <a:off x="6682335" y="1556792"/>
            <a:ext cx="986009" cy="400110"/>
          </a:xfrm>
          <a:prstGeom prst="rect">
            <a:avLst/>
          </a:prstGeom>
          <a:solidFill>
            <a:srgbClr val="F0F4FE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l-GR" sz="1000" dirty="0">
                <a:cs typeface="Arial" charset="0"/>
              </a:rPr>
              <a:t>P140 assigned </a:t>
            </a:r>
            <a:endParaRPr lang="en-US" altLang="el-GR" sz="1000" dirty="0" smtClean="0">
              <a:cs typeface="Arial" charset="0"/>
            </a:endParaRPr>
          </a:p>
          <a:p>
            <a:r>
              <a:rPr lang="en-US" altLang="el-GR" sz="1000" dirty="0" smtClean="0">
                <a:cs typeface="Arial" charset="0"/>
              </a:rPr>
              <a:t>attribute </a:t>
            </a:r>
            <a:r>
              <a:rPr lang="en-US" altLang="el-GR" sz="1000" dirty="0">
                <a:cs typeface="Arial" charset="0"/>
              </a:rPr>
              <a:t>to</a:t>
            </a:r>
          </a:p>
        </p:txBody>
      </p:sp>
      <p:sp>
        <p:nvSpPr>
          <p:cNvPr id="141" name="Text Box 5"/>
          <p:cNvSpPr txBox="1">
            <a:spLocks noChangeAspect="1" noChangeArrowheads="1"/>
          </p:cNvSpPr>
          <p:nvPr/>
        </p:nvSpPr>
        <p:spPr bwMode="auto">
          <a:xfrm>
            <a:off x="7668344" y="6392361"/>
            <a:ext cx="795410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E70 Thing</a:t>
            </a:r>
            <a:endParaRPr lang="en-GB" altLang="el-GR" sz="1200" dirty="0"/>
          </a:p>
        </p:txBody>
      </p:sp>
      <p:sp>
        <p:nvSpPr>
          <p:cNvPr id="58" name="TextBox 57"/>
          <p:cNvSpPr txBox="1"/>
          <p:nvPr/>
        </p:nvSpPr>
        <p:spPr>
          <a:xfrm>
            <a:off x="1259632" y="116632"/>
            <a:ext cx="66283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3200" dirty="0" smtClean="0"/>
              <a:t>New </a:t>
            </a:r>
            <a:r>
              <a:rPr lang="nb-NO" sz="3200" dirty="0" err="1" smtClean="0"/>
              <a:t>Exx</a:t>
            </a:r>
            <a:r>
              <a:rPr lang="nb-NO" sz="3200" dirty="0" smtClean="0"/>
              <a:t> </a:t>
            </a:r>
            <a:r>
              <a:rPr lang="nb-NO" sz="3200" dirty="0" err="1" smtClean="0"/>
              <a:t>Observable</a:t>
            </a:r>
            <a:r>
              <a:rPr lang="nb-NO" sz="3200" dirty="0" smtClean="0"/>
              <a:t> </a:t>
            </a:r>
            <a:r>
              <a:rPr lang="nb-NO" sz="3200" dirty="0" err="1" smtClean="0"/>
              <a:t>Entity</a:t>
            </a:r>
            <a:r>
              <a:rPr lang="nb-NO" sz="3200" dirty="0"/>
              <a:t> </a:t>
            </a:r>
            <a:r>
              <a:rPr lang="nb-NO" sz="3200" dirty="0" smtClean="0"/>
              <a:t>– CRM </a:t>
            </a:r>
            <a:r>
              <a:rPr lang="nb-NO" sz="3200" dirty="0" err="1" smtClean="0"/>
              <a:t>only</a:t>
            </a:r>
            <a:endParaRPr lang="nb-NO" sz="3200" dirty="0"/>
          </a:p>
        </p:txBody>
      </p:sp>
      <p:sp>
        <p:nvSpPr>
          <p:cNvPr id="62" name="Text Box 5"/>
          <p:cNvSpPr txBox="1">
            <a:spLocks noChangeAspect="1" noChangeArrowheads="1"/>
          </p:cNvSpPr>
          <p:nvPr/>
        </p:nvSpPr>
        <p:spPr bwMode="auto">
          <a:xfrm>
            <a:off x="7380312" y="5672281"/>
            <a:ext cx="1392369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/>
              <a:t>E77 Persistent Item</a:t>
            </a:r>
            <a:endParaRPr lang="en-GB" altLang="el-GR" sz="1200" dirty="0"/>
          </a:p>
        </p:txBody>
      </p:sp>
      <p:cxnSp>
        <p:nvCxnSpPr>
          <p:cNvPr id="64" name="Straight Arrow Connector 76"/>
          <p:cNvCxnSpPr>
            <a:cxnSpLocks noChangeShapeType="1"/>
            <a:stCxn id="62" idx="0"/>
            <a:endCxn id="26" idx="2"/>
          </p:cNvCxnSpPr>
          <p:nvPr/>
        </p:nvCxnSpPr>
        <p:spPr bwMode="auto">
          <a:xfrm flipV="1">
            <a:off x="8076497" y="3734788"/>
            <a:ext cx="256698" cy="1937493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sp>
        <p:nvSpPr>
          <p:cNvPr id="68" name="Text Box 5"/>
          <p:cNvSpPr txBox="1">
            <a:spLocks noChangeAspect="1" noChangeArrowheads="1"/>
          </p:cNvSpPr>
          <p:nvPr/>
        </p:nvSpPr>
        <p:spPr bwMode="auto">
          <a:xfrm>
            <a:off x="7812360" y="5013176"/>
            <a:ext cx="1352679" cy="276999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l-GR" sz="1200" dirty="0" smtClean="0"/>
              <a:t>E2 Temporal Entity</a:t>
            </a:r>
            <a:endParaRPr lang="en-GB" altLang="el-GR" sz="1200" dirty="0"/>
          </a:p>
        </p:txBody>
      </p:sp>
      <p:cxnSp>
        <p:nvCxnSpPr>
          <p:cNvPr id="69" name="Straight Arrow Connector 76"/>
          <p:cNvCxnSpPr>
            <a:cxnSpLocks noChangeShapeType="1"/>
            <a:stCxn id="68" idx="0"/>
            <a:endCxn id="26" idx="2"/>
          </p:cNvCxnSpPr>
          <p:nvPr/>
        </p:nvCxnSpPr>
        <p:spPr bwMode="auto">
          <a:xfrm flipH="1" flipV="1">
            <a:off x="8333195" y="3734788"/>
            <a:ext cx="155505" cy="1278388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  <p:cxnSp>
        <p:nvCxnSpPr>
          <p:cNvPr id="73" name="Straight Arrow Connector 76"/>
          <p:cNvCxnSpPr>
            <a:cxnSpLocks noChangeShapeType="1"/>
            <a:stCxn id="141" idx="0"/>
            <a:endCxn id="62" idx="2"/>
          </p:cNvCxnSpPr>
          <p:nvPr/>
        </p:nvCxnSpPr>
        <p:spPr bwMode="auto">
          <a:xfrm flipV="1">
            <a:off x="8066049" y="5949280"/>
            <a:ext cx="10448" cy="443081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</p:spPr>
      </p:cxnSp>
    </p:spTree>
    <p:extLst>
      <p:ext uri="{BB962C8B-B14F-4D97-AF65-F5344CB8AC3E}">
        <p14:creationId xmlns:p14="http://schemas.microsoft.com/office/powerpoint/2010/main" val="343879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20000"/>
          </a:bodyPr>
          <a:lstStyle/>
          <a:p>
            <a:r>
              <a:rPr lang="nb-NO" dirty="0" err="1" smtClean="0"/>
              <a:t>Delete</a:t>
            </a:r>
            <a:r>
              <a:rPr lang="nb-NO" dirty="0" smtClean="0"/>
              <a:t> S4 </a:t>
            </a:r>
            <a:r>
              <a:rPr lang="nb-NO" dirty="0" err="1" smtClean="0"/>
              <a:t>Observable</a:t>
            </a:r>
            <a:r>
              <a:rPr lang="nb-NO" dirty="0" smtClean="0"/>
              <a:t> </a:t>
            </a:r>
            <a:r>
              <a:rPr lang="nb-NO" dirty="0" err="1" smtClean="0"/>
              <a:t>Entity</a:t>
            </a:r>
            <a:r>
              <a:rPr lang="nb-NO" dirty="0" smtClean="0"/>
              <a:t> from </a:t>
            </a:r>
            <a:r>
              <a:rPr lang="nb-NO" dirty="0" err="1" smtClean="0"/>
              <a:t>CRMSci</a:t>
            </a:r>
            <a:endParaRPr lang="nb-NO" dirty="0" smtClean="0"/>
          </a:p>
          <a:p>
            <a:r>
              <a:rPr lang="nb-NO" dirty="0" smtClean="0"/>
              <a:t>Introduce </a:t>
            </a:r>
            <a:r>
              <a:rPr lang="nb-NO" dirty="0" err="1" smtClean="0"/>
              <a:t>new</a:t>
            </a:r>
            <a:r>
              <a:rPr lang="nb-NO" dirty="0" smtClean="0"/>
              <a:t> </a:t>
            </a:r>
            <a:r>
              <a:rPr lang="nb-NO" dirty="0" err="1"/>
              <a:t>Exx</a:t>
            </a:r>
            <a:r>
              <a:rPr lang="nb-NO" dirty="0"/>
              <a:t> </a:t>
            </a:r>
            <a:r>
              <a:rPr lang="nb-NO" dirty="0" err="1"/>
              <a:t>Observable</a:t>
            </a:r>
            <a:r>
              <a:rPr lang="nb-NO" dirty="0"/>
              <a:t> </a:t>
            </a:r>
            <a:r>
              <a:rPr lang="nb-NO" dirty="0" err="1" smtClean="0"/>
              <a:t>Entity</a:t>
            </a:r>
            <a:r>
              <a:rPr lang="nb-NO" dirty="0" smtClean="0"/>
              <a:t> in CRM</a:t>
            </a:r>
          </a:p>
          <a:p>
            <a:pPr lvl="1"/>
            <a:r>
              <a:rPr lang="nb-NO" dirty="0" err="1" smtClean="0"/>
              <a:t>Subclass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E1 CRM </a:t>
            </a:r>
            <a:r>
              <a:rPr lang="nb-NO" dirty="0" err="1" smtClean="0"/>
              <a:t>Entity</a:t>
            </a:r>
            <a:endParaRPr lang="nb-NO" dirty="0" smtClean="0"/>
          </a:p>
          <a:p>
            <a:pPr lvl="1"/>
            <a:r>
              <a:rPr lang="nb-NO" dirty="0" err="1" smtClean="0"/>
              <a:t>Superclass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E2 Temporal </a:t>
            </a:r>
            <a:r>
              <a:rPr lang="nb-NO" dirty="0" err="1" smtClean="0"/>
              <a:t>Entity</a:t>
            </a:r>
            <a:r>
              <a:rPr lang="nb-NO" dirty="0" smtClean="0"/>
              <a:t>, E77 Persistent Item</a:t>
            </a:r>
          </a:p>
          <a:p>
            <a:pPr lvl="1"/>
            <a:r>
              <a:rPr lang="nb-NO" dirty="0" smtClean="0"/>
              <a:t>New </a:t>
            </a:r>
            <a:r>
              <a:rPr lang="nb-NO" dirty="0" err="1" smtClean="0"/>
              <a:t>domain</a:t>
            </a:r>
            <a:r>
              <a:rPr lang="nb-NO" dirty="0" smtClean="0"/>
              <a:t> for P43  has </a:t>
            </a:r>
            <a:r>
              <a:rPr lang="nb-NO" dirty="0" err="1" smtClean="0"/>
              <a:t>dimension</a:t>
            </a:r>
            <a:r>
              <a:rPr lang="nb-NO" dirty="0" smtClean="0"/>
              <a:t>, </a:t>
            </a:r>
            <a:r>
              <a:rPr lang="nb-NO" dirty="0" err="1" smtClean="0"/>
              <a:t>was</a:t>
            </a:r>
            <a:r>
              <a:rPr lang="nb-NO" dirty="0" smtClean="0"/>
              <a:t> E70 Thing, </a:t>
            </a:r>
            <a:r>
              <a:rPr lang="nb-NO" dirty="0" err="1" smtClean="0"/>
              <a:t>should</a:t>
            </a:r>
            <a:r>
              <a:rPr lang="nb-NO" dirty="0" smtClean="0"/>
              <a:t> be </a:t>
            </a:r>
            <a:r>
              <a:rPr lang="nb-NO" dirty="0" err="1" smtClean="0"/>
              <a:t>Exx</a:t>
            </a:r>
            <a:r>
              <a:rPr lang="nb-NO" dirty="0" smtClean="0"/>
              <a:t> </a:t>
            </a:r>
            <a:r>
              <a:rPr lang="nb-NO" dirty="0" err="1" smtClean="0"/>
              <a:t>Observable</a:t>
            </a:r>
            <a:r>
              <a:rPr lang="nb-NO" dirty="0" smtClean="0"/>
              <a:t> </a:t>
            </a:r>
            <a:r>
              <a:rPr lang="nb-NO" dirty="0" err="1" smtClean="0"/>
              <a:t>Entity</a:t>
            </a:r>
            <a:r>
              <a:rPr lang="nb-NO" dirty="0" smtClean="0"/>
              <a:t> </a:t>
            </a:r>
          </a:p>
          <a:p>
            <a:r>
              <a:rPr lang="nb-NO" dirty="0" err="1" smtClean="0"/>
              <a:t>Delete</a:t>
            </a:r>
            <a:r>
              <a:rPr lang="nb-NO" dirty="0" smtClean="0"/>
              <a:t> S21 </a:t>
            </a:r>
            <a:r>
              <a:rPr lang="nb-NO" dirty="0" err="1" smtClean="0"/>
              <a:t>Measurement</a:t>
            </a:r>
            <a:r>
              <a:rPr lang="nb-NO" dirty="0" smtClean="0"/>
              <a:t> and O24 </a:t>
            </a:r>
            <a:r>
              <a:rPr lang="nb-NO" dirty="0" err="1" smtClean="0"/>
              <a:t>measured</a:t>
            </a:r>
            <a:endParaRPr lang="nb-NO" dirty="0" smtClean="0"/>
          </a:p>
          <a:p>
            <a:pPr lvl="1"/>
            <a:r>
              <a:rPr lang="nb-NO" dirty="0" smtClean="0"/>
              <a:t>It is </a:t>
            </a:r>
            <a:r>
              <a:rPr lang="nb-NO" dirty="0" err="1" smtClean="0"/>
              <a:t>currently</a:t>
            </a:r>
            <a:r>
              <a:rPr lang="nb-NO" dirty="0" smtClean="0"/>
              <a:t> a </a:t>
            </a:r>
            <a:r>
              <a:rPr lang="nb-NO" dirty="0" err="1" smtClean="0"/>
              <a:t>subclass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S4 </a:t>
            </a:r>
            <a:r>
              <a:rPr lang="nb-NO" dirty="0" err="1" smtClean="0"/>
              <a:t>Observation</a:t>
            </a:r>
            <a:r>
              <a:rPr lang="nb-NO" dirty="0" smtClean="0"/>
              <a:t> and E16 </a:t>
            </a:r>
            <a:r>
              <a:rPr lang="nb-NO" dirty="0" err="1" smtClean="0"/>
              <a:t>Measurement</a:t>
            </a:r>
            <a:r>
              <a:rPr lang="nb-NO" dirty="0" smtClean="0"/>
              <a:t> </a:t>
            </a:r>
          </a:p>
          <a:p>
            <a:pPr lvl="1"/>
            <a:r>
              <a:rPr lang="nb-NO" dirty="0" smtClean="0"/>
              <a:t>With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new</a:t>
            </a:r>
            <a:r>
              <a:rPr lang="nb-NO" dirty="0" smtClean="0"/>
              <a:t> </a:t>
            </a:r>
            <a:r>
              <a:rPr lang="nb-NO" dirty="0" err="1" smtClean="0"/>
              <a:t>class</a:t>
            </a:r>
            <a:r>
              <a:rPr lang="nb-NO" dirty="0" smtClean="0"/>
              <a:t> </a:t>
            </a:r>
            <a:r>
              <a:rPr lang="nb-NO" dirty="0" err="1" smtClean="0"/>
              <a:t>Exx</a:t>
            </a:r>
            <a:r>
              <a:rPr lang="nb-NO" dirty="0" smtClean="0"/>
              <a:t> </a:t>
            </a:r>
            <a:r>
              <a:rPr lang="nb-NO" dirty="0" err="1" smtClean="0"/>
              <a:t>Observable</a:t>
            </a:r>
            <a:r>
              <a:rPr lang="nb-NO" dirty="0" smtClean="0"/>
              <a:t> </a:t>
            </a:r>
            <a:r>
              <a:rPr lang="nb-NO" dirty="0" err="1" smtClean="0"/>
              <a:t>Entity</a:t>
            </a:r>
            <a:r>
              <a:rPr lang="nb-NO" dirty="0" smtClean="0"/>
              <a:t> and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adjusted</a:t>
            </a:r>
            <a:r>
              <a:rPr lang="nb-NO" dirty="0" smtClean="0"/>
              <a:t> </a:t>
            </a:r>
            <a:r>
              <a:rPr lang="nb-NO" dirty="0" err="1" smtClean="0"/>
              <a:t>domain</a:t>
            </a:r>
            <a:r>
              <a:rPr lang="nb-NO" dirty="0" smtClean="0"/>
              <a:t> for P43 has </a:t>
            </a:r>
            <a:r>
              <a:rPr lang="nb-NO" dirty="0" err="1" smtClean="0"/>
              <a:t>dimentions</a:t>
            </a:r>
            <a:r>
              <a:rPr lang="nb-NO" dirty="0" smtClean="0"/>
              <a:t>, it </a:t>
            </a:r>
            <a:r>
              <a:rPr lang="nb-NO" dirty="0" err="1" smtClean="0"/>
              <a:t>little</a:t>
            </a:r>
            <a:r>
              <a:rPr lang="nb-NO" dirty="0" smtClean="0"/>
              <a:t> </a:t>
            </a:r>
            <a:r>
              <a:rPr lang="nb-NO" dirty="0" err="1" smtClean="0"/>
              <a:t>new</a:t>
            </a:r>
            <a:r>
              <a:rPr lang="nb-NO" dirty="0" smtClean="0"/>
              <a:t> in S21 </a:t>
            </a:r>
            <a:r>
              <a:rPr lang="nb-NO" dirty="0" err="1" smtClean="0"/>
              <a:t>Measurement</a:t>
            </a:r>
            <a:r>
              <a:rPr lang="nb-NO" dirty="0" smtClean="0"/>
              <a:t> </a:t>
            </a:r>
            <a:r>
              <a:rPr lang="nb-NO" dirty="0" err="1" smtClean="0"/>
              <a:t>compared</a:t>
            </a:r>
            <a:r>
              <a:rPr lang="nb-NO" dirty="0" smtClean="0"/>
              <a:t> </a:t>
            </a:r>
            <a:r>
              <a:rPr lang="nb-NO" dirty="0" err="1" smtClean="0"/>
              <a:t>with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superclass</a:t>
            </a:r>
            <a:r>
              <a:rPr lang="nb-NO" smtClean="0"/>
              <a:t> E16 </a:t>
            </a:r>
            <a:r>
              <a:rPr lang="nb-NO" dirty="0" err="1" smtClean="0"/>
              <a:t>Measurement</a:t>
            </a:r>
            <a:endParaRPr lang="nb-NO" dirty="0" smtClean="0"/>
          </a:p>
          <a:p>
            <a:endParaRPr lang="nb-NO" dirty="0" smtClean="0"/>
          </a:p>
          <a:p>
            <a:endParaRPr lang="nb-NO" dirty="0"/>
          </a:p>
        </p:txBody>
      </p:sp>
      <p:sp>
        <p:nvSpPr>
          <p:cNvPr id="4" name="TextBox 3"/>
          <p:cNvSpPr txBox="1"/>
          <p:nvPr/>
        </p:nvSpPr>
        <p:spPr>
          <a:xfrm>
            <a:off x="1259632" y="116632"/>
            <a:ext cx="71220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3200" dirty="0" smtClean="0"/>
              <a:t>New </a:t>
            </a:r>
            <a:r>
              <a:rPr lang="nb-NO" sz="3200" dirty="0" err="1" smtClean="0"/>
              <a:t>Exx</a:t>
            </a:r>
            <a:r>
              <a:rPr lang="nb-NO" sz="3200" dirty="0" smtClean="0"/>
              <a:t> </a:t>
            </a:r>
            <a:r>
              <a:rPr lang="nb-NO" sz="3200" dirty="0" err="1" smtClean="0"/>
              <a:t>Observable</a:t>
            </a:r>
            <a:r>
              <a:rPr lang="nb-NO" sz="3200" dirty="0" smtClean="0"/>
              <a:t> </a:t>
            </a:r>
            <a:r>
              <a:rPr lang="nb-NO" sz="3200" dirty="0" err="1" smtClean="0"/>
              <a:t>Entity</a:t>
            </a:r>
            <a:r>
              <a:rPr lang="nb-NO" sz="3200" dirty="0"/>
              <a:t> </a:t>
            </a:r>
            <a:r>
              <a:rPr lang="nb-NO" sz="3200" dirty="0" smtClean="0"/>
              <a:t>– Summing up</a:t>
            </a:r>
            <a:endParaRPr lang="nb-NO" sz="3200" dirty="0"/>
          </a:p>
        </p:txBody>
      </p:sp>
    </p:spTree>
    <p:extLst>
      <p:ext uri="{BB962C8B-B14F-4D97-AF65-F5344CB8AC3E}">
        <p14:creationId xmlns:p14="http://schemas.microsoft.com/office/powerpoint/2010/main" val="853146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486</Words>
  <Application>Microsoft Office PowerPoint</Application>
  <PresentationFormat>On-screen Show (4:3)</PresentationFormat>
  <Paragraphs>150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Move S15 Observable Entity  to CRM?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Universitetet i Oslo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Move S15 Observable Entity  to CRM?</dc:title>
  <dc:creator>Christian-Emil Smith Ore</dc:creator>
  <cp:lastModifiedBy>Christian-Emil Smith Ore</cp:lastModifiedBy>
  <cp:revision>6</cp:revision>
  <dcterms:created xsi:type="dcterms:W3CDTF">2017-03-29T06:57:09Z</dcterms:created>
  <dcterms:modified xsi:type="dcterms:W3CDTF">2017-03-29T07:23:41Z</dcterms:modified>
</cp:coreProperties>
</file>