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5" r:id="rId3"/>
    <p:sldId id="278" r:id="rId4"/>
    <p:sldId id="277" r:id="rId5"/>
    <p:sldId id="262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os Fafalios" initials="PF" lastIdx="2" clrIdx="0">
    <p:extLst>
      <p:ext uri="{19B8F6BF-5375-455C-9EA6-DF929625EA0E}">
        <p15:presenceInfo xmlns:p15="http://schemas.microsoft.com/office/powerpoint/2012/main" userId="Pavlos Fafal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363" autoAdjust="0"/>
  </p:normalViewPr>
  <p:slideViewPr>
    <p:cSldViewPr snapToGrid="0">
      <p:cViewPr>
        <p:scale>
          <a:sx n="75" d="100"/>
          <a:sy n="75" d="100"/>
        </p:scale>
        <p:origin x="220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23CD-DEC8-4066-A715-459E40ECF1B7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4D02-8B18-49B8-BBA3-8967E0D0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84D02-8B18-49B8-BBA3-8967E0D00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84D02-8B18-49B8-BBA3-8967E0D00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84D02-8B18-49B8-BBA3-8967E0D00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5000-9AD5-4411-8C25-F5E59290694F}" type="datetimeFigureOut">
              <a:rPr lang="en-US" smtClean="0"/>
              <a:t>04-May-23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BE37-3F2C-437F-8FB7-47EE5776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kythera-mechanism.gr/system/files/0608_Nature.pdf" TargetMode="External"/><Relationship Id="rId2" Type="http://schemas.openxmlformats.org/officeDocument/2006/relationships/hyperlink" Target="https://www.ellines.com/en/good-news/29656-oi-epigrafes-tou-michanismou-ton-antikuthir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979A973-C69C-4C0A-A26D-19BD33349F44}"/>
              </a:ext>
            </a:extLst>
          </p:cNvPr>
          <p:cNvSpPr/>
          <p:nvPr/>
        </p:nvSpPr>
        <p:spPr>
          <a:xfrm>
            <a:off x="7766260" y="1518403"/>
            <a:ext cx="5596712" cy="5822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567769-0807-4006-93A6-7C22AA3BC150}"/>
              </a:ext>
            </a:extLst>
          </p:cNvPr>
          <p:cNvSpPr/>
          <p:nvPr/>
        </p:nvSpPr>
        <p:spPr>
          <a:xfrm>
            <a:off x="-190982" y="-36192"/>
            <a:ext cx="13553954" cy="1574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5A2D23-8352-454D-BAB8-20002626ABA4}"/>
              </a:ext>
            </a:extLst>
          </p:cNvPr>
          <p:cNvSpPr/>
          <p:nvPr/>
        </p:nvSpPr>
        <p:spPr>
          <a:xfrm>
            <a:off x="-4381164" y="2098884"/>
            <a:ext cx="9523180" cy="5241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08" y="2653692"/>
            <a:ext cx="1413289" cy="1260284"/>
          </a:xfrm>
          <a:prstGeom prst="rect">
            <a:avLst/>
          </a:prstGeom>
        </p:spPr>
      </p:pic>
      <p:cxnSp>
        <p:nvCxnSpPr>
          <p:cNvPr id="7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9" idx="2"/>
            <a:endCxn id="31" idx="3"/>
          </p:cNvCxnSpPr>
          <p:nvPr/>
        </p:nvCxnSpPr>
        <p:spPr bwMode="auto">
          <a:xfrm rot="5400000">
            <a:off x="4280174" y="2956922"/>
            <a:ext cx="2623044" cy="1349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925" y="4217371"/>
            <a:ext cx="1413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defRPr/>
            </a:pPr>
            <a:r>
              <a:rPr lang="en-US" altLang="el-GR" sz="1400" dirty="0"/>
              <a:t>TXP10 deciphered text</a:t>
            </a:r>
            <a:endParaRPr lang="el-GR" altLang="el-GR" sz="1400" dirty="0"/>
          </a:p>
        </p:txBody>
      </p:sp>
      <p:sp>
        <p:nvSpPr>
          <p:cNvPr id="9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962" y="1735287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dirty="0"/>
              <a:t>TX5 Text Recognition</a:t>
            </a:r>
            <a:endParaRPr lang="el-GR" altLang="el-GR" sz="1600" dirty="0"/>
          </a:p>
        </p:txBody>
      </p:sp>
      <p:sp>
        <p:nvSpPr>
          <p:cNvPr id="10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199" y="3403893"/>
            <a:ext cx="1422351" cy="27979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 Written Text </a:t>
            </a:r>
            <a:endParaRPr lang="el-GR" altLang="el-GR" sz="1200" dirty="0"/>
          </a:p>
        </p:txBody>
      </p:sp>
      <p:sp>
        <p:nvSpPr>
          <p:cNvPr id="14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35" y="4159139"/>
            <a:ext cx="118327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E36 Visual Item </a:t>
            </a:r>
          </a:p>
        </p:txBody>
      </p:sp>
      <p:sp>
        <p:nvSpPr>
          <p:cNvPr id="15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18" y="1724048"/>
            <a:ext cx="2940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/>
              <a:t>P16 used specific object</a:t>
            </a:r>
            <a:endParaRPr lang="el-GR" altLang="el-GR" sz="1400" dirty="0"/>
          </a:p>
        </p:txBody>
      </p:sp>
      <p:cxnSp>
        <p:nvCxnSpPr>
          <p:cNvPr id="1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9" idx="3"/>
            <a:endCxn id="1032" idx="0"/>
          </p:cNvCxnSpPr>
          <p:nvPr/>
        </p:nvCxnSpPr>
        <p:spPr bwMode="auto">
          <a:xfrm>
            <a:off x="6869754" y="2027675"/>
            <a:ext cx="2281106" cy="151305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953939" y="447420"/>
            <a:ext cx="286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ΑΕΤΟΣ ΕΠΙΤΕΛΛΕΙ ΕΣΠΕΡΙΟΣ</a:t>
            </a:r>
            <a:endParaRPr lang="en-US" dirty="0"/>
          </a:p>
        </p:txBody>
      </p:sp>
      <p:sp>
        <p:nvSpPr>
          <p:cNvPr id="24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78" y="4046250"/>
            <a:ext cx="778446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altLang="el-GR" sz="1200" dirty="0"/>
              <a:t>TXP4 has segment</a:t>
            </a:r>
            <a:endParaRPr lang="el-GR" altLang="el-GR" sz="1200" dirty="0"/>
          </a:p>
        </p:txBody>
      </p:sp>
      <p:sp>
        <p:nvSpPr>
          <p:cNvPr id="25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113" y="5117723"/>
            <a:ext cx="2075269" cy="30171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TX7 Written Text Segment</a:t>
            </a:r>
            <a:endParaRPr lang="el-GR" altLang="el-GR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288" y="4776418"/>
            <a:ext cx="3079745" cy="333375"/>
          </a:xfrm>
          <a:prstGeom prst="rect">
            <a:avLst/>
          </a:prstGeom>
        </p:spPr>
      </p:pic>
      <p:sp>
        <p:nvSpPr>
          <p:cNvPr id="3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1" y="5629198"/>
            <a:ext cx="1124344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sz="1200" dirty="0"/>
              <a:t>TXP8 has component</a:t>
            </a:r>
            <a:endParaRPr lang="el-GR" altLang="el-GR" sz="1200" dirty="0"/>
          </a:p>
        </p:txBody>
      </p:sp>
      <p:sp>
        <p:nvSpPr>
          <p:cNvPr id="38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355" y="6404018"/>
            <a:ext cx="929688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TX9 Glyph</a:t>
            </a:r>
            <a:endParaRPr lang="el-GR" altLang="el-GR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73" y="5932970"/>
            <a:ext cx="381634" cy="467809"/>
          </a:xfrm>
          <a:prstGeom prst="rect">
            <a:avLst/>
          </a:prstGeom>
        </p:spPr>
      </p:pic>
      <p:sp>
        <p:nvSpPr>
          <p:cNvPr id="41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161" y="172029"/>
            <a:ext cx="2128394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TX12 Grapheme Sequence</a:t>
            </a:r>
            <a:endParaRPr lang="el-GR" altLang="el-GR" dirty="0"/>
          </a:p>
        </p:txBody>
      </p:sp>
      <p:cxnSp>
        <p:nvCxnSpPr>
          <p:cNvPr id="42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9" idx="1"/>
            <a:endCxn id="19" idx="2"/>
          </p:cNvCxnSpPr>
          <p:nvPr/>
        </p:nvCxnSpPr>
        <p:spPr bwMode="auto">
          <a:xfrm rot="10800000">
            <a:off x="4386998" y="816753"/>
            <a:ext cx="1275965" cy="121092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500" y="1670807"/>
            <a:ext cx="1866278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TXP15 recorded correspondence</a:t>
            </a:r>
            <a:endParaRPr lang="el-GR" altLang="el-GR" sz="1200" dirty="0"/>
          </a:p>
        </p:txBody>
      </p:sp>
      <p:cxnSp>
        <p:nvCxnSpPr>
          <p:cNvPr id="4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78" idx="1"/>
            <a:endCxn id="41" idx="3"/>
          </p:cNvCxnSpPr>
          <p:nvPr/>
        </p:nvCxnSpPr>
        <p:spPr bwMode="auto">
          <a:xfrm rot="10800000">
            <a:off x="5505555" y="325919"/>
            <a:ext cx="1566890" cy="2993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640" y="62237"/>
            <a:ext cx="130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P129 is about</a:t>
            </a:r>
            <a:endParaRPr lang="el-GR" altLang="el-GR" sz="1200" dirty="0"/>
          </a:p>
        </p:txBody>
      </p:sp>
      <p:sp>
        <p:nvSpPr>
          <p:cNvPr id="51" name="Rectangle 50"/>
          <p:cNvSpPr/>
          <p:nvPr/>
        </p:nvSpPr>
        <p:spPr>
          <a:xfrm>
            <a:off x="6678092" y="753032"/>
            <a:ext cx="255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Altair rises in the evening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907684" y="138901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English</a:t>
            </a:r>
          </a:p>
        </p:txBody>
      </p:sp>
      <p:cxnSp>
        <p:nvCxnSpPr>
          <p:cNvPr id="6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9" idx="2"/>
            <a:endCxn id="31" idx="0"/>
          </p:cNvCxnSpPr>
          <p:nvPr/>
        </p:nvCxnSpPr>
        <p:spPr bwMode="auto">
          <a:xfrm rot="5400000">
            <a:off x="2952736" y="4338401"/>
            <a:ext cx="862442" cy="1359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5" idx="2"/>
            <a:endCxn id="35" idx="3"/>
          </p:cNvCxnSpPr>
          <p:nvPr/>
        </p:nvCxnSpPr>
        <p:spPr bwMode="auto">
          <a:xfrm rot="5400000">
            <a:off x="2870859" y="5516985"/>
            <a:ext cx="747439" cy="5523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X-ray of a fragment of the Antikythera Mechanism - CHM Revolu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60323" r="26584" b="18037"/>
          <a:stretch/>
        </p:blipFill>
        <p:spPr bwMode="auto">
          <a:xfrm>
            <a:off x="8305422" y="3540731"/>
            <a:ext cx="1690875" cy="6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9953272" y="3561770"/>
            <a:ext cx="179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Computer x-ray tomography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72687" y="2853520"/>
            <a:ext cx="252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P46i forms part of</a:t>
            </a:r>
          </a:p>
        </p:txBody>
      </p:sp>
      <p:cxnSp>
        <p:nvCxnSpPr>
          <p:cNvPr id="81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9" idx="1"/>
            <a:endCxn id="1034" idx="3"/>
          </p:cNvCxnSpPr>
          <p:nvPr/>
        </p:nvCxnSpPr>
        <p:spPr bwMode="auto">
          <a:xfrm rot="10800000" flipV="1">
            <a:off x="585780" y="3283833"/>
            <a:ext cx="2098328" cy="19020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4" name="Picture 10" descr="Everything you want to know about the Antikythera Mechanism | Aristotle,  Greek tourist gu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945" y="2246208"/>
            <a:ext cx="3136725" cy="24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85">
            <a:extLst>
              <a:ext uri="{FF2B5EF4-FFF2-40B4-BE49-F238E27FC236}">
                <a16:creationId xmlns:a16="http://schemas.microsoft.com/office/drawing/2014/main" id="{E1FB988A-2C96-4A0A-ABDD-0D4CF495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2484" y="4717712"/>
            <a:ext cx="1752404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E22 Human Made Object</a:t>
            </a:r>
            <a:endParaRPr lang="el-GR" altLang="el-GR" sz="1200" dirty="0">
              <a:latin typeface="+mn-lt"/>
            </a:endParaRPr>
          </a:p>
        </p:txBody>
      </p:sp>
      <p:sp>
        <p:nvSpPr>
          <p:cNvPr id="71" name="Text Box 85">
            <a:extLst>
              <a:ext uri="{FF2B5EF4-FFF2-40B4-BE49-F238E27FC236}">
                <a16:creationId xmlns:a16="http://schemas.microsoft.com/office/drawing/2014/main" id="{FF92C83C-79E0-48A9-9482-5B364597B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138" y="1171082"/>
            <a:ext cx="1044196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E56 Language</a:t>
            </a:r>
            <a:endParaRPr lang="el-GR" altLang="el-GR" sz="1200" dirty="0">
              <a:latin typeface="+mn-lt"/>
            </a:endParaRPr>
          </a:p>
        </p:txBody>
      </p:sp>
      <p:cxnSp>
        <p:nvCxnSpPr>
          <p:cNvPr id="72" name="AutoShape 134">
            <a:extLst>
              <a:ext uri="{FF2B5EF4-FFF2-40B4-BE49-F238E27FC236}">
                <a16:creationId xmlns:a16="http://schemas.microsoft.com/office/drawing/2014/main" id="{E931CA81-CC56-4081-8183-77940BEB105F}"/>
              </a:ext>
            </a:extLst>
          </p:cNvPr>
          <p:cNvCxnSpPr>
            <a:cxnSpLocks noChangeShapeType="1"/>
            <a:stCxn id="78" idx="3"/>
            <a:endCxn id="71" idx="0"/>
          </p:cNvCxnSpPr>
          <p:nvPr/>
        </p:nvCxnSpPr>
        <p:spPr bwMode="auto">
          <a:xfrm>
            <a:off x="8698210" y="625299"/>
            <a:ext cx="1632026" cy="5457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 Box 99">
            <a:extLst>
              <a:ext uri="{FF2B5EF4-FFF2-40B4-BE49-F238E27FC236}">
                <a16:creationId xmlns:a16="http://schemas.microsoft.com/office/drawing/2014/main" id="{73D0F119-4BF4-4389-B343-DA9AE3B5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936" y="377834"/>
            <a:ext cx="130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P72 has language</a:t>
            </a:r>
            <a:endParaRPr lang="el-GR" altLang="el-GR" sz="1200" dirty="0"/>
          </a:p>
        </p:txBody>
      </p:sp>
      <p:sp>
        <p:nvSpPr>
          <p:cNvPr id="80" name="Text Box 112">
            <a:extLst>
              <a:ext uri="{FF2B5EF4-FFF2-40B4-BE49-F238E27FC236}">
                <a16:creationId xmlns:a16="http://schemas.microsoft.com/office/drawing/2014/main" id="{A06049D0-2DAF-4A6E-8E2C-F0BEC172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522" y="6166874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dirty="0"/>
              <a:t>TX5 Text Recognition</a:t>
            </a:r>
            <a:endParaRPr lang="el-GR" altLang="el-GR" sz="1600" dirty="0"/>
          </a:p>
        </p:txBody>
      </p:sp>
      <p:cxnSp>
        <p:nvCxnSpPr>
          <p:cNvPr id="82" name="AutoShape 134">
            <a:extLst>
              <a:ext uri="{FF2B5EF4-FFF2-40B4-BE49-F238E27FC236}">
                <a16:creationId xmlns:a16="http://schemas.microsoft.com/office/drawing/2014/main" id="{495BCCFF-7427-46FD-AFAC-7AB297EAFD31}"/>
              </a:ext>
            </a:extLst>
          </p:cNvPr>
          <p:cNvCxnSpPr>
            <a:cxnSpLocks noChangeShapeType="1"/>
            <a:stCxn id="80" idx="1"/>
          </p:cNvCxnSpPr>
          <p:nvPr/>
        </p:nvCxnSpPr>
        <p:spPr bwMode="auto">
          <a:xfrm rot="10800000">
            <a:off x="2968408" y="6305732"/>
            <a:ext cx="2851115" cy="15353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12">
            <a:extLst>
              <a:ext uri="{FF2B5EF4-FFF2-40B4-BE49-F238E27FC236}">
                <a16:creationId xmlns:a16="http://schemas.microsoft.com/office/drawing/2014/main" id="{D0E4D098-737E-49F9-9D9A-1EE8DDD29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50" y="6724082"/>
            <a:ext cx="2349338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 smtClean="0"/>
              <a:t>TX11 </a:t>
            </a:r>
            <a:r>
              <a:rPr lang="en-US" dirty="0"/>
              <a:t>Grapheme Occurrence</a:t>
            </a:r>
            <a:endParaRPr lang="el-GR" altLang="el-GR" dirty="0"/>
          </a:p>
        </p:txBody>
      </p:sp>
      <p:cxnSp>
        <p:nvCxnSpPr>
          <p:cNvPr id="86" name="AutoShape 134">
            <a:extLst>
              <a:ext uri="{FF2B5EF4-FFF2-40B4-BE49-F238E27FC236}">
                <a16:creationId xmlns:a16="http://schemas.microsoft.com/office/drawing/2014/main" id="{67C3C30A-B282-41C6-BAAA-BD4E52DD449A}"/>
              </a:ext>
            </a:extLst>
          </p:cNvPr>
          <p:cNvCxnSpPr>
            <a:cxnSpLocks noChangeShapeType="1"/>
            <a:stCxn id="80" idx="3"/>
            <a:endCxn id="84" idx="0"/>
          </p:cNvCxnSpPr>
          <p:nvPr/>
        </p:nvCxnSpPr>
        <p:spPr bwMode="auto">
          <a:xfrm>
            <a:off x="7026314" y="6459262"/>
            <a:ext cx="2213605" cy="2648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 Box 99">
            <a:extLst>
              <a:ext uri="{FF2B5EF4-FFF2-40B4-BE49-F238E27FC236}">
                <a16:creationId xmlns:a16="http://schemas.microsoft.com/office/drawing/2014/main" id="{8B87C990-5A86-429C-8980-3753FAAA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029" y="6033290"/>
            <a:ext cx="1866278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TXP15 recorded correspondence</a:t>
            </a:r>
            <a:endParaRPr lang="el-GR" altLang="el-GR" sz="1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37C429-E143-40CB-9B4C-CBAF79D85CCD}"/>
              </a:ext>
            </a:extLst>
          </p:cNvPr>
          <p:cNvSpPr txBox="1"/>
          <p:nvPr/>
        </p:nvSpPr>
        <p:spPr>
          <a:xfrm>
            <a:off x="7769341" y="7016470"/>
            <a:ext cx="352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l-GR" dirty="0" smtClean="0"/>
              <a:t>, </a:t>
            </a:r>
            <a:r>
              <a:rPr lang="en-US" dirty="0" smtClean="0"/>
              <a:t>second </a:t>
            </a:r>
            <a:r>
              <a:rPr lang="en-US" dirty="0"/>
              <a:t>character of </a:t>
            </a:r>
            <a:r>
              <a:rPr lang="en-US" dirty="0" smtClean="0"/>
              <a:t>sequence</a:t>
            </a:r>
            <a:endParaRPr lang="en-US" dirty="0"/>
          </a:p>
        </p:txBody>
      </p:sp>
      <p:cxnSp>
        <p:nvCxnSpPr>
          <p:cNvPr id="96" name="AutoShape 134">
            <a:extLst>
              <a:ext uri="{FF2B5EF4-FFF2-40B4-BE49-F238E27FC236}">
                <a16:creationId xmlns:a16="http://schemas.microsoft.com/office/drawing/2014/main" id="{B7392AA6-9248-47D3-91A7-FF187EA9FF68}"/>
              </a:ext>
            </a:extLst>
          </p:cNvPr>
          <p:cNvCxnSpPr>
            <a:cxnSpLocks noChangeShapeType="1"/>
            <a:endCxn id="80" idx="0"/>
          </p:cNvCxnSpPr>
          <p:nvPr/>
        </p:nvCxnSpPr>
        <p:spPr bwMode="auto">
          <a:xfrm rot="5400000">
            <a:off x="4608386" y="4132496"/>
            <a:ext cx="3848910" cy="219846"/>
          </a:xfrm>
          <a:prstGeom prst="bentConnector3">
            <a:avLst>
              <a:gd name="adj1" fmla="val 772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99">
            <a:extLst>
              <a:ext uri="{FF2B5EF4-FFF2-40B4-BE49-F238E27FC236}">
                <a16:creationId xmlns:a16="http://schemas.microsoft.com/office/drawing/2014/main" id="{DB2E9A80-95E3-4A69-8F78-72909E0C8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778" y="4241278"/>
            <a:ext cx="1035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dirty="0"/>
              <a:t>P134 continued</a:t>
            </a:r>
            <a:endParaRPr lang="el-GR" altLang="el-GR" sz="1400" dirty="0"/>
          </a:p>
        </p:txBody>
      </p:sp>
      <p:cxnSp>
        <p:nvCxnSpPr>
          <p:cNvPr id="108" name="AutoShape 134">
            <a:extLst>
              <a:ext uri="{FF2B5EF4-FFF2-40B4-BE49-F238E27FC236}">
                <a16:creationId xmlns:a16="http://schemas.microsoft.com/office/drawing/2014/main" id="{75EC771B-DCEB-4F0A-8886-244453E838D7}"/>
              </a:ext>
            </a:extLst>
          </p:cNvPr>
          <p:cNvCxnSpPr>
            <a:cxnSpLocks noChangeShapeType="1"/>
            <a:stCxn id="41" idx="1"/>
            <a:endCxn id="114" idx="0"/>
          </p:cNvCxnSpPr>
          <p:nvPr/>
        </p:nvCxnSpPr>
        <p:spPr bwMode="auto">
          <a:xfrm rot="10800000" flipV="1">
            <a:off x="1309089" y="325917"/>
            <a:ext cx="2068072" cy="51534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Text Box 99">
            <a:extLst>
              <a:ext uri="{FF2B5EF4-FFF2-40B4-BE49-F238E27FC236}">
                <a16:creationId xmlns:a16="http://schemas.microsoft.com/office/drawing/2014/main" id="{5CF5584F-B9F8-4585-9044-E44C399E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05" y="27594"/>
            <a:ext cx="1866278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P190 has symbolic content</a:t>
            </a:r>
            <a:endParaRPr lang="el-GR" altLang="el-GR" sz="1200" dirty="0"/>
          </a:p>
        </p:txBody>
      </p:sp>
      <p:sp>
        <p:nvSpPr>
          <p:cNvPr id="114" name="Text Box 85">
            <a:extLst>
              <a:ext uri="{FF2B5EF4-FFF2-40B4-BE49-F238E27FC236}">
                <a16:creationId xmlns:a16="http://schemas.microsoft.com/office/drawing/2014/main" id="{E91A8139-FC8C-4184-9ACC-87051766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65" y="841265"/>
            <a:ext cx="814647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E62 String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4A44572-7FC4-4966-B517-1CE4803B0815}"/>
              </a:ext>
            </a:extLst>
          </p:cNvPr>
          <p:cNvSpPr txBox="1"/>
          <p:nvPr/>
        </p:nvSpPr>
        <p:spPr>
          <a:xfrm>
            <a:off x="-85660" y="1078220"/>
            <a:ext cx="320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l-GR" dirty="0"/>
              <a:t>ΑΕΤΟΣ ΕΠΙΤΕΛΛΕΙ ΕΣΠΕΡΙΟΣ</a:t>
            </a:r>
            <a:r>
              <a:rPr lang="en-US" dirty="0"/>
              <a:t>”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2A74FC5-8B18-4710-ABCB-446584400465}"/>
              </a:ext>
            </a:extLst>
          </p:cNvPr>
          <p:cNvSpPr/>
          <p:nvPr/>
        </p:nvSpPr>
        <p:spPr>
          <a:xfrm>
            <a:off x="-4559766" y="3217564"/>
            <a:ext cx="223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The </a:t>
            </a:r>
            <a:r>
              <a:rPr lang="en-US" i="1" dirty="0" err="1"/>
              <a:t>Antikythera</a:t>
            </a:r>
            <a:r>
              <a:rPr lang="en-US" i="1" dirty="0"/>
              <a:t> </a:t>
            </a:r>
            <a:r>
              <a:rPr lang="en-US" i="1" dirty="0" smtClean="0"/>
              <a:t>mechanism</a:t>
            </a:r>
            <a:endParaRPr lang="en-US" i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00964A-43D7-49F2-9FA2-1CF6D6D90E6D}"/>
              </a:ext>
            </a:extLst>
          </p:cNvPr>
          <p:cNvSpPr/>
          <p:nvPr/>
        </p:nvSpPr>
        <p:spPr>
          <a:xfrm>
            <a:off x="4925779" y="2297602"/>
            <a:ext cx="2641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Recognizing a piece of text in one of the Antikythera mechanism parts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BC35789-0A95-4F03-84BA-C034EAC3E837}"/>
              </a:ext>
            </a:extLst>
          </p:cNvPr>
          <p:cNvSpPr/>
          <p:nvPr/>
        </p:nvSpPr>
        <p:spPr>
          <a:xfrm>
            <a:off x="4884410" y="6680427"/>
            <a:ext cx="2928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Recognizing a specific character in one of the Antikythera mechanism parts </a:t>
            </a:r>
          </a:p>
        </p:txBody>
      </p:sp>
      <p:sp>
        <p:nvSpPr>
          <p:cNvPr id="59" name="Text Box 99">
            <a:extLst>
              <a:ext uri="{FF2B5EF4-FFF2-40B4-BE49-F238E27FC236}">
                <a16:creationId xmlns:a16="http://schemas.microsoft.com/office/drawing/2014/main" id="{40AF4CED-924A-4F01-94FC-8D7CCCE9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834" y="5940584"/>
            <a:ext cx="1413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defRPr/>
            </a:pPr>
            <a:r>
              <a:rPr lang="en-US" altLang="el-GR" sz="1400" dirty="0"/>
              <a:t>TXP10 deciphered text</a:t>
            </a:r>
            <a:endParaRPr lang="el-GR" altLang="el-GR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476F54-0586-4A7B-981C-00C42247094B}"/>
              </a:ext>
            </a:extLst>
          </p:cNvPr>
          <p:cNvSpPr/>
          <p:nvPr/>
        </p:nvSpPr>
        <p:spPr>
          <a:xfrm>
            <a:off x="-4381164" y="7445816"/>
            <a:ext cx="1825688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E419DB-9C39-4F4A-A8B4-43577AE5C373}"/>
              </a:ext>
            </a:extLst>
          </p:cNvPr>
          <p:cNvSpPr/>
          <p:nvPr/>
        </p:nvSpPr>
        <p:spPr>
          <a:xfrm>
            <a:off x="11537284" y="7445960"/>
            <a:ext cx="1825688" cy="3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symbolic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E6D65-0586-4308-B79C-0CDEFC0BF918}"/>
              </a:ext>
            </a:extLst>
          </p:cNvPr>
          <p:cNvSpPr txBox="1"/>
          <p:nvPr/>
        </p:nvSpPr>
        <p:spPr>
          <a:xfrm>
            <a:off x="-4320479" y="308779"/>
            <a:ext cx="3959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Using </a:t>
            </a:r>
            <a:r>
              <a:rPr lang="en-US" sz="2800" b="1" i="1" dirty="0" err="1"/>
              <a:t>CRMtex</a:t>
            </a:r>
            <a:r>
              <a:rPr lang="en-US" sz="2800" b="1" i="1" dirty="0"/>
              <a:t> and </a:t>
            </a:r>
            <a:br>
              <a:rPr lang="en-US" sz="2800" b="1" i="1" dirty="0"/>
            </a:br>
            <a:r>
              <a:rPr lang="en-US" sz="2800" b="1" i="1" dirty="0"/>
              <a:t>text recognition activities</a:t>
            </a:r>
          </a:p>
        </p:txBody>
      </p:sp>
      <p:cxnSp>
        <p:nvCxnSpPr>
          <p:cNvPr id="74" name="AutoShape 134">
            <a:extLst>
              <a:ext uri="{FF2B5EF4-FFF2-40B4-BE49-F238E27FC236}">
                <a16:creationId xmlns:a16="http://schemas.microsoft.com/office/drawing/2014/main" id="{E27403C3-B5B6-43AB-81D9-EA6136A1CDD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89601" y="3540731"/>
            <a:ext cx="4126872" cy="327394"/>
          </a:xfrm>
          <a:prstGeom prst="bentConnector3">
            <a:avLst>
              <a:gd name="adj1" fmla="val 84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99">
            <a:extLst>
              <a:ext uri="{FF2B5EF4-FFF2-40B4-BE49-F238E27FC236}">
                <a16:creationId xmlns:a16="http://schemas.microsoft.com/office/drawing/2014/main" id="{8C83A274-DB8C-4464-BF0A-C4970161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558" y="3324126"/>
            <a:ext cx="13250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P138 represents</a:t>
            </a:r>
            <a:endParaRPr lang="el-GR" altLang="el-GR" sz="1200" dirty="0"/>
          </a:p>
        </p:txBody>
      </p:sp>
      <p:cxnSp>
        <p:nvCxnSpPr>
          <p:cNvPr id="68" name="AutoShape 134">
            <a:extLst>
              <a:ext uri="{FF2B5EF4-FFF2-40B4-BE49-F238E27FC236}">
                <a16:creationId xmlns:a16="http://schemas.microsoft.com/office/drawing/2014/main" id="{E644F774-88B3-412E-AF91-C640C04C0716}"/>
              </a:ext>
            </a:extLst>
          </p:cNvPr>
          <p:cNvCxnSpPr>
            <a:cxnSpLocks noChangeShapeType="1"/>
            <a:stCxn id="84" idx="3"/>
            <a:endCxn id="83" idx="3"/>
          </p:cNvCxnSpPr>
          <p:nvPr/>
        </p:nvCxnSpPr>
        <p:spPr bwMode="auto">
          <a:xfrm flipV="1">
            <a:off x="10414588" y="6169184"/>
            <a:ext cx="565672" cy="708787"/>
          </a:xfrm>
          <a:prstGeom prst="bentConnector3">
            <a:avLst>
              <a:gd name="adj1" fmla="val 1404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185" y="6264863"/>
            <a:ext cx="11149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P2 has type</a:t>
            </a:r>
            <a:endParaRPr lang="el-GR" altLang="el-GR" sz="1200" dirty="0"/>
          </a:p>
        </p:txBody>
      </p:sp>
      <p:sp>
        <p:nvSpPr>
          <p:cNvPr id="83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125" y="6015295"/>
            <a:ext cx="1286135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TX8 Grapheme</a:t>
            </a:r>
            <a:endParaRPr lang="el-GR" altLang="el-GR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37C429-E143-40CB-9B4C-CBAF79D85CCD}"/>
              </a:ext>
            </a:extLst>
          </p:cNvPr>
          <p:cNvSpPr txBox="1"/>
          <p:nvPr/>
        </p:nvSpPr>
        <p:spPr>
          <a:xfrm>
            <a:off x="10162541" y="6280116"/>
            <a:ext cx="50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504764" y="5572356"/>
            <a:ext cx="17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02122"/>
                </a:solidFill>
              </a:rPr>
              <a:t>The </a:t>
            </a:r>
            <a:r>
              <a:rPr lang="en-US" dirty="0">
                <a:solidFill>
                  <a:srgbClr val="202122"/>
                </a:solidFill>
              </a:rPr>
              <a:t>Greek </a:t>
            </a:r>
            <a:r>
              <a:rPr lang="en-US" dirty="0" smtClean="0">
                <a:solidFill>
                  <a:srgbClr val="202122"/>
                </a:solidFill>
              </a:rPr>
              <a:t>script </a:t>
            </a:r>
            <a:endParaRPr lang="en-US" dirty="0"/>
          </a:p>
        </p:txBody>
      </p:sp>
      <p:sp>
        <p:nvSpPr>
          <p:cNvPr id="89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735" y="5314621"/>
            <a:ext cx="1026525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TX13 Script</a:t>
            </a:r>
            <a:endParaRPr lang="el-GR" altLang="el-GR" dirty="0"/>
          </a:p>
        </p:txBody>
      </p:sp>
      <p:cxnSp>
        <p:nvCxnSpPr>
          <p:cNvPr id="90" name="AutoShape 134">
            <a:extLst>
              <a:ext uri="{FF2B5EF4-FFF2-40B4-BE49-F238E27FC236}">
                <a16:creationId xmlns:a16="http://schemas.microsoft.com/office/drawing/2014/main" id="{E644F774-88B3-412E-AF91-C640C04C0716}"/>
              </a:ext>
            </a:extLst>
          </p:cNvPr>
          <p:cNvCxnSpPr>
            <a:cxnSpLocks noChangeShapeType="1"/>
            <a:stCxn id="83" idx="0"/>
            <a:endCxn id="89" idx="1"/>
          </p:cNvCxnSpPr>
          <p:nvPr/>
        </p:nvCxnSpPr>
        <p:spPr bwMode="auto">
          <a:xfrm rot="5400000" flipH="1" flipV="1">
            <a:off x="10307572" y="5498132"/>
            <a:ext cx="546785" cy="48754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 Box 99">
            <a:extLst>
              <a:ext uri="{FF2B5EF4-FFF2-40B4-BE49-F238E27FC236}">
                <a16:creationId xmlns:a16="http://schemas.microsoft.com/office/drawing/2014/main" id="{8B87C990-5A86-429C-8980-3753FAAA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486" y="5549796"/>
            <a:ext cx="115881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TXP7i is item of</a:t>
            </a:r>
            <a:endParaRPr lang="el-GR" altLang="el-GR" sz="1200" dirty="0"/>
          </a:p>
        </p:txBody>
      </p:sp>
      <p:sp>
        <p:nvSpPr>
          <p:cNvPr id="92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0664" y="4477550"/>
            <a:ext cx="1652426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TX3 Writing System</a:t>
            </a:r>
            <a:endParaRPr lang="el-GR" altLang="el-GR" dirty="0"/>
          </a:p>
        </p:txBody>
      </p:sp>
      <p:cxnSp>
        <p:nvCxnSpPr>
          <p:cNvPr id="93" name="AutoShape 134">
            <a:extLst>
              <a:ext uri="{FF2B5EF4-FFF2-40B4-BE49-F238E27FC236}">
                <a16:creationId xmlns:a16="http://schemas.microsoft.com/office/drawing/2014/main" id="{E644F774-88B3-412E-AF91-C640C04C0716}"/>
              </a:ext>
            </a:extLst>
          </p:cNvPr>
          <p:cNvCxnSpPr>
            <a:cxnSpLocks noChangeShapeType="1"/>
            <a:stCxn id="89" idx="0"/>
            <a:endCxn id="92" idx="1"/>
          </p:cNvCxnSpPr>
          <p:nvPr/>
        </p:nvCxnSpPr>
        <p:spPr bwMode="auto">
          <a:xfrm rot="5400000" flipH="1" flipV="1">
            <a:off x="11117740" y="4851697"/>
            <a:ext cx="683182" cy="24266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Rectangle 94"/>
          <p:cNvSpPr/>
          <p:nvPr/>
        </p:nvSpPr>
        <p:spPr>
          <a:xfrm>
            <a:off x="11397536" y="4771629"/>
            <a:ext cx="208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02122"/>
                </a:solidFill>
              </a:rPr>
              <a:t>The </a:t>
            </a:r>
            <a:r>
              <a:rPr lang="en-US" dirty="0">
                <a:solidFill>
                  <a:srgbClr val="202122"/>
                </a:solidFill>
              </a:rPr>
              <a:t>Greek </a:t>
            </a:r>
            <a:r>
              <a:rPr lang="en-US" dirty="0" smtClean="0">
                <a:solidFill>
                  <a:srgbClr val="202122"/>
                </a:solidFill>
              </a:rPr>
              <a:t>alphabet </a:t>
            </a:r>
            <a:endParaRPr lang="en-US" dirty="0"/>
          </a:p>
        </p:txBody>
      </p:sp>
      <p:sp>
        <p:nvSpPr>
          <p:cNvPr id="97" name="Text Box 99">
            <a:extLst>
              <a:ext uri="{FF2B5EF4-FFF2-40B4-BE49-F238E27FC236}">
                <a16:creationId xmlns:a16="http://schemas.microsoft.com/office/drawing/2014/main" id="{8B87C990-5A86-429C-8980-3753FAAA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534" y="4764402"/>
            <a:ext cx="1158812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altLang="el-GR" sz="1200" dirty="0"/>
              <a:t>TXP16i is employed by</a:t>
            </a:r>
            <a:endParaRPr lang="el-GR" altLang="el-GR" sz="1200" dirty="0"/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FF92C83C-79E0-48A9-9482-5B364597B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445" y="486799"/>
            <a:ext cx="1625765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r>
              <a:rPr lang="en-US" sz="1200" dirty="0"/>
              <a:t>E33 Linguistic Object</a:t>
            </a:r>
            <a:endParaRPr lang="el-GR" altLang="el-GR" sz="1200" dirty="0"/>
          </a:p>
        </p:txBody>
      </p:sp>
    </p:spTree>
    <p:extLst>
      <p:ext uri="{BB962C8B-B14F-4D97-AF65-F5344CB8AC3E}">
        <p14:creationId xmlns:p14="http://schemas.microsoft.com/office/powerpoint/2010/main" val="428198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308C00EE-0150-46D8-99C5-2FB17C81E0CD}"/>
              </a:ext>
            </a:extLst>
          </p:cNvPr>
          <p:cNvSpPr/>
          <p:nvPr/>
        </p:nvSpPr>
        <p:spPr>
          <a:xfrm>
            <a:off x="5891820" y="1502523"/>
            <a:ext cx="7129894" cy="4652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5A2D23-8352-454D-BAB8-20002626ABA4}"/>
              </a:ext>
            </a:extLst>
          </p:cNvPr>
          <p:cNvSpPr/>
          <p:nvPr/>
        </p:nvSpPr>
        <p:spPr>
          <a:xfrm>
            <a:off x="-3623022" y="1502789"/>
            <a:ext cx="9523180" cy="4652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50" y="2057596"/>
            <a:ext cx="1413289" cy="1260284"/>
          </a:xfrm>
          <a:prstGeom prst="rect">
            <a:avLst/>
          </a:prstGeom>
        </p:spPr>
      </p:pic>
      <p:sp>
        <p:nvSpPr>
          <p:cNvPr id="10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341" y="2807797"/>
            <a:ext cx="1422351" cy="27979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 Written Text </a:t>
            </a:r>
            <a:endParaRPr lang="el-GR" altLang="el-GR" sz="1200" dirty="0"/>
          </a:p>
        </p:txBody>
      </p:sp>
      <p:sp>
        <p:nvSpPr>
          <p:cNvPr id="24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120" y="3450154"/>
            <a:ext cx="778446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altLang="el-GR" sz="1200" dirty="0"/>
              <a:t>TXP4 has segment</a:t>
            </a:r>
            <a:endParaRPr lang="el-GR" altLang="el-GR" sz="1200" dirty="0"/>
          </a:p>
        </p:txBody>
      </p:sp>
      <p:sp>
        <p:nvSpPr>
          <p:cNvPr id="25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255" y="4521627"/>
            <a:ext cx="2075269" cy="30171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TX7 Written Text Segment</a:t>
            </a:r>
            <a:endParaRPr lang="el-GR" altLang="el-GR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430" y="4180322"/>
            <a:ext cx="3079745" cy="333375"/>
          </a:xfrm>
          <a:prstGeom prst="rect">
            <a:avLst/>
          </a:prstGeom>
        </p:spPr>
      </p:pic>
      <p:sp>
        <p:nvSpPr>
          <p:cNvPr id="3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423" y="5033102"/>
            <a:ext cx="1124344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sz="1200" dirty="0"/>
              <a:t>TXP8 has component</a:t>
            </a:r>
            <a:endParaRPr lang="el-GR" altLang="el-GR" sz="1200" dirty="0"/>
          </a:p>
        </p:txBody>
      </p:sp>
      <p:sp>
        <p:nvSpPr>
          <p:cNvPr id="38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497" y="5807922"/>
            <a:ext cx="929688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TX9 Glyph</a:t>
            </a:r>
            <a:endParaRPr lang="el-GR" altLang="el-GR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915" y="5336874"/>
            <a:ext cx="381634" cy="46780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860288" y="4029283"/>
            <a:ext cx="272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“Altair rises in the evening”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941706" y="553406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English</a:t>
            </a:r>
          </a:p>
        </p:txBody>
      </p:sp>
      <p:cxnSp>
        <p:nvCxnSpPr>
          <p:cNvPr id="6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9" idx="2"/>
            <a:endCxn id="31" idx="0"/>
          </p:cNvCxnSpPr>
          <p:nvPr/>
        </p:nvCxnSpPr>
        <p:spPr bwMode="auto">
          <a:xfrm rot="5400000">
            <a:off x="3710878" y="3742305"/>
            <a:ext cx="862442" cy="1359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5" idx="2"/>
            <a:endCxn id="35" idx="3"/>
          </p:cNvCxnSpPr>
          <p:nvPr/>
        </p:nvCxnSpPr>
        <p:spPr bwMode="auto">
          <a:xfrm rot="5400000">
            <a:off x="3629001" y="4920889"/>
            <a:ext cx="747439" cy="5523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1430829" y="2257424"/>
            <a:ext cx="252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P46i forms part of</a:t>
            </a:r>
          </a:p>
        </p:txBody>
      </p:sp>
      <p:cxnSp>
        <p:nvCxnSpPr>
          <p:cNvPr id="81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9" idx="1"/>
            <a:endCxn id="1034" idx="3"/>
          </p:cNvCxnSpPr>
          <p:nvPr/>
        </p:nvCxnSpPr>
        <p:spPr bwMode="auto">
          <a:xfrm rot="10800000" flipV="1">
            <a:off x="1343922" y="2687737"/>
            <a:ext cx="2098328" cy="19020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4" name="Picture 10" descr="Everything you want to know about the Antikythera Mechanism | Aristotle,  Greek tourist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803" y="1650112"/>
            <a:ext cx="3136725" cy="24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85">
            <a:extLst>
              <a:ext uri="{FF2B5EF4-FFF2-40B4-BE49-F238E27FC236}">
                <a16:creationId xmlns:a16="http://schemas.microsoft.com/office/drawing/2014/main" id="{E1FB988A-2C96-4A0A-ABDD-0D4CF495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4342" y="4121616"/>
            <a:ext cx="1752404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E22 Human Made Object</a:t>
            </a:r>
          </a:p>
        </p:txBody>
      </p:sp>
      <p:sp>
        <p:nvSpPr>
          <p:cNvPr id="71" name="Text Box 85">
            <a:extLst>
              <a:ext uri="{FF2B5EF4-FFF2-40B4-BE49-F238E27FC236}">
                <a16:creationId xmlns:a16="http://schemas.microsoft.com/office/drawing/2014/main" id="{FF92C83C-79E0-48A9-9482-5B364597B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160" y="5316136"/>
            <a:ext cx="1044196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E56 Language</a:t>
            </a:r>
            <a:endParaRPr lang="el-GR" altLang="el-GR" sz="1200" dirty="0">
              <a:latin typeface="+mn-lt"/>
            </a:endParaRPr>
          </a:p>
        </p:txBody>
      </p:sp>
      <p:cxnSp>
        <p:nvCxnSpPr>
          <p:cNvPr id="72" name="AutoShape 134">
            <a:extLst>
              <a:ext uri="{FF2B5EF4-FFF2-40B4-BE49-F238E27FC236}">
                <a16:creationId xmlns:a16="http://schemas.microsoft.com/office/drawing/2014/main" id="{E931CA81-CC56-4081-8183-77940BEB105F}"/>
              </a:ext>
            </a:extLst>
          </p:cNvPr>
          <p:cNvCxnSpPr>
            <a:cxnSpLocks noChangeShapeType="1"/>
            <a:stCxn id="131" idx="3"/>
            <a:endCxn id="71" idx="0"/>
          </p:cNvCxnSpPr>
          <p:nvPr/>
        </p:nvCxnSpPr>
        <p:spPr bwMode="auto">
          <a:xfrm>
            <a:off x="11947817" y="4546391"/>
            <a:ext cx="416441" cy="76974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Text Box 99">
            <a:extLst>
              <a:ext uri="{FF2B5EF4-FFF2-40B4-BE49-F238E27FC236}">
                <a16:creationId xmlns:a16="http://schemas.microsoft.com/office/drawing/2014/main" id="{73D0F119-4BF4-4389-B343-DA9AE3B5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9843" y="4823340"/>
            <a:ext cx="130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P72 has language</a:t>
            </a:r>
            <a:endParaRPr lang="el-GR" altLang="el-GR" sz="12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2A74FC5-8B18-4710-ABCB-446584400465}"/>
              </a:ext>
            </a:extLst>
          </p:cNvPr>
          <p:cNvSpPr/>
          <p:nvPr/>
        </p:nvSpPr>
        <p:spPr>
          <a:xfrm>
            <a:off x="-3591590" y="2615273"/>
            <a:ext cx="223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Antikythera mechanism parts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0476F54-0586-4A7B-981C-00C42247094B}"/>
              </a:ext>
            </a:extLst>
          </p:cNvPr>
          <p:cNvSpPr/>
          <p:nvPr/>
        </p:nvSpPr>
        <p:spPr>
          <a:xfrm>
            <a:off x="-3623022" y="6229522"/>
            <a:ext cx="1825688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E419DB-9C39-4F4A-A8B4-43577AE5C373}"/>
              </a:ext>
            </a:extLst>
          </p:cNvPr>
          <p:cNvSpPr/>
          <p:nvPr/>
        </p:nvSpPr>
        <p:spPr>
          <a:xfrm>
            <a:off x="11178202" y="6229522"/>
            <a:ext cx="1825688" cy="3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symbolic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E6D65-0586-4308-B79C-0CDEFC0BF918}"/>
              </a:ext>
            </a:extLst>
          </p:cNvPr>
          <p:cNvSpPr txBox="1"/>
          <p:nvPr/>
        </p:nvSpPr>
        <p:spPr>
          <a:xfrm>
            <a:off x="-3623022" y="312596"/>
            <a:ext cx="384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Without text recognition activities</a:t>
            </a:r>
          </a:p>
        </p:txBody>
      </p:sp>
      <p:sp>
        <p:nvSpPr>
          <p:cNvPr id="65" name="Text Box 85">
            <a:extLst>
              <a:ext uri="{FF2B5EF4-FFF2-40B4-BE49-F238E27FC236}">
                <a16:creationId xmlns:a16="http://schemas.microsoft.com/office/drawing/2014/main" id="{0AD42399-43D6-4D94-9305-B28D78959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53" y="4494894"/>
            <a:ext cx="111370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E34 Inscription</a:t>
            </a:r>
            <a:endParaRPr lang="el-GR" altLang="el-GR" sz="1200" dirty="0">
              <a:latin typeface="+mn-lt"/>
            </a:endParaRPr>
          </a:p>
        </p:txBody>
      </p:sp>
      <p:cxnSp>
        <p:nvCxnSpPr>
          <p:cNvPr id="68" name="AutoShape 134">
            <a:extLst>
              <a:ext uri="{FF2B5EF4-FFF2-40B4-BE49-F238E27FC236}">
                <a16:creationId xmlns:a16="http://schemas.microsoft.com/office/drawing/2014/main" id="{B568F0B6-216F-4781-9D07-193C06F7D579}"/>
              </a:ext>
            </a:extLst>
          </p:cNvPr>
          <p:cNvCxnSpPr>
            <a:cxnSpLocks noChangeShapeType="1"/>
            <a:stCxn id="25" idx="3"/>
            <a:endCxn id="65" idx="1"/>
          </p:cNvCxnSpPr>
          <p:nvPr/>
        </p:nvCxnSpPr>
        <p:spPr bwMode="auto">
          <a:xfrm flipV="1">
            <a:off x="5316524" y="4633394"/>
            <a:ext cx="1945029" cy="390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99">
            <a:extLst>
              <a:ext uri="{FF2B5EF4-FFF2-40B4-BE49-F238E27FC236}">
                <a16:creationId xmlns:a16="http://schemas.microsoft.com/office/drawing/2014/main" id="{121F5A05-EDC8-4CD8-A949-6CE101A3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514" y="4474813"/>
            <a:ext cx="13250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P128 carries</a:t>
            </a:r>
            <a:endParaRPr lang="el-GR" altLang="el-GR" sz="12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16FC691-1417-45B2-98D9-B67074FFC5F4}"/>
              </a:ext>
            </a:extLst>
          </p:cNvPr>
          <p:cNvSpPr txBox="1"/>
          <p:nvPr/>
        </p:nvSpPr>
        <p:spPr>
          <a:xfrm>
            <a:off x="6325490" y="4117766"/>
            <a:ext cx="320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l-GR" dirty="0"/>
              <a:t>ΑΕΤΟΣ ΕΠΙΤΕΛΛΕΙ ΕΣΠΕΡΙΟΣ</a:t>
            </a:r>
            <a:r>
              <a:rPr lang="en-US" dirty="0"/>
              <a:t>”</a:t>
            </a:r>
          </a:p>
        </p:txBody>
      </p:sp>
      <p:cxnSp>
        <p:nvCxnSpPr>
          <p:cNvPr id="98" name="AutoShape 134">
            <a:extLst>
              <a:ext uri="{FF2B5EF4-FFF2-40B4-BE49-F238E27FC236}">
                <a16:creationId xmlns:a16="http://schemas.microsoft.com/office/drawing/2014/main" id="{9E9FA93B-D6B1-4828-8EEF-88BE3532B783}"/>
              </a:ext>
            </a:extLst>
          </p:cNvPr>
          <p:cNvCxnSpPr>
            <a:cxnSpLocks noChangeShapeType="1"/>
            <a:stCxn id="38" idx="3"/>
            <a:endCxn id="101" idx="1"/>
          </p:cNvCxnSpPr>
          <p:nvPr/>
        </p:nvCxnSpPr>
        <p:spPr bwMode="auto">
          <a:xfrm flipV="1">
            <a:off x="3979185" y="5961810"/>
            <a:ext cx="3068605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Text Box 85">
            <a:extLst>
              <a:ext uri="{FF2B5EF4-FFF2-40B4-BE49-F238E27FC236}">
                <a16:creationId xmlns:a16="http://schemas.microsoft.com/office/drawing/2014/main" id="{E8BDF95F-1FCE-49DF-B257-D9B1EB6D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790" y="5823310"/>
            <a:ext cx="111370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E34 Inscription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610BAE6-7E12-4FCC-A2EE-E9FEE51B44F2}"/>
              </a:ext>
            </a:extLst>
          </p:cNvPr>
          <p:cNvSpPr txBox="1"/>
          <p:nvPr/>
        </p:nvSpPr>
        <p:spPr>
          <a:xfrm>
            <a:off x="7385650" y="5520414"/>
            <a:ext cx="65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“E”</a:t>
            </a:r>
          </a:p>
        </p:txBody>
      </p:sp>
      <p:cxnSp>
        <p:nvCxnSpPr>
          <p:cNvPr id="103" name="AutoShape 134">
            <a:extLst>
              <a:ext uri="{FF2B5EF4-FFF2-40B4-BE49-F238E27FC236}">
                <a16:creationId xmlns:a16="http://schemas.microsoft.com/office/drawing/2014/main" id="{568EC3E2-6203-414D-80B6-20344236D6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61493" y="4712397"/>
            <a:ext cx="213763" cy="1251429"/>
          </a:xfrm>
          <a:prstGeom prst="bentConnector3">
            <a:avLst>
              <a:gd name="adj1" fmla="val -1069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 Box 99">
            <a:extLst>
              <a:ext uri="{FF2B5EF4-FFF2-40B4-BE49-F238E27FC236}">
                <a16:creationId xmlns:a16="http://schemas.microsoft.com/office/drawing/2014/main" id="{1DD0300C-817F-4683-A9F1-DEE3FA49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142" y="5267332"/>
            <a:ext cx="1591385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sz="1200" dirty="0"/>
              <a:t>P106 is composed of</a:t>
            </a:r>
            <a:endParaRPr lang="el-GR" altLang="el-GR" sz="1200" dirty="0"/>
          </a:p>
        </p:txBody>
      </p:sp>
      <p:sp>
        <p:nvSpPr>
          <p:cNvPr id="109" name="Text Box 99">
            <a:extLst>
              <a:ext uri="{FF2B5EF4-FFF2-40B4-BE49-F238E27FC236}">
                <a16:creationId xmlns:a16="http://schemas.microsoft.com/office/drawing/2014/main" id="{3CE11A19-5F28-4762-83C2-98CD91BC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561" y="5718734"/>
            <a:ext cx="13250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P128 carries</a:t>
            </a:r>
            <a:endParaRPr lang="el-GR" altLang="el-GR" sz="1200" dirty="0"/>
          </a:p>
        </p:txBody>
      </p:sp>
      <p:cxnSp>
        <p:nvCxnSpPr>
          <p:cNvPr id="123" name="AutoShape 134">
            <a:extLst>
              <a:ext uri="{FF2B5EF4-FFF2-40B4-BE49-F238E27FC236}">
                <a16:creationId xmlns:a16="http://schemas.microsoft.com/office/drawing/2014/main" id="{492BB2BE-0309-44F6-807A-2002CCD7611C}"/>
              </a:ext>
            </a:extLst>
          </p:cNvPr>
          <p:cNvCxnSpPr>
            <a:cxnSpLocks noChangeShapeType="1"/>
            <a:stCxn id="65" idx="3"/>
            <a:endCxn id="131" idx="1"/>
          </p:cNvCxnSpPr>
          <p:nvPr/>
        </p:nvCxnSpPr>
        <p:spPr bwMode="auto">
          <a:xfrm flipV="1">
            <a:off x="8375256" y="4546391"/>
            <a:ext cx="2092797" cy="870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Text Box 85">
            <a:extLst>
              <a:ext uri="{FF2B5EF4-FFF2-40B4-BE49-F238E27FC236}">
                <a16:creationId xmlns:a16="http://schemas.microsoft.com/office/drawing/2014/main" id="{25B65B63-ECA7-40AC-847A-EC8F093A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8053" y="4407891"/>
            <a:ext cx="1479764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E33 Linguistic Object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45" name="Text Box 85">
            <a:extLst>
              <a:ext uri="{FF2B5EF4-FFF2-40B4-BE49-F238E27FC236}">
                <a16:creationId xmlns:a16="http://schemas.microsoft.com/office/drawing/2014/main" id="{66D40B81-92CF-4613-8D9F-A8EEC5AA0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291" y="2949479"/>
            <a:ext cx="118327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E36 Visual Item </a:t>
            </a:r>
          </a:p>
        </p:txBody>
      </p:sp>
      <p:pic>
        <p:nvPicPr>
          <p:cNvPr id="146" name="Picture 8" descr="X-ray of a fragment of the Antikythera Mechanism - CHM Revolution">
            <a:extLst>
              <a:ext uri="{FF2B5EF4-FFF2-40B4-BE49-F238E27FC236}">
                <a16:creationId xmlns:a16="http://schemas.microsoft.com/office/drawing/2014/main" id="{8C760A84-37AF-460B-8726-7ADD50604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60323" r="26584" b="18037"/>
          <a:stretch/>
        </p:blipFill>
        <p:spPr bwMode="auto">
          <a:xfrm>
            <a:off x="7372378" y="2331071"/>
            <a:ext cx="1690875" cy="6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E2D53E69-476C-461C-B9AC-D537376EBF76}"/>
              </a:ext>
            </a:extLst>
          </p:cNvPr>
          <p:cNvSpPr/>
          <p:nvPr/>
        </p:nvSpPr>
        <p:spPr>
          <a:xfrm>
            <a:off x="9020228" y="2352110"/>
            <a:ext cx="179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Computer x-ray tomography</a:t>
            </a:r>
          </a:p>
        </p:txBody>
      </p:sp>
      <p:cxnSp>
        <p:nvCxnSpPr>
          <p:cNvPr id="148" name="AutoShape 134">
            <a:extLst>
              <a:ext uri="{FF2B5EF4-FFF2-40B4-BE49-F238E27FC236}">
                <a16:creationId xmlns:a16="http://schemas.microsoft.com/office/drawing/2014/main" id="{42E527DA-0580-4208-9A29-3E91C7D1C6B8}"/>
              </a:ext>
            </a:extLst>
          </p:cNvPr>
          <p:cNvCxnSpPr>
            <a:cxnSpLocks noChangeShapeType="1"/>
            <a:endCxn id="10" idx="3"/>
          </p:cNvCxnSpPr>
          <p:nvPr/>
        </p:nvCxnSpPr>
        <p:spPr bwMode="auto">
          <a:xfrm rot="10800000" flipV="1">
            <a:off x="4936693" y="2658464"/>
            <a:ext cx="2446739" cy="2892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Text Box 99">
            <a:extLst>
              <a:ext uri="{FF2B5EF4-FFF2-40B4-BE49-F238E27FC236}">
                <a16:creationId xmlns:a16="http://schemas.microsoft.com/office/drawing/2014/main" id="{A7C10B09-7605-43ED-8BE2-18BD33C9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376" y="2397591"/>
            <a:ext cx="13250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P138 represents</a:t>
            </a:r>
            <a:endParaRPr lang="el-GR" altLang="el-GR" sz="1200" dirty="0"/>
          </a:p>
        </p:txBody>
      </p:sp>
      <p:sp>
        <p:nvSpPr>
          <p:cNvPr id="6" name="Rectangle 5"/>
          <p:cNvSpPr/>
          <p:nvPr/>
        </p:nvSpPr>
        <p:spPr>
          <a:xfrm>
            <a:off x="8788445" y="4642670"/>
            <a:ext cx="1379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P73 has </a:t>
            </a:r>
            <a:r>
              <a:rPr lang="en-US" sz="1200" dirty="0" smtClean="0"/>
              <a:t>translation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512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AC99-8FAB-4AF0-B21D-011B2CFB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64AF-3C9B-4F25-80EA-A1FDAE22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F60B-9387-4460-BF82-1D73876E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03" y="2332821"/>
            <a:ext cx="8861384" cy="1325563"/>
          </a:xfrm>
        </p:spPr>
        <p:txBody>
          <a:bodyPr>
            <a:normAutofit/>
          </a:bodyPr>
          <a:lstStyle/>
          <a:p>
            <a:r>
              <a:rPr lang="en-US" sz="8000" b="1" dirty="0" err="1"/>
              <a:t>CRMtex</a:t>
            </a:r>
            <a:r>
              <a:rPr lang="en-US" sz="8000" b="1" dirty="0"/>
              <a:t> figures</a:t>
            </a:r>
          </a:p>
        </p:txBody>
      </p:sp>
    </p:spTree>
    <p:extLst>
      <p:ext uri="{BB962C8B-B14F-4D97-AF65-F5344CB8AC3E}">
        <p14:creationId xmlns:p14="http://schemas.microsoft.com/office/powerpoint/2010/main" val="41794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C1EE42E2-0D96-4D90-AA70-BE39E1CE9FA8}"/>
              </a:ext>
            </a:extLst>
          </p:cNvPr>
          <p:cNvSpPr/>
          <p:nvPr/>
        </p:nvSpPr>
        <p:spPr>
          <a:xfrm>
            <a:off x="6670075" y="4550664"/>
            <a:ext cx="3414330" cy="1341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5556380" y="750757"/>
            <a:ext cx="997347" cy="2040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76102" y="751399"/>
            <a:ext cx="5975489" cy="2040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2420" y="750757"/>
            <a:ext cx="3409866" cy="514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37F4BA-6902-4CA9-BEEB-1304943AD42A}"/>
              </a:ext>
            </a:extLst>
          </p:cNvPr>
          <p:cNvSpPr/>
          <p:nvPr/>
        </p:nvSpPr>
        <p:spPr>
          <a:xfrm>
            <a:off x="2520487" y="2615092"/>
            <a:ext cx="3021969" cy="86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537885" y="2600324"/>
            <a:ext cx="3021969" cy="3291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8626325" y="3547404"/>
            <a:ext cx="3509576" cy="2357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634244" y="751261"/>
            <a:ext cx="5512192" cy="2902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657565" y="3716071"/>
            <a:ext cx="1905900" cy="770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172" idx="1"/>
          </p:cNvCxnSpPr>
          <p:nvPr/>
        </p:nvCxnSpPr>
        <p:spPr bwMode="auto">
          <a:xfrm rot="10800000">
            <a:off x="8831366" y="3520117"/>
            <a:ext cx="356534" cy="7590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89318" y="1612752"/>
            <a:ext cx="47754" cy="2512494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137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58716" y="4130616"/>
            <a:ext cx="487229" cy="8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2689" y="1098984"/>
            <a:ext cx="154785" cy="1892218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85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 flipV="1">
            <a:off x="6922563" y="645170"/>
            <a:ext cx="96450" cy="1847343"/>
          </a:xfrm>
          <a:prstGeom prst="bentConnector3">
            <a:avLst>
              <a:gd name="adj1" fmla="val -10065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49" idx="1"/>
          </p:cNvCxnSpPr>
          <p:nvPr/>
        </p:nvCxnSpPr>
        <p:spPr bwMode="auto">
          <a:xfrm rot="10800000">
            <a:off x="5721234" y="3960702"/>
            <a:ext cx="1243126" cy="2682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724" y="5204755"/>
            <a:ext cx="929688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TX9 Glyph</a:t>
            </a:r>
            <a:endParaRPr lang="el-GR" altLang="el-GR" dirty="0"/>
          </a:p>
        </p:txBody>
      </p:sp>
      <p:sp>
        <p:nvSpPr>
          <p:cNvPr id="5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9714" y="4690395"/>
            <a:ext cx="0" cy="514359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0429" y="3409898"/>
            <a:ext cx="95848" cy="313496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824" y="1627194"/>
            <a:ext cx="2128394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TX12 Grapheme Sequence</a:t>
            </a:r>
            <a:endParaRPr lang="el-GR" altLang="el-GR" dirty="0"/>
          </a:p>
        </p:txBody>
      </p:sp>
      <p:sp>
        <p:nvSpPr>
          <p:cNvPr id="13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653" y="1910620"/>
            <a:ext cx="4401" cy="308513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834" y="941382"/>
            <a:ext cx="1460400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E90 Symbolic Object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5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7505" y="1215416"/>
            <a:ext cx="8593" cy="411777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73" y="1227425"/>
            <a:ext cx="1157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defRPr/>
            </a:pPr>
            <a:r>
              <a:rPr lang="en-US" altLang="el-GR" sz="1200" dirty="0"/>
              <a:t>TXP17 has part</a:t>
            </a:r>
            <a:endParaRPr lang="el-GR" altLang="el-GR" sz="1200" dirty="0"/>
          </a:p>
        </p:txBody>
      </p:sp>
      <p:cxnSp>
        <p:nvCxnSpPr>
          <p:cNvPr id="23" name="AutoShape 134">
            <a:extLst>
              <a:ext uri="{FF2B5EF4-FFF2-40B4-BE49-F238E27FC236}">
                <a16:creationId xmlns:a16="http://schemas.microsoft.com/office/drawing/2014/main" id="{E644F774-88B3-412E-AF91-C640C04C07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 flipV="1">
            <a:off x="4193089" y="1553662"/>
            <a:ext cx="153889" cy="282678"/>
          </a:xfrm>
          <a:prstGeom prst="bentConnector4">
            <a:avLst>
              <a:gd name="adj1" fmla="val -85449"/>
              <a:gd name="adj2" fmla="val 15062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142" y="1429376"/>
            <a:ext cx="4401" cy="373300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728" y="1147755"/>
            <a:ext cx="74674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E55 Type</a:t>
            </a:r>
            <a:endParaRPr lang="el-GR" altLang="el-GR" sz="1200" dirty="0">
              <a:latin typeface="+mn-lt"/>
            </a:endParaRPr>
          </a:p>
        </p:txBody>
      </p:sp>
      <p:cxnSp>
        <p:nvCxnSpPr>
          <p:cNvPr id="27" name="AutoShape 134">
            <a:extLst>
              <a:ext uri="{FF2B5EF4-FFF2-40B4-BE49-F238E27FC236}">
                <a16:creationId xmlns:a16="http://schemas.microsoft.com/office/drawing/2014/main" id="{E644F774-88B3-412E-AF91-C640C04C0716}"/>
              </a:ext>
            </a:extLst>
          </p:cNvPr>
          <p:cNvCxnSpPr>
            <a:cxnSpLocks noChangeShapeType="1"/>
            <a:stCxn id="11" idx="1"/>
            <a:endCxn id="24" idx="2"/>
          </p:cNvCxnSpPr>
          <p:nvPr/>
        </p:nvCxnSpPr>
        <p:spPr bwMode="auto">
          <a:xfrm rot="10800000">
            <a:off x="2719989" y="2005062"/>
            <a:ext cx="1442807" cy="3499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endCxn id="12" idx="3"/>
          </p:cNvCxnSpPr>
          <p:nvPr/>
        </p:nvCxnSpPr>
        <p:spPr bwMode="auto">
          <a:xfrm rot="10800000">
            <a:off x="6261219" y="1781083"/>
            <a:ext cx="1661599" cy="131272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endCxn id="89" idx="3"/>
          </p:cNvCxnSpPr>
          <p:nvPr/>
        </p:nvCxnSpPr>
        <p:spPr bwMode="auto">
          <a:xfrm rot="10800000">
            <a:off x="6198769" y="2787702"/>
            <a:ext cx="2090057" cy="459032"/>
          </a:xfrm>
          <a:prstGeom prst="bentConnector3">
            <a:avLst>
              <a:gd name="adj1" fmla="val 85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718" y="1499083"/>
            <a:ext cx="1601285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TX6 Transliteration</a:t>
            </a:r>
            <a:endParaRPr lang="el-GR" altLang="el-GR" dirty="0"/>
          </a:p>
        </p:txBody>
      </p:sp>
      <p:sp>
        <p:nvSpPr>
          <p:cNvPr id="42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6208" y="1121064"/>
            <a:ext cx="1" cy="389424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27" y="882778"/>
            <a:ext cx="982705" cy="2289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E65 Creation</a:t>
            </a:r>
            <a:endParaRPr lang="el-GR" altLang="el-GR" sz="1200" dirty="0">
              <a:latin typeface="+mn-lt"/>
            </a:endParaRPr>
          </a:p>
        </p:txBody>
      </p:sp>
      <p:sp>
        <p:nvSpPr>
          <p:cNvPr id="49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0" y="4090422"/>
            <a:ext cx="1148007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E36 Visual Item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50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02" y="3672720"/>
            <a:ext cx="1732179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TXP13 deciphered via the representation </a:t>
            </a:r>
            <a:endParaRPr lang="el-GR" altLang="el-GR" sz="1200" dirty="0"/>
          </a:p>
        </p:txBody>
      </p:sp>
      <p:cxnSp>
        <p:nvCxnSpPr>
          <p:cNvPr id="51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31" idx="2"/>
            <a:endCxn id="49" idx="0"/>
          </p:cNvCxnSpPr>
          <p:nvPr/>
        </p:nvCxnSpPr>
        <p:spPr bwMode="auto">
          <a:xfrm rot="5400000">
            <a:off x="7747135" y="3311347"/>
            <a:ext cx="570305" cy="9878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189" y="3968590"/>
            <a:ext cx="1329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P138 represents</a:t>
            </a:r>
            <a:endParaRPr lang="el-GR" altLang="el-GR" sz="1200" dirty="0"/>
          </a:p>
        </p:txBody>
      </p:sp>
      <p:sp>
        <p:nvSpPr>
          <p:cNvPr id="65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41" y="3045601"/>
            <a:ext cx="1611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TXP10 deciphered text</a:t>
            </a:r>
            <a:endParaRPr lang="el-GR" altLang="el-GR" sz="1200" dirty="0"/>
          </a:p>
        </p:txBody>
      </p:sp>
      <p:sp>
        <p:nvSpPr>
          <p:cNvPr id="6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995" y="2788790"/>
            <a:ext cx="1866278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TXP15 recorded correspondence</a:t>
            </a:r>
            <a:endParaRPr lang="el-GR" altLang="el-GR" sz="1200" dirty="0"/>
          </a:p>
        </p:txBody>
      </p:sp>
      <p:cxnSp>
        <p:nvCxnSpPr>
          <p:cNvPr id="67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30011" y="3499309"/>
            <a:ext cx="2192802" cy="276825"/>
          </a:xfrm>
          <a:prstGeom prst="bentConnector3">
            <a:avLst>
              <a:gd name="adj1" fmla="val 839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216" y="3331962"/>
            <a:ext cx="2121598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TXP14 used copy or representation of </a:t>
            </a:r>
          </a:p>
        </p:txBody>
      </p:sp>
      <p:cxnSp>
        <p:nvCxnSpPr>
          <p:cNvPr id="82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266475" y="1652669"/>
            <a:ext cx="1478413" cy="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38" y="1175082"/>
            <a:ext cx="130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P94 has created</a:t>
            </a:r>
            <a:endParaRPr lang="el-GR" altLang="el-GR" sz="1200" dirty="0"/>
          </a:p>
        </p:txBody>
      </p:sp>
      <p:sp>
        <p:nvSpPr>
          <p:cNvPr id="92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106" y="1444381"/>
            <a:ext cx="1369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TXP11 transcribed</a:t>
            </a:r>
            <a:endParaRPr lang="el-GR" altLang="el-GR" sz="1200" dirty="0"/>
          </a:p>
        </p:txBody>
      </p:sp>
      <p:sp>
        <p:nvSpPr>
          <p:cNvPr id="31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813" y="2996897"/>
            <a:ext cx="1206792" cy="52322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b="1" dirty="0"/>
              <a:t>TX5 Text Recognition</a:t>
            </a:r>
            <a:endParaRPr lang="el-GR" altLang="el-GR" b="1" dirty="0"/>
          </a:p>
        </p:txBody>
      </p:sp>
      <p:sp>
        <p:nvSpPr>
          <p:cNvPr id="8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7234" y="4045840"/>
            <a:ext cx="4115" cy="387185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3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706" y="2176244"/>
            <a:ext cx="11149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P2 has type</a:t>
            </a:r>
            <a:endParaRPr lang="el-GR" altLang="el-GR" sz="1200" dirty="0"/>
          </a:p>
        </p:txBody>
      </p:sp>
      <p:sp>
        <p:nvSpPr>
          <p:cNvPr id="105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19" y="1648930"/>
            <a:ext cx="1156178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altLang="el-GR" sz="1200" dirty="0"/>
              <a:t>TXP7 has item</a:t>
            </a:r>
            <a:endParaRPr lang="el-GR" altLang="el-GR" sz="1200" dirty="0"/>
          </a:p>
        </p:txBody>
      </p:sp>
      <p:cxnSp>
        <p:nvCxnSpPr>
          <p:cNvPr id="10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104" idx="0"/>
            <a:endCxn id="24" idx="1"/>
          </p:cNvCxnSpPr>
          <p:nvPr/>
        </p:nvCxnSpPr>
        <p:spPr bwMode="auto">
          <a:xfrm rot="5400000" flipH="1" flipV="1">
            <a:off x="1499788" y="1663669"/>
            <a:ext cx="389626" cy="7646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766" y="5045662"/>
            <a:ext cx="1652426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TX3 Writing System</a:t>
            </a:r>
            <a:endParaRPr lang="el-GR" altLang="el-GR" dirty="0"/>
          </a:p>
        </p:txBody>
      </p:sp>
      <p:sp>
        <p:nvSpPr>
          <p:cNvPr id="11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834" y="3852633"/>
            <a:ext cx="1685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TXP9 is encoded using</a:t>
            </a:r>
            <a:endParaRPr lang="el-GR" altLang="el-GR" sz="1200" dirty="0"/>
          </a:p>
        </p:txBody>
      </p:sp>
      <p:cxnSp>
        <p:nvCxnSpPr>
          <p:cNvPr id="118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086566" y="3878908"/>
            <a:ext cx="2055757" cy="116675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115" idx="1"/>
            <a:endCxn id="104" idx="1"/>
          </p:cNvCxnSpPr>
          <p:nvPr/>
        </p:nvCxnSpPr>
        <p:spPr bwMode="auto">
          <a:xfrm rot="10800000">
            <a:off x="799020" y="2394689"/>
            <a:ext cx="338746" cy="2804862"/>
          </a:xfrm>
          <a:prstGeom prst="bentConnector3">
            <a:avLst>
              <a:gd name="adj1" fmla="val 2981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" y="4988709"/>
            <a:ext cx="1207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200"/>
              </a:lnSpc>
              <a:defRPr/>
            </a:pPr>
            <a:r>
              <a:rPr lang="en-US" altLang="el-GR" sz="1200" dirty="0"/>
              <a:t>TXP16 employs </a:t>
            </a:r>
          </a:p>
          <a:p>
            <a:pPr defTabSz="968375">
              <a:lnSpc>
                <a:spcPts val="1200"/>
              </a:lnSpc>
              <a:defRPr/>
            </a:pPr>
            <a:r>
              <a:rPr lang="en-US" altLang="el-GR" sz="1200" dirty="0"/>
              <a:t>script</a:t>
            </a:r>
            <a:endParaRPr lang="el-GR" altLang="el-GR" sz="1200" dirty="0"/>
          </a:p>
        </p:txBody>
      </p:sp>
      <p:sp>
        <p:nvSpPr>
          <p:cNvPr id="133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253" y="2005062"/>
            <a:ext cx="129041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>
                <a:latin typeface="+mn-lt"/>
              </a:rPr>
              <a:t>S4 Observation</a:t>
            </a:r>
            <a:endParaRPr lang="el-GR" altLang="el-GR" dirty="0">
              <a:latin typeface="+mn-lt"/>
              <a:cs typeface="+mn-cs"/>
            </a:endParaRPr>
          </a:p>
        </p:txBody>
      </p:sp>
      <p:sp>
        <p:nvSpPr>
          <p:cNvPr id="134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8164" y="2312835"/>
            <a:ext cx="714622" cy="667954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04" y="1104717"/>
            <a:ext cx="1729063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E89 Propositional Object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36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0539" y="1387849"/>
            <a:ext cx="142149" cy="916989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140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37" y="4080028"/>
            <a:ext cx="778446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altLang="el-GR" sz="1200" dirty="0"/>
              <a:t>TXP4 has segment</a:t>
            </a:r>
            <a:endParaRPr lang="el-GR" altLang="el-GR" sz="1200" dirty="0"/>
          </a:p>
        </p:txBody>
      </p:sp>
      <p:sp>
        <p:nvSpPr>
          <p:cNvPr id="158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05315" y="4603735"/>
            <a:ext cx="132799" cy="430521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537885" y="5964428"/>
            <a:ext cx="1825688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1535" y="5938577"/>
            <a:ext cx="1825688" cy="3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symbolic</a:t>
            </a:r>
          </a:p>
        </p:txBody>
      </p:sp>
      <p:cxnSp>
        <p:nvCxnSpPr>
          <p:cNvPr id="163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162" idx="1"/>
            <a:endCxn id="31" idx="3"/>
          </p:cNvCxnSpPr>
          <p:nvPr/>
        </p:nvCxnSpPr>
        <p:spPr bwMode="auto">
          <a:xfrm rot="10800000" flipV="1">
            <a:off x="9129605" y="3258505"/>
            <a:ext cx="1001992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627" y="2993608"/>
            <a:ext cx="10712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P9 consists of</a:t>
            </a:r>
            <a:endParaRPr lang="el-GR" altLang="el-GR" sz="1200" dirty="0"/>
          </a:p>
        </p:txBody>
      </p:sp>
      <p:sp>
        <p:nvSpPr>
          <p:cNvPr id="168" name="Text Box 104">
            <a:extLst>
              <a:ext uri="{FF2B5EF4-FFF2-40B4-BE49-F238E27FC236}">
                <a16:creationId xmlns:a16="http://schemas.microsoft.com/office/drawing/2014/main" id="{55B55B14-C4E2-4492-AEDC-272021FB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195" y="1304981"/>
            <a:ext cx="1632174" cy="307777"/>
          </a:xfrm>
          <a:prstGeom prst="rect">
            <a:avLst/>
          </a:prstGeom>
          <a:gradFill flip="none" rotWithShape="1">
            <a:gsLst>
              <a:gs pos="0">
                <a:srgbClr val="E2EFD9">
                  <a:lumMod val="75000"/>
                </a:srgbClr>
              </a:gs>
              <a:gs pos="50000">
                <a:sysClr val="window" lastClr="FFFFFF"/>
              </a:gs>
              <a:gs pos="100000">
                <a:srgbClr val="E2EFD9">
                  <a:lumMod val="75000"/>
                </a:srgbClr>
              </a:gs>
            </a:gsLst>
            <a:lin ang="5400000" scaled="1"/>
            <a:tileRect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I1 Argumentation</a:t>
            </a:r>
            <a:endParaRPr kumimoji="0" lang="el-GR" alt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9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94195" y="1612757"/>
            <a:ext cx="295412" cy="403829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76710" y="1612757"/>
            <a:ext cx="6549" cy="1502974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Text Box 104">
            <a:extLst>
              <a:ext uri="{FF2B5EF4-FFF2-40B4-BE49-F238E27FC236}">
                <a16:creationId xmlns:a16="http://schemas.microsoft.com/office/drawing/2014/main" id="{55B55B14-C4E2-4492-AEDC-272021FB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900" y="4125248"/>
            <a:ext cx="2318040" cy="307777"/>
          </a:xfrm>
          <a:prstGeom prst="rect">
            <a:avLst/>
          </a:prstGeom>
          <a:gradFill flip="none" rotWithShape="1">
            <a:gsLst>
              <a:gs pos="0">
                <a:srgbClr val="E2EFD9">
                  <a:lumMod val="75000"/>
                </a:srgbClr>
              </a:gs>
              <a:gs pos="50000">
                <a:sysClr val="window" lastClr="FFFFFF"/>
              </a:gs>
              <a:gs pos="100000">
                <a:srgbClr val="E2EFD9">
                  <a:lumMod val="75000"/>
                </a:srgbClr>
              </a:gs>
            </a:gsLst>
            <a:lin ang="5400000" scaled="1"/>
            <a:tileRect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Ix1</a:t>
            </a:r>
            <a:r>
              <a:rPr kumimoji="0" lang="en-US" altLang="el-GR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alt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Meaning</a:t>
            </a:r>
            <a:r>
              <a:rPr kumimoji="0" lang="en-US" altLang="el-GR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Comprehension</a:t>
            </a:r>
            <a:endParaRPr kumimoji="0" lang="el-GR" alt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73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162" idx="2"/>
            <a:endCxn id="172" idx="0"/>
          </p:cNvCxnSpPr>
          <p:nvPr/>
        </p:nvCxnSpPr>
        <p:spPr bwMode="auto">
          <a:xfrm rot="5400000">
            <a:off x="10204030" y="3555285"/>
            <a:ext cx="712854" cy="4270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230" y="3523631"/>
            <a:ext cx="10740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P9 consists of</a:t>
            </a:r>
            <a:endParaRPr lang="el-GR" altLang="el-GR" sz="1200" dirty="0"/>
          </a:p>
        </p:txBody>
      </p:sp>
      <p:sp>
        <p:nvSpPr>
          <p:cNvPr id="18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465" y="3707054"/>
            <a:ext cx="1251926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P134 </a:t>
            </a:r>
          </a:p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continued</a:t>
            </a:r>
            <a:endParaRPr lang="el-GR" altLang="el-GR" sz="1200" dirty="0"/>
          </a:p>
        </p:txBody>
      </p:sp>
      <p:sp>
        <p:nvSpPr>
          <p:cNvPr id="195" name="Rectangle 194"/>
          <p:cNvSpPr/>
          <p:nvPr/>
        </p:nvSpPr>
        <p:spPr>
          <a:xfrm>
            <a:off x="10320748" y="5964428"/>
            <a:ext cx="1825688" cy="3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cxnSp>
        <p:nvCxnSpPr>
          <p:cNvPr id="198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41504" y="3245592"/>
            <a:ext cx="5428385" cy="808491"/>
          </a:xfrm>
          <a:prstGeom prst="bentConnector4">
            <a:avLst>
              <a:gd name="adj1" fmla="val -10959"/>
              <a:gd name="adj2" fmla="val 185445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219" y="3280853"/>
            <a:ext cx="585410" cy="40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200"/>
              </a:lnSpc>
              <a:defRPr/>
            </a:pPr>
            <a:r>
              <a:rPr lang="en-US" altLang="el-GR" sz="1200" dirty="0"/>
              <a:t>TXP18 </a:t>
            </a:r>
            <a:br>
              <a:rPr lang="en-US" altLang="el-GR" sz="1200" dirty="0"/>
            </a:br>
            <a:r>
              <a:rPr lang="en-US" altLang="el-GR" sz="1200" dirty="0"/>
              <a:t>read</a:t>
            </a:r>
            <a:endParaRPr lang="el-GR" altLang="el-GR" sz="1200" dirty="0"/>
          </a:p>
        </p:txBody>
      </p:sp>
      <p:sp>
        <p:nvSpPr>
          <p:cNvPr id="162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1597" y="3104617"/>
            <a:ext cx="1284791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TX14 Reading</a:t>
            </a:r>
            <a:endParaRPr lang="el-GR" altLang="el-GR" dirty="0"/>
          </a:p>
        </p:txBody>
      </p:sp>
      <p:sp>
        <p:nvSpPr>
          <p:cNvPr id="107" name="Text Box 99">
            <a:extLst>
              <a:ext uri="{FF2B5EF4-FFF2-40B4-BE49-F238E27FC236}">
                <a16:creationId xmlns:a16="http://schemas.microsoft.com/office/drawing/2014/main" id="{27123872-A237-4BFA-B65C-95034D17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84" y="4793525"/>
            <a:ext cx="1087638" cy="3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68375">
              <a:lnSpc>
                <a:spcPts val="1000"/>
              </a:lnSpc>
              <a:defRPr/>
            </a:pPr>
            <a:r>
              <a:rPr lang="en-US" sz="1200" dirty="0"/>
              <a:t>TXP8 has component</a:t>
            </a:r>
            <a:endParaRPr lang="el-GR" altLang="el-GR" sz="1200" dirty="0"/>
          </a:p>
        </p:txBody>
      </p:sp>
      <p:cxnSp>
        <p:nvCxnSpPr>
          <p:cNvPr id="110" name="AutoShape 134">
            <a:extLst>
              <a:ext uri="{FF2B5EF4-FFF2-40B4-BE49-F238E27FC236}">
                <a16:creationId xmlns:a16="http://schemas.microsoft.com/office/drawing/2014/main" id="{4A226887-8AA5-421A-B7DA-861F692460D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90634" y="4637228"/>
            <a:ext cx="1173396" cy="8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Line 101">
            <a:extLst>
              <a:ext uri="{FF2B5EF4-FFF2-40B4-BE49-F238E27FC236}">
                <a16:creationId xmlns:a16="http://schemas.microsoft.com/office/drawing/2014/main" id="{4CDFFEDD-20D3-4781-8E7B-6AA79B89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5311" y="2864174"/>
            <a:ext cx="97599" cy="333587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308" y="3207982"/>
            <a:ext cx="1817425" cy="1891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E25 Human-Made Feature</a:t>
            </a:r>
            <a:endParaRPr lang="el-GR" altLang="el-GR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1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95" y="2201075"/>
            <a:ext cx="2227898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TX11 Grapheme Occurrence</a:t>
            </a:r>
            <a:endParaRPr lang="el-GR" altLang="el-GR" dirty="0"/>
          </a:p>
        </p:txBody>
      </p:sp>
      <p:sp>
        <p:nvSpPr>
          <p:cNvPr id="24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920" y="1697285"/>
            <a:ext cx="1286135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TX8 Grapheme</a:t>
            </a:r>
            <a:endParaRPr lang="el-GR" altLang="el-GR" dirty="0"/>
          </a:p>
        </p:txBody>
      </p:sp>
      <p:sp>
        <p:nvSpPr>
          <p:cNvPr id="86" name="Text Box 112">
            <a:extLst>
              <a:ext uri="{FF2B5EF4-FFF2-40B4-BE49-F238E27FC236}">
                <a16:creationId xmlns:a16="http://schemas.microsoft.com/office/drawing/2014/main" id="{95EDFB7A-F8C6-4FF2-A0DF-93FC98AB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60" y="3262266"/>
            <a:ext cx="951057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TX10 Style</a:t>
            </a:r>
            <a:endParaRPr lang="el-GR" altLang="el-GR" sz="1200" dirty="0"/>
          </a:p>
        </p:txBody>
      </p:sp>
      <p:cxnSp>
        <p:nvCxnSpPr>
          <p:cNvPr id="87" name="AutoShape 134">
            <a:extLst>
              <a:ext uri="{FF2B5EF4-FFF2-40B4-BE49-F238E27FC236}">
                <a16:creationId xmlns:a16="http://schemas.microsoft.com/office/drawing/2014/main" id="{C3C06E9F-4BD8-4678-A2F4-BA8EAC21EA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898759" y="3570044"/>
            <a:ext cx="2233834" cy="23758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99">
            <a:extLst>
              <a:ext uri="{FF2B5EF4-FFF2-40B4-BE49-F238E27FC236}">
                <a16:creationId xmlns:a16="http://schemas.microsoft.com/office/drawing/2014/main" id="{E3FBF875-DDB9-42DC-882E-4564A5BE6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770" y="3550337"/>
            <a:ext cx="1328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TXP12 has style</a:t>
            </a:r>
            <a:endParaRPr lang="el-GR" altLang="el-GR" sz="1200" dirty="0"/>
          </a:p>
        </p:txBody>
      </p:sp>
      <p:sp>
        <p:nvSpPr>
          <p:cNvPr id="112" name="Text Box 99">
            <a:extLst>
              <a:ext uri="{FF2B5EF4-FFF2-40B4-BE49-F238E27FC236}">
                <a16:creationId xmlns:a16="http://schemas.microsoft.com/office/drawing/2014/main" id="{9CEA1FD7-2DC1-4760-97CE-CBB6078D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863" y="5369443"/>
            <a:ext cx="9557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TXP5 wrote</a:t>
            </a:r>
            <a:endParaRPr lang="el-GR" altLang="el-GR" sz="1200" dirty="0"/>
          </a:p>
        </p:txBody>
      </p:sp>
      <p:sp>
        <p:nvSpPr>
          <p:cNvPr id="121" name="Text Box 99">
            <a:extLst>
              <a:ext uri="{FF2B5EF4-FFF2-40B4-BE49-F238E27FC236}">
                <a16:creationId xmlns:a16="http://schemas.microsoft.com/office/drawing/2014/main" id="{36CC8568-7A82-4BCA-AC2C-7C2E45F6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220" y="5646442"/>
            <a:ext cx="1789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TXP1 used writing system</a:t>
            </a:r>
            <a:endParaRPr lang="el-GR" altLang="el-GR" sz="1200" dirty="0"/>
          </a:p>
        </p:txBody>
      </p:sp>
      <p:cxnSp>
        <p:nvCxnSpPr>
          <p:cNvPr id="122" name="AutoShape 134">
            <a:extLst>
              <a:ext uri="{FF2B5EF4-FFF2-40B4-BE49-F238E27FC236}">
                <a16:creationId xmlns:a16="http://schemas.microsoft.com/office/drawing/2014/main" id="{39EDBE13-C21D-4352-9EDD-7619FEFC891F}"/>
              </a:ext>
            </a:extLst>
          </p:cNvPr>
          <p:cNvCxnSpPr>
            <a:cxnSpLocks noChangeShapeType="1"/>
            <a:stCxn id="115" idx="2"/>
            <a:endCxn id="125" idx="3"/>
          </p:cNvCxnSpPr>
          <p:nvPr/>
        </p:nvCxnSpPr>
        <p:spPr bwMode="auto">
          <a:xfrm rot="5400000">
            <a:off x="1483229" y="5091821"/>
            <a:ext cx="219133" cy="742368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ext Box 85">
            <a:extLst>
              <a:ext uri="{FF2B5EF4-FFF2-40B4-BE49-F238E27FC236}">
                <a16:creationId xmlns:a16="http://schemas.microsoft.com/office/drawing/2014/main" id="{47B5C8E6-40D1-4C86-9199-8EC97C3A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4" y="5434072"/>
            <a:ext cx="1044197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E56 Language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28" name="Text Box 99">
            <a:extLst>
              <a:ext uri="{FF2B5EF4-FFF2-40B4-BE49-F238E27FC236}">
                <a16:creationId xmlns:a16="http://schemas.microsoft.com/office/drawing/2014/main" id="{7F0512D1-61DF-4339-96BB-D65648B5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047" y="5534447"/>
            <a:ext cx="1124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200" dirty="0"/>
              <a:t>TXP6 encodes</a:t>
            </a:r>
            <a:endParaRPr lang="el-GR" altLang="el-GR" sz="1200" dirty="0"/>
          </a:p>
        </p:txBody>
      </p:sp>
      <p:sp>
        <p:nvSpPr>
          <p:cNvPr id="104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20" y="2240800"/>
            <a:ext cx="1026525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TX13 Script</a:t>
            </a:r>
            <a:endParaRPr lang="el-GR" altLang="el-GR" dirty="0"/>
          </a:p>
        </p:txBody>
      </p:sp>
      <p:sp>
        <p:nvSpPr>
          <p:cNvPr id="131" name="Text Box 112">
            <a:extLst>
              <a:ext uri="{FF2B5EF4-FFF2-40B4-BE49-F238E27FC236}">
                <a16:creationId xmlns:a16="http://schemas.microsoft.com/office/drawing/2014/main" id="{112FB369-2384-41EE-B671-302C0203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364" y="3020869"/>
            <a:ext cx="1422691" cy="307777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TX4 Writing Field</a:t>
            </a:r>
            <a:endParaRPr lang="el-GR" altLang="el-GR" dirty="0">
              <a:solidFill>
                <a:srgbClr val="FF0000"/>
              </a:solidFill>
            </a:endParaRPr>
          </a:p>
        </p:txBody>
      </p:sp>
      <p:cxnSp>
        <p:nvCxnSpPr>
          <p:cNvPr id="141" name="AutoShape 134">
            <a:extLst>
              <a:ext uri="{FF2B5EF4-FFF2-40B4-BE49-F238E27FC236}">
                <a16:creationId xmlns:a16="http://schemas.microsoft.com/office/drawing/2014/main" id="{539185D2-B873-4E95-B5A2-0F0F6C0E24C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40181" y="2904059"/>
            <a:ext cx="380985" cy="123015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Text Box 99">
            <a:extLst>
              <a:ext uri="{FF2B5EF4-FFF2-40B4-BE49-F238E27FC236}">
                <a16:creationId xmlns:a16="http://schemas.microsoft.com/office/drawing/2014/main" id="{5A416B8D-5AE2-4B63-B4A3-F31739E2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319" y="3509753"/>
            <a:ext cx="1114902" cy="2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lnSpc>
                <a:spcPts val="1000"/>
              </a:lnSpc>
              <a:defRPr/>
            </a:pPr>
            <a:r>
              <a:rPr lang="en-US" altLang="el-GR" sz="1200" dirty="0"/>
              <a:t>TXP2 includes</a:t>
            </a:r>
            <a:endParaRPr lang="el-GR" altLang="el-GR" sz="1200" dirty="0"/>
          </a:p>
        </p:txBody>
      </p:sp>
      <p:sp>
        <p:nvSpPr>
          <p:cNvPr id="148" name="Text Box 85">
            <a:extLst>
              <a:ext uri="{FF2B5EF4-FFF2-40B4-BE49-F238E27FC236}">
                <a16:creationId xmlns:a16="http://schemas.microsoft.com/office/drawing/2014/main" id="{36A02B81-856C-4D94-BB5D-2BB8BEDF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154" y="2571354"/>
            <a:ext cx="1817425" cy="1891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E25 Human-Made Feature</a:t>
            </a:r>
            <a:endParaRPr lang="el-GR" altLang="el-GR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47" name="Line 101">
            <a:extLst>
              <a:ext uri="{FF2B5EF4-FFF2-40B4-BE49-F238E27FC236}">
                <a16:creationId xmlns:a16="http://schemas.microsoft.com/office/drawing/2014/main" id="{E9C9AD93-F4FD-4252-A01E-A5515D376C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29813" y="2759790"/>
            <a:ext cx="104339" cy="267304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2" name="Text Box 85">
            <a:extLst>
              <a:ext uri="{FF2B5EF4-FFF2-40B4-BE49-F238E27FC236}">
                <a16:creationId xmlns:a16="http://schemas.microsoft.com/office/drawing/2014/main" id="{4B8F9E56-3C9B-4A8A-A5B5-5BD9C650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6" y="2822285"/>
            <a:ext cx="1872482" cy="2081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E29 Design or Procedure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53" name="Line 101">
            <a:extLst>
              <a:ext uri="{FF2B5EF4-FFF2-40B4-BE49-F238E27FC236}">
                <a16:creationId xmlns:a16="http://schemas.microsoft.com/office/drawing/2014/main" id="{4B63058D-2D30-4B09-B9CA-38998B9CF0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85938" y="3013012"/>
            <a:ext cx="98302" cy="261143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171" name="AutoShape 134">
            <a:extLst>
              <a:ext uri="{FF2B5EF4-FFF2-40B4-BE49-F238E27FC236}">
                <a16:creationId xmlns:a16="http://schemas.microsoft.com/office/drawing/2014/main" id="{B15AF043-F706-4D55-A9EC-23C133346F1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01151" y="5355735"/>
            <a:ext cx="4759965" cy="34629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Line 101">
            <a:extLst>
              <a:ext uri="{FF2B5EF4-FFF2-40B4-BE49-F238E27FC236}">
                <a16:creationId xmlns:a16="http://schemas.microsoft.com/office/drawing/2014/main" id="{74A9FCC9-BC4D-495A-A25B-237685EE9B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4970" y="5318356"/>
            <a:ext cx="85398" cy="254710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176" name="AutoShape 134">
            <a:extLst>
              <a:ext uri="{FF2B5EF4-FFF2-40B4-BE49-F238E27FC236}">
                <a16:creationId xmlns:a16="http://schemas.microsoft.com/office/drawing/2014/main" id="{501ABDE5-C7B6-4E9C-8813-AF72FD309DB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37992" y="4130473"/>
            <a:ext cx="1563308" cy="1422992"/>
          </a:xfrm>
          <a:prstGeom prst="bentConnector3">
            <a:avLst>
              <a:gd name="adj1" fmla="val 25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450" y="4379556"/>
            <a:ext cx="2075269" cy="30171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TX7 Written Text Segment</a:t>
            </a:r>
            <a:endParaRPr lang="el-GR" altLang="el-GR" dirty="0">
              <a:solidFill>
                <a:srgbClr val="FF0000"/>
              </a:solidFill>
            </a:endParaRPr>
          </a:p>
        </p:txBody>
      </p:sp>
      <p:sp>
        <p:nvSpPr>
          <p:cNvPr id="9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028" y="3709631"/>
            <a:ext cx="1634958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TX1 Written Text </a:t>
            </a:r>
            <a:endParaRPr lang="el-GR" altLang="el-GR" b="1" dirty="0"/>
          </a:p>
        </p:txBody>
      </p:sp>
      <p:sp>
        <p:nvSpPr>
          <p:cNvPr id="89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2701704"/>
            <a:ext cx="2204618" cy="1719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E24 Physical Human-Made Thing</a:t>
            </a:r>
            <a:endParaRPr lang="el-GR" altLang="el-GR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87" name="Text Box 85">
            <a:extLst>
              <a:ext uri="{FF2B5EF4-FFF2-40B4-BE49-F238E27FC236}">
                <a16:creationId xmlns:a16="http://schemas.microsoft.com/office/drawing/2014/main" id="{21C74306-7DF9-436E-8998-7EB61C20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40" y="4394138"/>
            <a:ext cx="1712085" cy="2081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E29 Design or Procedure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96" name="Text Box 85">
            <a:extLst>
              <a:ext uri="{FF2B5EF4-FFF2-40B4-BE49-F238E27FC236}">
                <a16:creationId xmlns:a16="http://schemas.microsoft.com/office/drawing/2014/main" id="{17969847-C761-48FE-B486-5E68B063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9023" y="829888"/>
            <a:ext cx="840295" cy="2081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E7 Activity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97" name="Line 101">
            <a:extLst>
              <a:ext uri="{FF2B5EF4-FFF2-40B4-BE49-F238E27FC236}">
                <a16:creationId xmlns:a16="http://schemas.microsoft.com/office/drawing/2014/main" id="{03DBD2E4-C032-4C36-986B-8FB3334EE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9404" y="1038003"/>
            <a:ext cx="21306" cy="276999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101">
            <a:extLst>
              <a:ext uri="{FF2B5EF4-FFF2-40B4-BE49-F238E27FC236}">
                <a16:creationId xmlns:a16="http://schemas.microsoft.com/office/drawing/2014/main" id="{1041F24C-4B22-4058-8721-D8F32383F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215" y="4961590"/>
            <a:ext cx="61389" cy="222917"/>
          </a:xfrm>
          <a:prstGeom prst="line">
            <a:avLst/>
          </a:prstGeom>
          <a:noFill/>
          <a:ln w="5715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4" name="Text Box 112">
            <a:extLst>
              <a:ext uri="{FF2B5EF4-FFF2-40B4-BE49-F238E27FC236}">
                <a16:creationId xmlns:a16="http://schemas.microsoft.com/office/drawing/2014/main" id="{1A6E0A62-B05B-4159-B55B-B3F29E26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528" y="5177791"/>
            <a:ext cx="1672683" cy="189195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bg1"/>
              </a:gs>
              <a:gs pos="100000">
                <a:srgbClr val="7030A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200" dirty="0"/>
              <a:t>F28 Expression Creation</a:t>
            </a:r>
            <a:endParaRPr lang="el-GR" altLang="el-GR" sz="1100" dirty="0"/>
          </a:p>
        </p:txBody>
      </p:sp>
      <p:sp>
        <p:nvSpPr>
          <p:cNvPr id="164" name="Text Box 112">
            <a:extLst>
              <a:ext uri="{FF2B5EF4-FFF2-40B4-BE49-F238E27FC236}">
                <a16:creationId xmlns:a16="http://schemas.microsoft.com/office/drawing/2014/main" id="{ACEEA383-023F-4D8A-850D-2F523FE8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842" y="5555286"/>
            <a:ext cx="1035202" cy="271568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dirty="0"/>
              <a:t>TX2 Writing</a:t>
            </a:r>
            <a:endParaRPr lang="el-GR" altLang="el-GR" sz="1200" dirty="0"/>
          </a:p>
        </p:txBody>
      </p:sp>
      <p:sp>
        <p:nvSpPr>
          <p:cNvPr id="201" name="Text Box 85">
            <a:extLst>
              <a:ext uri="{FF2B5EF4-FFF2-40B4-BE49-F238E27FC236}">
                <a16:creationId xmlns:a16="http://schemas.microsoft.com/office/drawing/2014/main" id="{750308AB-DB44-4BCA-AAC6-F10E6090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861" y="4819039"/>
            <a:ext cx="1139159" cy="15635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E12 Production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52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 1: Autoptic investigation only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319" y="5842337"/>
            <a:ext cx="73511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textRecogn_ArchOfConstantine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crmtex:TX5_Text_Recognition 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crmtex:TXP10_deciphered_text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:TX1_Written_Text_in_Arch 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:TX1_Written_Text_in_Arch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crmtex:TX1_Written_Text .</a:t>
            </a:r>
          </a:p>
        </p:txBody>
      </p:sp>
      <p:cxnSp>
        <p:nvCxnSpPr>
          <p:cNvPr id="4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6" idx="1"/>
            <a:endCxn id="8" idx="0"/>
          </p:cNvCxnSpPr>
          <p:nvPr/>
        </p:nvCxnSpPr>
        <p:spPr bwMode="auto">
          <a:xfrm rot="10800000" flipV="1">
            <a:off x="4618150" y="2370454"/>
            <a:ext cx="2253179" cy="2877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509" y="2047285"/>
            <a:ext cx="1932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TXP10 deciphered text</a:t>
            </a:r>
            <a:endParaRPr lang="el-GR" altLang="el-GR" sz="1400" b="1" dirty="0"/>
          </a:p>
        </p:txBody>
      </p:sp>
      <p:sp>
        <p:nvSpPr>
          <p:cNvPr id="6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28" y="2078066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TX5 Text Recognition</a:t>
            </a:r>
            <a:endParaRPr lang="el-GR" altLang="el-GR" sz="1600" b="1" dirty="0"/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670" y="2658224"/>
            <a:ext cx="1634958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TX1 Written Text </a:t>
            </a:r>
            <a:endParaRPr lang="el-GR" altLang="el-GR" b="1" dirty="0"/>
          </a:p>
        </p:txBody>
      </p:sp>
      <p:pic>
        <p:nvPicPr>
          <p:cNvPr id="12" name="Immagine 1" descr="Macintosh HD:Users:Achille:Desktop:DSC_0992.jpg">
            <a:extLst>
              <a:ext uri="{FF2B5EF4-FFF2-40B4-BE49-F238E27FC236}">
                <a16:creationId xmlns:a16="http://schemas.microsoft.com/office/drawing/2014/main" id="{1A50BD7B-209F-4F8D-A3CF-657470C268DF}"/>
              </a:ext>
            </a:extLst>
          </p:cNvPr>
          <p:cNvPicPr/>
          <p:nvPr/>
        </p:nvPicPr>
        <p:blipFill rotWithShape="1">
          <a:blip r:embed="rId2"/>
          <a:srcRect t="16141"/>
          <a:stretch/>
        </p:blipFill>
        <p:spPr bwMode="auto">
          <a:xfrm>
            <a:off x="3140298" y="2996778"/>
            <a:ext cx="2955702" cy="1257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CE7F0-C2EB-4FDA-8BFC-9BBC795F93EF}"/>
              </a:ext>
            </a:extLst>
          </p:cNvPr>
          <p:cNvSpPr txBox="1"/>
          <p:nvPr/>
        </p:nvSpPr>
        <p:spPr>
          <a:xfrm>
            <a:off x="6525179" y="2709569"/>
            <a:ext cx="1899090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>
                <a:solidFill>
                  <a:srgbClr val="FF0000"/>
                </a:solidFill>
              </a:rPr>
              <a:t>The ‘autoptic’ activity of recognizing the inscription text </a:t>
            </a:r>
          </a:p>
        </p:txBody>
      </p:sp>
      <p:sp>
        <p:nvSpPr>
          <p:cNvPr id="16" name="Rectangle 15"/>
          <p:cNvSpPr/>
          <p:nvPr/>
        </p:nvSpPr>
        <p:spPr>
          <a:xfrm rot="19163189">
            <a:off x="2539770" y="2958901"/>
            <a:ext cx="1040697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85138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3399"/>
            <a:ext cx="109601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 2: Autoptic investigation + auxiliary material (e.g. a photo)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3825" y="5601405"/>
            <a:ext cx="94820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:textRecogn_ArchOfConstantine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crmtex:TX5_Text_Recognition ;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crmtex:TXP10_deciphered_text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:TX1_Written_Text_in_Arch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crm:P16_used_specific_object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:E70_Thing_or_subclass_instance // e.g. E73 Information Object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:TX1_Written_Text_in_Arch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crmtex:TX1_Written_Text 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5" y="4805337"/>
            <a:ext cx="735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/>
              <a:t>Reported case: The </a:t>
            </a:r>
            <a:r>
              <a:rPr lang="en-US" altLang="en-US" sz="1200" dirty="0" err="1"/>
              <a:t>Antikythera</a:t>
            </a:r>
            <a:r>
              <a:rPr lang="en-US" altLang="en-US" sz="1200" dirty="0"/>
              <a:t> Mechanism, some 700 chars identified by additional BTI.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hlinkClick r:id="rId2"/>
              </a:rPr>
              <a:t>https://www.ellines.com/en/good-news/29656-oi-epigrafes-tou-michanismou-ton-antikuthiron/</a:t>
            </a:r>
            <a:r>
              <a:rPr lang="en-US" altLang="en-US" sz="12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hlinkClick r:id="rId3"/>
              </a:rPr>
              <a:t>http://www.antikythera-mechanism.gr/system/files/0608_Nature.pdf</a:t>
            </a:r>
            <a:r>
              <a:rPr lang="en-US" altLang="en-US" sz="1200" dirty="0"/>
              <a:t> </a:t>
            </a:r>
          </a:p>
        </p:txBody>
      </p:sp>
      <p:cxnSp>
        <p:nvCxnSpPr>
          <p:cNvPr id="6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8" idx="1"/>
            <a:endCxn id="9" idx="0"/>
          </p:cNvCxnSpPr>
          <p:nvPr/>
        </p:nvCxnSpPr>
        <p:spPr bwMode="auto">
          <a:xfrm rot="10800000" flipV="1">
            <a:off x="3418000" y="2265679"/>
            <a:ext cx="2253179" cy="2877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527" y="1914063"/>
            <a:ext cx="2145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TXP10 deciphered text</a:t>
            </a:r>
            <a:endParaRPr lang="el-GR" altLang="el-GR" sz="1400" b="1" dirty="0"/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178" y="1973291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TX5 Text Recognition</a:t>
            </a:r>
            <a:endParaRPr lang="el-GR" altLang="el-GR" sz="1600" b="1" dirty="0"/>
          </a:p>
        </p:txBody>
      </p:sp>
      <p:sp>
        <p:nvSpPr>
          <p:cNvPr id="9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520" y="2553449"/>
            <a:ext cx="1634958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TX1 Written Text </a:t>
            </a:r>
            <a:endParaRPr lang="el-GR" altLang="el-G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CE7F0-C2EB-4FDA-8BFC-9BBC795F93EF}"/>
              </a:ext>
            </a:extLst>
          </p:cNvPr>
          <p:cNvSpPr txBox="1"/>
          <p:nvPr/>
        </p:nvSpPr>
        <p:spPr>
          <a:xfrm>
            <a:off x="5325029" y="2604794"/>
            <a:ext cx="1899090" cy="145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>
                <a:solidFill>
                  <a:srgbClr val="FF0000"/>
                </a:solidFill>
              </a:rPr>
              <a:t>The ‘autoptic’ activity of recognizing the inscription text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2000" b="1" dirty="0">
                <a:solidFill>
                  <a:srgbClr val="FF0000"/>
                </a:solidFill>
              </a:rPr>
              <a:t>+ using auxiliary material </a:t>
            </a:r>
          </a:p>
        </p:txBody>
      </p:sp>
      <p:pic>
        <p:nvPicPr>
          <p:cNvPr id="1026" name="Picture 2" descr="https://www.ellines.com/wp-content/uploads/2016/06/mixanismos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93" y="3089519"/>
            <a:ext cx="2213681" cy="19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ntikythera Mechanism | SpringerLi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46" y="2916653"/>
            <a:ext cx="2668108" cy="13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242" y="2812521"/>
            <a:ext cx="1641091" cy="276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sz="1200" dirty="0">
                <a:latin typeface="+mn-lt"/>
              </a:rPr>
              <a:t>E73 Information Object</a:t>
            </a:r>
            <a:endParaRPr lang="el-GR" altLang="el-GR" sz="1200" dirty="0">
              <a:latin typeface="+mn-lt"/>
            </a:endParaRPr>
          </a:p>
        </p:txBody>
      </p:sp>
      <p:sp>
        <p:nvSpPr>
          <p:cNvPr id="14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534" y="1962052"/>
            <a:ext cx="2940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P16 used specific object</a:t>
            </a:r>
            <a:endParaRPr lang="el-GR" altLang="el-GR" sz="1400" b="1" dirty="0"/>
          </a:p>
        </p:txBody>
      </p:sp>
      <p:cxnSp>
        <p:nvCxnSpPr>
          <p:cNvPr id="17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8" idx="3"/>
            <a:endCxn id="13" idx="0"/>
          </p:cNvCxnSpPr>
          <p:nvPr/>
        </p:nvCxnSpPr>
        <p:spPr bwMode="auto">
          <a:xfrm>
            <a:off x="6877970" y="2265679"/>
            <a:ext cx="2008818" cy="54684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>
          <a:xfrm rot="19163189">
            <a:off x="1447778" y="3062834"/>
            <a:ext cx="1040697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878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4" y="0"/>
            <a:ext cx="11744325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 3: Non-</a:t>
            </a:r>
            <a:r>
              <a:rPr lang="en-US" sz="3200" b="1" dirty="0" err="1"/>
              <a:t>autoptic</a:t>
            </a:r>
            <a:r>
              <a:rPr lang="en-US" sz="3200" b="1" dirty="0"/>
              <a:t> recognition, using a digital representation </a:t>
            </a:r>
            <a:r>
              <a:rPr lang="en-US" sz="3200" b="1" u="sng" dirty="0"/>
              <a:t>only</a:t>
            </a:r>
            <a:r>
              <a:rPr lang="en-US" sz="3200" b="1" dirty="0"/>
              <a:t> (e.g., a photo, BTI imaging, ...)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5059092"/>
            <a:ext cx="762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textRecogn_ArchOfConstantine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crmtex:TX5_Text_Recognition 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crmtex:TXP13_deciphered_via_the_representation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:E36_Visual_Item_Instance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crmtex:TXP14_used_copy_or_representation_of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:TX1_Written_Text_in_Arch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:E36_Visual_Item_Instance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crm:E36_Visual_Item ; 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crm:P138_represents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:TX1_Written_Text_in_Arch 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:TX1_Written_Text_in_Arch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crmtex:TX1_Written_Text .</a:t>
            </a:r>
          </a:p>
        </p:txBody>
      </p:sp>
      <p:cxnSp>
        <p:nvCxnSpPr>
          <p:cNvPr id="5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7" idx="1"/>
            <a:endCxn id="8" idx="0"/>
          </p:cNvCxnSpPr>
          <p:nvPr/>
        </p:nvCxnSpPr>
        <p:spPr bwMode="auto">
          <a:xfrm rot="10800000" flipV="1">
            <a:off x="3341800" y="1865629"/>
            <a:ext cx="2253179" cy="2877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381" y="1524557"/>
            <a:ext cx="3405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TXP14 used copy or representation of</a:t>
            </a:r>
            <a:endParaRPr lang="el-GR" altLang="el-GR" sz="1400" b="1" dirty="0"/>
          </a:p>
        </p:txBody>
      </p:sp>
      <p:sp>
        <p:nvSpPr>
          <p:cNvPr id="7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78" y="1573241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TX5 Text Recognition</a:t>
            </a:r>
            <a:endParaRPr lang="el-GR" altLang="el-GR" sz="1600" b="1" dirty="0"/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320" y="2153399"/>
            <a:ext cx="1634958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TX1 Written Text </a:t>
            </a:r>
            <a:endParaRPr lang="el-GR" alt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CE7F0-C2EB-4FDA-8BFC-9BBC795F93EF}"/>
              </a:ext>
            </a:extLst>
          </p:cNvPr>
          <p:cNvSpPr txBox="1"/>
          <p:nvPr/>
        </p:nvSpPr>
        <p:spPr>
          <a:xfrm>
            <a:off x="5065177" y="2153398"/>
            <a:ext cx="2266396" cy="126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>
                <a:solidFill>
                  <a:srgbClr val="FF0000"/>
                </a:solidFill>
              </a:rPr>
              <a:t>The ‘non-autoptic’ activity of recognizing the inscription text, using a digital representation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995" y="1532503"/>
            <a:ext cx="3405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TXP13 deciphered via the representation</a:t>
            </a:r>
            <a:endParaRPr lang="el-GR" altLang="el-GR" sz="1400" b="1" dirty="0"/>
          </a:p>
        </p:txBody>
      </p:sp>
      <p:sp>
        <p:nvSpPr>
          <p:cNvPr id="12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933" y="3444128"/>
            <a:ext cx="1443916" cy="30777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>
                <a:latin typeface="+mn-lt"/>
              </a:rPr>
              <a:t>E36 Visual Item</a:t>
            </a:r>
            <a:endParaRPr lang="el-GR" altLang="el-GR" dirty="0">
              <a:latin typeface="+mn-lt"/>
            </a:endParaRPr>
          </a:p>
        </p:txBody>
      </p:sp>
      <p:cxnSp>
        <p:nvCxnSpPr>
          <p:cNvPr id="13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6801770" y="1865629"/>
            <a:ext cx="1944121" cy="157849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 descr="A Monumental Imperial Biography - Archaeology Magaz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13542" r="12191" b="13250"/>
          <a:stretch/>
        </p:blipFill>
        <p:spPr bwMode="auto">
          <a:xfrm>
            <a:off x="6620795" y="3751905"/>
            <a:ext cx="4094830" cy="14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2050" idx="1"/>
            <a:endCxn id="27" idx="2"/>
          </p:cNvCxnSpPr>
          <p:nvPr/>
        </p:nvCxnSpPr>
        <p:spPr bwMode="auto">
          <a:xfrm rot="10800000">
            <a:off x="3337213" y="3742798"/>
            <a:ext cx="3283583" cy="7434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52" y="4178483"/>
            <a:ext cx="1432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P138 represents</a:t>
            </a:r>
            <a:endParaRPr lang="el-GR" altLang="el-GR" sz="1400" b="1" dirty="0"/>
          </a:p>
        </p:txBody>
      </p:sp>
      <p:pic>
        <p:nvPicPr>
          <p:cNvPr id="27" name="Immagine 1" descr="Macintosh HD:Users:Achille:Desktop:DSC_0992.jpg">
            <a:extLst>
              <a:ext uri="{FF2B5EF4-FFF2-40B4-BE49-F238E27FC236}">
                <a16:creationId xmlns:a16="http://schemas.microsoft.com/office/drawing/2014/main" id="{1A50BD7B-209F-4F8D-A3CF-657470C268DF}"/>
              </a:ext>
            </a:extLst>
          </p:cNvPr>
          <p:cNvPicPr/>
          <p:nvPr/>
        </p:nvPicPr>
        <p:blipFill rotWithShape="1">
          <a:blip r:embed="rId3"/>
          <a:srcRect t="16141"/>
          <a:stretch/>
        </p:blipFill>
        <p:spPr bwMode="auto">
          <a:xfrm>
            <a:off x="1859361" y="2484971"/>
            <a:ext cx="2955702" cy="12578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9163189">
            <a:off x="1096882" y="2474808"/>
            <a:ext cx="1040697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62174" y="6192374"/>
            <a:ext cx="62167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u="sng" dirty="0">
                <a:latin typeface="Consolas" panose="020B0609020204030204" pitchFamily="49" charset="0"/>
              </a:rPr>
              <a:t>FOL</a:t>
            </a:r>
          </a:p>
          <a:p>
            <a:r>
              <a:rPr lang="pl-PL" sz="1400" dirty="0">
                <a:latin typeface="Consolas" panose="020B0609020204030204" pitchFamily="49" charset="0"/>
              </a:rPr>
              <a:t>TXP13(x, y) ⇒ (∃z) 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pl-PL" sz="1400" dirty="0">
                <a:latin typeface="Consolas" panose="020B0609020204030204" pitchFamily="49" charset="0"/>
              </a:rPr>
              <a:t>TXP14(x, z) ∧ </a:t>
            </a:r>
            <a:r>
              <a:rPr lang="en-US" sz="1400" dirty="0">
                <a:latin typeface="Consolas" panose="020B0609020204030204" pitchFamily="49" charset="0"/>
              </a:rPr>
              <a:t>P138(y, z) ^ ¬TXP10(x, z)]</a:t>
            </a:r>
          </a:p>
        </p:txBody>
      </p:sp>
    </p:spTree>
    <p:extLst>
      <p:ext uri="{BB962C8B-B14F-4D97-AF65-F5344CB8AC3E}">
        <p14:creationId xmlns:p14="http://schemas.microsoft.com/office/powerpoint/2010/main" val="304197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2638"/>
            <a:ext cx="11687175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 4: Recognition using a copy / replica</a:t>
            </a:r>
            <a:br>
              <a:rPr lang="en-US" sz="3200" b="1" dirty="0"/>
            </a:br>
            <a:r>
              <a:rPr lang="en-US" sz="3200" b="1" dirty="0"/>
              <a:t>(e.g. because the original is not available, or does not exist anymore)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725" y="5089361"/>
            <a:ext cx="762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textRecogn_in_phaistosDisc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crmtex:TX5_Text_Recognition 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crmtex:TXP10_deciphered_text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:E24_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Copy_of_PhaistosDisc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crmtex:TXP14_used_copy_or_representation_of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:TX1_Original_PhaistosDisc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 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TX1_Original_PhaistosDisc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rdf:type crmtex:TX1_Written_Text 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:E24_Copy_of_PhaistosDisc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rdf:type crm:E24_Physical_Human-Made_Thing 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crm:P130_shows_features_of 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:TX1_Original_PhaistosDisc</a:t>
            </a:r>
            <a:r>
              <a:rPr lang="en-US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85">
            <a:extLst>
              <a:ext uri="{FF2B5EF4-FFF2-40B4-BE49-F238E27FC236}">
                <a16:creationId xmlns:a16="http://schemas.microsoft.com/office/drawing/2014/main" id="{750CEB6B-4E84-4768-B975-9D62F155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192" y="2243753"/>
            <a:ext cx="2187667" cy="5232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l-GR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E24 Physical Human-Made Thing</a:t>
            </a:r>
            <a:endParaRPr lang="el-GR" altLang="el-GR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528" y="1673853"/>
            <a:ext cx="1206792" cy="58477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TX5 Text Recognition</a:t>
            </a:r>
            <a:endParaRPr lang="el-GR" altLang="el-GR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CE7F0-C2EB-4FDA-8BFC-9BBC795F93EF}"/>
              </a:ext>
            </a:extLst>
          </p:cNvPr>
          <p:cNvSpPr txBox="1"/>
          <p:nvPr/>
        </p:nvSpPr>
        <p:spPr>
          <a:xfrm>
            <a:off x="4893726" y="2363371"/>
            <a:ext cx="226639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000" b="1" dirty="0">
                <a:solidFill>
                  <a:srgbClr val="FF0000"/>
                </a:solidFill>
              </a:rPr>
              <a:t>The activity of recognizing the inscription text, using a </a:t>
            </a:r>
            <a:r>
              <a:rPr lang="en-US" sz="2000" b="1" u="sng" dirty="0">
                <a:solidFill>
                  <a:srgbClr val="FF0000"/>
                </a:solidFill>
              </a:rPr>
              <a:t>copy</a:t>
            </a:r>
            <a:r>
              <a:rPr lang="en-US" sz="2000" b="1" dirty="0">
                <a:solidFill>
                  <a:srgbClr val="FF0000"/>
                </a:solidFill>
              </a:rPr>
              <a:t> of the original</a:t>
            </a:r>
          </a:p>
        </p:txBody>
      </p:sp>
      <p:cxnSp>
        <p:nvCxnSpPr>
          <p:cNvPr id="8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6" idx="1"/>
            <a:endCxn id="5" idx="0"/>
          </p:cNvCxnSpPr>
          <p:nvPr/>
        </p:nvCxnSpPr>
        <p:spPr bwMode="auto">
          <a:xfrm rot="10800000" flipV="1">
            <a:off x="2461026" y="1966241"/>
            <a:ext cx="2962502" cy="2775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916" y="1636855"/>
            <a:ext cx="1932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TXP10 deciphered text</a:t>
            </a:r>
            <a:endParaRPr lang="el-GR" altLang="el-GR" sz="1400" b="1" dirty="0"/>
          </a:p>
        </p:txBody>
      </p:sp>
      <p:pic>
        <p:nvPicPr>
          <p:cNvPr id="3078" name="Picture 6" descr="PHAISTOS DISK Museum Replica Minoan Palace 1700b.c. the - Ets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/>
          <a:stretch/>
        </p:blipFill>
        <p:spPr bwMode="auto">
          <a:xfrm>
            <a:off x="1493564" y="2791750"/>
            <a:ext cx="1934922" cy="17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20068510">
            <a:off x="2565520" y="3807515"/>
            <a:ext cx="1040697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replica</a:t>
            </a:r>
          </a:p>
        </p:txBody>
      </p:sp>
      <p:cxnSp>
        <p:nvCxnSpPr>
          <p:cNvPr id="18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6" idx="3"/>
            <a:endCxn id="20" idx="0"/>
          </p:cNvCxnSpPr>
          <p:nvPr/>
        </p:nvCxnSpPr>
        <p:spPr bwMode="auto">
          <a:xfrm>
            <a:off x="6630320" y="1966241"/>
            <a:ext cx="2689687" cy="48695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656" y="1644878"/>
            <a:ext cx="3405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TXP14 used copy or representation of</a:t>
            </a:r>
            <a:endParaRPr lang="el-GR" altLang="el-GR" sz="1400" b="1" dirty="0"/>
          </a:p>
        </p:txBody>
      </p:sp>
      <p:sp>
        <p:nvSpPr>
          <p:cNvPr id="20" name="Text Box 112">
            <a:extLst>
              <a:ext uri="{FF2B5EF4-FFF2-40B4-BE49-F238E27FC236}">
                <a16:creationId xmlns:a16="http://schemas.microsoft.com/office/drawing/2014/main" id="{5892119A-27EB-4A3F-AAB6-03BB262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528" y="2453196"/>
            <a:ext cx="1634958" cy="33855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0000">
                <a:schemeClr val="bg1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cs typeface="+mn-cs"/>
              </a:defRPr>
            </a:lvl1pPr>
          </a:lstStyle>
          <a:p>
            <a:r>
              <a:rPr lang="en-US" sz="1600" b="1" dirty="0"/>
              <a:t>TX1 Written Text </a:t>
            </a:r>
            <a:endParaRPr lang="el-GR" altLang="el-GR" b="1" dirty="0"/>
          </a:p>
        </p:txBody>
      </p:sp>
      <p:cxnSp>
        <p:nvCxnSpPr>
          <p:cNvPr id="25" name="AutoShape 134">
            <a:extLst>
              <a:ext uri="{FF2B5EF4-FFF2-40B4-BE49-F238E27FC236}">
                <a16:creationId xmlns:a16="http://schemas.microsoft.com/office/drawing/2014/main" id="{EEEE0B0F-3CF5-4D91-A98E-83D4EE476737}"/>
              </a:ext>
            </a:extLst>
          </p:cNvPr>
          <p:cNvCxnSpPr>
            <a:cxnSpLocks noChangeShapeType="1"/>
            <a:stCxn id="3078" idx="2"/>
            <a:endCxn id="3082" idx="2"/>
          </p:cNvCxnSpPr>
          <p:nvPr/>
        </p:nvCxnSpPr>
        <p:spPr bwMode="auto">
          <a:xfrm rot="5400000" flipH="1" flipV="1">
            <a:off x="5780941" y="1003611"/>
            <a:ext cx="219149" cy="6858982"/>
          </a:xfrm>
          <a:prstGeom prst="bentConnector3">
            <a:avLst>
              <a:gd name="adj1" fmla="val -10431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99">
            <a:extLst>
              <a:ext uri="{FF2B5EF4-FFF2-40B4-BE49-F238E27FC236}">
                <a16:creationId xmlns:a16="http://schemas.microsoft.com/office/drawing/2014/main" id="{D0F1DEFC-B37D-4A02-A655-CA88EFDF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550" y="4795394"/>
            <a:ext cx="1972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8375">
              <a:defRPr/>
            </a:pPr>
            <a:r>
              <a:rPr lang="en-US" altLang="el-GR" sz="1400" b="1" dirty="0"/>
              <a:t>P130 shows features of</a:t>
            </a:r>
            <a:endParaRPr lang="el-GR" altLang="el-GR" sz="1400" b="1" dirty="0"/>
          </a:p>
        </p:txBody>
      </p:sp>
      <p:pic>
        <p:nvPicPr>
          <p:cNvPr id="3082" name="Picture 10" descr="Δίσκος της Φαιστού πλευρά B 6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22" y="2791750"/>
            <a:ext cx="2042370" cy="15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 rot="20068510">
            <a:off x="9767120" y="4050179"/>
            <a:ext cx="1040697" cy="3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original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13279" y="6183587"/>
            <a:ext cx="44214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u="sng" dirty="0">
                <a:latin typeface="Consolas" panose="020B0609020204030204" pitchFamily="49" charset="0"/>
              </a:rPr>
              <a:t>FOL</a:t>
            </a:r>
            <a:r>
              <a:rPr lang="en-US" sz="1400" dirty="0">
                <a:latin typeface="Consolas" panose="020B0609020204030204" pitchFamily="49" charset="0"/>
              </a:rPr>
              <a:t>: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pl-PL" sz="1400" dirty="0">
                <a:latin typeface="Consolas" panose="020B0609020204030204" pitchFamily="49" charset="0"/>
              </a:rPr>
              <a:t>TXP10(x, z1) ∧ TPX14(x, z2) ⇒ P130(z1, z2)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6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</TotalTime>
  <Words>877</Words>
  <Application>Microsoft Office PowerPoint</Application>
  <PresentationFormat>Widescreen</PresentationFormat>
  <Paragraphs>187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Courier New</vt:lpstr>
      <vt:lpstr>Office Theme</vt:lpstr>
      <vt:lpstr>PowerPoint Presentation</vt:lpstr>
      <vt:lpstr>PowerPoint Presentation</vt:lpstr>
      <vt:lpstr>PowerPoint Presentation</vt:lpstr>
      <vt:lpstr>CRMtex figures</vt:lpstr>
      <vt:lpstr>PowerPoint Presentation</vt:lpstr>
      <vt:lpstr>Scenario 1: Autoptic investigation only</vt:lpstr>
      <vt:lpstr>Scenario 2: Autoptic investigation + auxiliary material (e.g. a photo)</vt:lpstr>
      <vt:lpstr>Scenario 3: Non-autoptic recognition, using a digital representation only (e.g., a photo, BTI imaging, ...)</vt:lpstr>
      <vt:lpstr>Scenario 4: Recognition using a copy / replica (e.g. because the original is not available, or does not exist anymore)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Fafalios</dc:creator>
  <cp:lastModifiedBy>Pavlos Fafalios</cp:lastModifiedBy>
  <cp:revision>329</cp:revision>
  <dcterms:created xsi:type="dcterms:W3CDTF">2022-07-19T12:08:46Z</dcterms:created>
  <dcterms:modified xsi:type="dcterms:W3CDTF">2023-05-04T11:08:00Z</dcterms:modified>
</cp:coreProperties>
</file>