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8" r:id="rId3"/>
    <p:sldId id="26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>
        <p:scale>
          <a:sx n="114" d="100"/>
          <a:sy n="114" d="100"/>
        </p:scale>
        <p:origin x="189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8B754-65C6-4179-BACD-5FC99982F723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A7333-B778-4B62-9DB7-B6798D016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78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754CBE-D67B-436E-A199-042B206DF97E}" type="slidenum">
              <a:rPr lang="el-GR" altLang="en-US"/>
              <a:pPr eaLnBrk="1" hangingPunct="1">
                <a:spcBef>
                  <a:spcPct val="0"/>
                </a:spcBef>
              </a:pPr>
              <a:t>1</a:t>
            </a:fld>
            <a:endParaRPr lang="el-GR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Monetary Amount is not a subclass of Dimension. It is a kind of quantity</a:t>
            </a:r>
            <a:endParaRPr lang="el-G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417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754CBE-D67B-436E-A199-042B206DF97E}" type="slidenum">
              <a:rPr lang="el-GR" altLang="en-US"/>
              <a:pPr eaLnBrk="1" hangingPunct="1">
                <a:spcBef>
                  <a:spcPct val="0"/>
                </a:spcBef>
              </a:pPr>
              <a:t>2</a:t>
            </a:fld>
            <a:endParaRPr lang="el-GR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Monetary Amount is not a subclass of Dimension. It is a kind of quantity</a:t>
            </a:r>
            <a:endParaRPr lang="el-G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119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754CBE-D67B-436E-A199-042B206DF97E}" type="slidenum">
              <a:rPr lang="el-GR" altLang="en-US"/>
              <a:pPr eaLnBrk="1" hangingPunct="1">
                <a:spcBef>
                  <a:spcPct val="0"/>
                </a:spcBef>
              </a:pPr>
              <a:t>3</a:t>
            </a:fld>
            <a:endParaRPr lang="el-GR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Monetary Amount is not a subclass of Dimension. It is a kind of quantity</a:t>
            </a:r>
            <a:endParaRPr lang="el-G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763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A61F-3C7E-433D-8FDD-68DBB76DCD83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70B4-0BBD-49D6-AE19-495C2330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42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A61F-3C7E-433D-8FDD-68DBB76DCD83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70B4-0BBD-49D6-AE19-495C2330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818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A61F-3C7E-433D-8FDD-68DBB76DCD83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70B4-0BBD-49D6-AE19-495C2330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5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A61F-3C7E-433D-8FDD-68DBB76DCD83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70B4-0BBD-49D6-AE19-495C2330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8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A61F-3C7E-433D-8FDD-68DBB76DCD83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70B4-0BBD-49D6-AE19-495C2330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9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A61F-3C7E-433D-8FDD-68DBB76DCD83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70B4-0BBD-49D6-AE19-495C2330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82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A61F-3C7E-433D-8FDD-68DBB76DCD83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70B4-0BBD-49D6-AE19-495C2330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08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A61F-3C7E-433D-8FDD-68DBB76DCD83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70B4-0BBD-49D6-AE19-495C2330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0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A61F-3C7E-433D-8FDD-68DBB76DCD83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70B4-0BBD-49D6-AE19-495C2330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62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A61F-3C7E-433D-8FDD-68DBB76DCD83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70B4-0BBD-49D6-AE19-495C2330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1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A61F-3C7E-433D-8FDD-68DBB76DCD83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270B4-0BBD-49D6-AE19-495C2330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29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EA61F-3C7E-433D-8FDD-68DBB76DCD83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270B4-0BBD-49D6-AE19-495C23305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17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376862" y="2781301"/>
            <a:ext cx="1223963" cy="276999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smtClean="0"/>
              <a:t>E96 Purchase</a:t>
            </a:r>
            <a:endParaRPr lang="el-GR" altLang="en-US" sz="1200" b="1" dirty="0"/>
          </a:p>
        </p:txBody>
      </p:sp>
      <p:cxnSp>
        <p:nvCxnSpPr>
          <p:cNvPr id="5123" name="AutoShape 5"/>
          <p:cNvCxnSpPr>
            <a:cxnSpLocks noChangeShapeType="1"/>
            <a:stCxn id="5122" idx="1"/>
            <a:endCxn id="5127" idx="3"/>
          </p:cNvCxnSpPr>
          <p:nvPr/>
        </p:nvCxnSpPr>
        <p:spPr bwMode="auto">
          <a:xfrm flipH="1">
            <a:off x="3575050" y="2919801"/>
            <a:ext cx="1801812" cy="358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4" name="AutoShape 8"/>
          <p:cNvCxnSpPr>
            <a:cxnSpLocks noChangeShapeType="1"/>
          </p:cNvCxnSpPr>
          <p:nvPr/>
        </p:nvCxnSpPr>
        <p:spPr bwMode="auto">
          <a:xfrm rot="-5400000">
            <a:off x="5493717" y="2408238"/>
            <a:ext cx="7921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5" name="Text Box 10"/>
          <p:cNvSpPr txBox="1">
            <a:spLocks noChangeArrowheads="1"/>
          </p:cNvSpPr>
          <p:nvPr/>
        </p:nvSpPr>
        <p:spPr bwMode="auto">
          <a:xfrm>
            <a:off x="5880100" y="2133600"/>
            <a:ext cx="129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P179 had </a:t>
            </a:r>
            <a:r>
              <a:rPr lang="en-US" altLang="en-US" sz="1200" dirty="0">
                <a:latin typeface="Times New Roman" panose="02020603050405020304" pitchFamily="18" charset="0"/>
              </a:rPr>
              <a:t>sales price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5126" name="Text Box 11"/>
          <p:cNvSpPr txBox="1">
            <a:spLocks noChangeArrowheads="1"/>
          </p:cNvSpPr>
          <p:nvPr/>
        </p:nvSpPr>
        <p:spPr bwMode="auto">
          <a:xfrm>
            <a:off x="3648075" y="2708275"/>
            <a:ext cx="2089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P23 transferred title from</a:t>
            </a:r>
            <a:endParaRPr lang="el-GR" altLang="en-US" sz="1200">
              <a:latin typeface="Times New Roman" panose="02020603050405020304" pitchFamily="18" charset="0"/>
            </a:endParaRPr>
          </a:p>
        </p:txBody>
      </p:sp>
      <p:sp>
        <p:nvSpPr>
          <p:cNvPr id="5127" name="Text Box 12"/>
          <p:cNvSpPr txBox="1">
            <a:spLocks noChangeArrowheads="1"/>
          </p:cNvSpPr>
          <p:nvPr/>
        </p:nvSpPr>
        <p:spPr bwMode="auto">
          <a:xfrm>
            <a:off x="2566988" y="2781301"/>
            <a:ext cx="1008062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/>
              <a:t>E39 Actor</a:t>
            </a:r>
            <a:endParaRPr lang="el-GR" altLang="en-US" sz="1200" b="1"/>
          </a:p>
        </p:txBody>
      </p:sp>
      <p:sp>
        <p:nvSpPr>
          <p:cNvPr id="5128" name="Text Box 13"/>
          <p:cNvSpPr txBox="1">
            <a:spLocks noChangeArrowheads="1"/>
          </p:cNvSpPr>
          <p:nvPr/>
        </p:nvSpPr>
        <p:spPr bwMode="auto">
          <a:xfrm>
            <a:off x="8256588" y="2781301"/>
            <a:ext cx="1008062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/>
              <a:t>E39 Actor</a:t>
            </a:r>
            <a:endParaRPr lang="el-GR" altLang="en-US" sz="1200" b="1"/>
          </a:p>
        </p:txBody>
      </p:sp>
      <p:cxnSp>
        <p:nvCxnSpPr>
          <p:cNvPr id="5129" name="AutoShape 14"/>
          <p:cNvCxnSpPr>
            <a:cxnSpLocks noChangeShapeType="1"/>
            <a:stCxn id="5122" idx="3"/>
            <a:endCxn id="5128" idx="1"/>
          </p:cNvCxnSpPr>
          <p:nvPr/>
        </p:nvCxnSpPr>
        <p:spPr bwMode="auto">
          <a:xfrm>
            <a:off x="6600825" y="2919801"/>
            <a:ext cx="1655763" cy="358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30" name="Text Box 15"/>
          <p:cNvSpPr txBox="1">
            <a:spLocks noChangeArrowheads="1"/>
          </p:cNvSpPr>
          <p:nvPr/>
        </p:nvSpPr>
        <p:spPr bwMode="auto">
          <a:xfrm>
            <a:off x="6527801" y="2708275"/>
            <a:ext cx="15843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P22 transferred title to</a:t>
            </a:r>
            <a:endParaRPr lang="el-GR" altLang="en-US" sz="1200">
              <a:latin typeface="Times New Roman" panose="02020603050405020304" pitchFamily="18" charset="0"/>
            </a:endParaRPr>
          </a:p>
        </p:txBody>
      </p:sp>
      <p:cxnSp>
        <p:nvCxnSpPr>
          <p:cNvPr id="5131" name="AutoShape 16"/>
          <p:cNvCxnSpPr>
            <a:cxnSpLocks noChangeShapeType="1"/>
            <a:stCxn id="5122" idx="2"/>
          </p:cNvCxnSpPr>
          <p:nvPr/>
        </p:nvCxnSpPr>
        <p:spPr bwMode="auto">
          <a:xfrm rot="5400000">
            <a:off x="5353043" y="3585361"/>
            <a:ext cx="1162862" cy="108741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32" name="Text Box 17"/>
          <p:cNvSpPr txBox="1">
            <a:spLocks noChangeArrowheads="1"/>
          </p:cNvSpPr>
          <p:nvPr/>
        </p:nvSpPr>
        <p:spPr bwMode="auto">
          <a:xfrm>
            <a:off x="4872038" y="3429000"/>
            <a:ext cx="16557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P24 transferred title of</a:t>
            </a:r>
            <a:endParaRPr lang="el-GR" altLang="en-US" sz="1200">
              <a:latin typeface="Times New Roman" panose="02020603050405020304" pitchFamily="18" charset="0"/>
            </a:endParaRPr>
          </a:p>
        </p:txBody>
      </p:sp>
      <p:sp>
        <p:nvSpPr>
          <p:cNvPr id="5133" name="Text Box 18"/>
          <p:cNvSpPr txBox="1">
            <a:spLocks noChangeArrowheads="1"/>
          </p:cNvSpPr>
          <p:nvPr/>
        </p:nvSpPr>
        <p:spPr bwMode="auto">
          <a:xfrm>
            <a:off x="5303839" y="4221164"/>
            <a:ext cx="12969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/>
              <a:t>E18 Physical Thing</a:t>
            </a:r>
            <a:endParaRPr lang="el-GR" altLang="en-US" sz="1200" b="1"/>
          </a:p>
        </p:txBody>
      </p:sp>
      <p:sp>
        <p:nvSpPr>
          <p:cNvPr id="5134" name="Line 21"/>
          <p:cNvSpPr>
            <a:spLocks noChangeShapeType="1"/>
          </p:cNvSpPr>
          <p:nvPr/>
        </p:nvSpPr>
        <p:spPr bwMode="auto">
          <a:xfrm flipH="1" flipV="1">
            <a:off x="5880101" y="981076"/>
            <a:ext cx="3175" cy="576263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Text Box 19"/>
          <p:cNvSpPr txBox="1">
            <a:spLocks noChangeArrowheads="1"/>
          </p:cNvSpPr>
          <p:nvPr/>
        </p:nvSpPr>
        <p:spPr bwMode="auto">
          <a:xfrm>
            <a:off x="5011394" y="1539876"/>
            <a:ext cx="1727200" cy="46672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smtClean="0"/>
              <a:t>E97 Monetary </a:t>
            </a:r>
            <a:r>
              <a:rPr lang="en-US" altLang="en-US" sz="1200" b="1" dirty="0"/>
              <a:t>Amount </a:t>
            </a:r>
            <a:endParaRPr lang="el-GR" altLang="en-US" sz="1200" b="1" dirty="0"/>
          </a:p>
        </p:txBody>
      </p:sp>
      <p:sp>
        <p:nvSpPr>
          <p:cNvPr id="5136" name="Text Box 22"/>
          <p:cNvSpPr txBox="1">
            <a:spLocks noChangeArrowheads="1"/>
          </p:cNvSpPr>
          <p:nvPr/>
        </p:nvSpPr>
        <p:spPr bwMode="auto">
          <a:xfrm>
            <a:off x="5222189" y="714912"/>
            <a:ext cx="1305611" cy="276999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smtClean="0"/>
              <a:t>E54 Dimension</a:t>
            </a:r>
            <a:endParaRPr lang="el-GR" altLang="en-US" sz="1200" b="1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38352" y="668745"/>
            <a:ext cx="354584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a kind of </a:t>
            </a:r>
            <a:r>
              <a:rPr lang="en-US" altLang="ja-JP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complete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compensation/consideration business.</a:t>
            </a:r>
            <a:r>
              <a:rPr kumimoji="0" lang="en-US" altLang="ja-JP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397" y="5747565"/>
            <a:ext cx="117718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MS Mincho"/>
              </a:rPr>
              <a:t>The property “had sales price: E70 Thing” is a shortcut of the more developed path through “Acquisition: had consideration: E70 Thing”, which is also a generalization.</a:t>
            </a:r>
          </a:p>
          <a:p>
            <a:pPr algn="just"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MS Mincho"/>
              </a:rPr>
              <a:t>The “thing” that is used as a price, is money, which probably is not a dimension, it cannot be observed, measured; it is a quantity that is </a:t>
            </a:r>
            <a:r>
              <a:rPr lang="en-US" sz="1200" dirty="0" err="1" smtClean="0">
                <a:effectLst/>
                <a:latin typeface="Times New Roman" panose="02020603050405020304" pitchFamily="18" charset="0"/>
                <a:ea typeface="MS Mincho"/>
              </a:rPr>
              <a:t>liquified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MS Mincho"/>
              </a:rPr>
              <a:t> and it is used in that form, and it is related to a legal status/contract and it has a specific time-span (a duration).</a:t>
            </a:r>
            <a:endParaRPr lang="en-US" sz="1200" dirty="0">
              <a:effectLst/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0" y="126646"/>
            <a:ext cx="4890832" cy="55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/>
          <a:lstStyle/>
          <a:p>
            <a:r>
              <a:rPr lang="en-US" alt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Purchase: another kind of transaction activity</a:t>
            </a:r>
            <a:endParaRPr lang="el-GR" alt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378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Line 21"/>
          <p:cNvSpPr>
            <a:spLocks noChangeShapeType="1"/>
          </p:cNvSpPr>
          <p:nvPr/>
        </p:nvSpPr>
        <p:spPr bwMode="auto">
          <a:xfrm flipV="1">
            <a:off x="1151472" y="1373328"/>
            <a:ext cx="31376" cy="3260216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9" name="Elbow Connector 138"/>
          <p:cNvCxnSpPr>
            <a:stCxn id="132" idx="0"/>
            <a:endCxn id="5127" idx="1"/>
          </p:cNvCxnSpPr>
          <p:nvPr/>
        </p:nvCxnSpPr>
        <p:spPr>
          <a:xfrm rot="5400000" flipH="1" flipV="1">
            <a:off x="1245855" y="2066466"/>
            <a:ext cx="2721256" cy="2412903"/>
          </a:xfrm>
          <a:prstGeom prst="bentConnector2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7" name="Elbow Connector 126"/>
          <p:cNvCxnSpPr>
            <a:stCxn id="80" idx="1"/>
            <a:endCxn id="108" idx="2"/>
          </p:cNvCxnSpPr>
          <p:nvPr/>
        </p:nvCxnSpPr>
        <p:spPr>
          <a:xfrm rot="10800000">
            <a:off x="6089919" y="4384323"/>
            <a:ext cx="834626" cy="99159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8" name="Text Box 2"/>
          <p:cNvSpPr txBox="1">
            <a:spLocks noChangeArrowheads="1"/>
          </p:cNvSpPr>
          <p:nvPr/>
        </p:nvSpPr>
        <p:spPr bwMode="auto">
          <a:xfrm>
            <a:off x="5245777" y="4076545"/>
            <a:ext cx="1688284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1"/>
              </a:gs>
              <a:gs pos="100000">
                <a:schemeClr val="accent2">
                  <a:lumMod val="75000"/>
                </a:scheme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ctr">
              <a:defRPr sz="1400">
                <a:latin typeface="Arial" pitchFamily="34" charset="0"/>
              </a:defRPr>
            </a:lvl1pPr>
          </a:lstStyle>
          <a:p>
            <a:r>
              <a:rPr lang="en-US" altLang="en-US" dirty="0" smtClean="0"/>
              <a:t>SO3 Obligation (X)</a:t>
            </a:r>
            <a:endParaRPr lang="el-GR" altLang="en-US" dirty="0"/>
          </a:p>
        </p:txBody>
      </p:sp>
      <p:sp>
        <p:nvSpPr>
          <p:cNvPr id="79" name="Line 21"/>
          <p:cNvSpPr>
            <a:spLocks noChangeShapeType="1"/>
          </p:cNvSpPr>
          <p:nvPr/>
        </p:nvSpPr>
        <p:spPr bwMode="auto">
          <a:xfrm flipH="1" flipV="1">
            <a:off x="7729947" y="1386178"/>
            <a:ext cx="13894" cy="3835844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569735" y="2643927"/>
            <a:ext cx="2018246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1"/>
              </a:gs>
              <a:gs pos="100000">
                <a:schemeClr val="accent2">
                  <a:lumMod val="75000"/>
                </a:scheme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ctr">
              <a:defRPr sz="1400">
                <a:latin typeface="Arial" pitchFamily="34" charset="0"/>
              </a:defRPr>
            </a:lvl1pPr>
          </a:lstStyle>
          <a:p>
            <a:r>
              <a:rPr lang="en-US" altLang="en-US" dirty="0" smtClean="0"/>
              <a:t>SO2 Service Action (X)</a:t>
            </a:r>
            <a:endParaRPr lang="el-GR" altLang="en-US" dirty="0"/>
          </a:p>
        </p:txBody>
      </p:sp>
      <p:sp>
        <p:nvSpPr>
          <p:cNvPr id="5126" name="Text Box 11"/>
          <p:cNvSpPr txBox="1">
            <a:spLocks noChangeArrowheads="1"/>
          </p:cNvSpPr>
          <p:nvPr/>
        </p:nvSpPr>
        <p:spPr bwMode="auto">
          <a:xfrm>
            <a:off x="5195010" y="1660220"/>
            <a:ext cx="136107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P14 carried out by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5127" name="Text Box 12"/>
          <p:cNvSpPr txBox="1">
            <a:spLocks noChangeArrowheads="1"/>
          </p:cNvSpPr>
          <p:nvPr/>
        </p:nvSpPr>
        <p:spPr bwMode="auto">
          <a:xfrm>
            <a:off x="3812935" y="1758400"/>
            <a:ext cx="1133516" cy="30777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spAutoFit/>
          </a:bodyPr>
          <a:lstStyle>
            <a:defPPr>
              <a:defRPr lang="en-US"/>
            </a:defPPr>
            <a:lvl1pPr algn="ctr">
              <a:defRPr sz="1400"/>
            </a:lvl1pPr>
          </a:lstStyle>
          <a:p>
            <a:r>
              <a:rPr lang="en-US" altLang="en-US" dirty="0"/>
              <a:t>E39 </a:t>
            </a:r>
            <a:r>
              <a:rPr lang="en-US" altLang="en-US" dirty="0" smtClean="0"/>
              <a:t>Actor (X)</a:t>
            </a:r>
            <a:endParaRPr lang="el-GR" altLang="en-US" dirty="0"/>
          </a:p>
        </p:txBody>
      </p:sp>
      <p:sp>
        <p:nvSpPr>
          <p:cNvPr id="5128" name="Text Box 13"/>
          <p:cNvSpPr txBox="1">
            <a:spLocks noChangeArrowheads="1"/>
          </p:cNvSpPr>
          <p:nvPr/>
        </p:nvSpPr>
        <p:spPr bwMode="auto">
          <a:xfrm>
            <a:off x="10132547" y="2646165"/>
            <a:ext cx="1128707" cy="30777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spAutoFit/>
          </a:bodyPr>
          <a:lstStyle>
            <a:defPPr>
              <a:defRPr lang="en-US"/>
            </a:defPPr>
            <a:lvl1pPr algn="ctr">
              <a:defRPr sz="1400"/>
            </a:lvl1pPr>
          </a:lstStyle>
          <a:p>
            <a:r>
              <a:rPr lang="en-US" altLang="en-US" dirty="0"/>
              <a:t>E39 </a:t>
            </a:r>
            <a:r>
              <a:rPr lang="en-US" altLang="en-US" dirty="0" smtClean="0"/>
              <a:t>Actor (Y)</a:t>
            </a:r>
            <a:endParaRPr lang="el-GR" altLang="en-US" dirty="0"/>
          </a:p>
        </p:txBody>
      </p:sp>
      <p:cxnSp>
        <p:nvCxnSpPr>
          <p:cNvPr id="5129" name="AutoShape 14"/>
          <p:cNvCxnSpPr>
            <a:cxnSpLocks noChangeShapeType="1"/>
            <a:stCxn id="5122" idx="3"/>
            <a:endCxn id="5128" idx="1"/>
          </p:cNvCxnSpPr>
          <p:nvPr/>
        </p:nvCxnSpPr>
        <p:spPr bwMode="auto">
          <a:xfrm>
            <a:off x="8587981" y="2797816"/>
            <a:ext cx="1544566" cy="2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30" name="Text Box 15"/>
          <p:cNvSpPr txBox="1">
            <a:spLocks noChangeArrowheads="1"/>
          </p:cNvSpPr>
          <p:nvPr/>
        </p:nvSpPr>
        <p:spPr bwMode="auto">
          <a:xfrm>
            <a:off x="8560033" y="2520019"/>
            <a:ext cx="15843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SC1</a:t>
            </a:r>
            <a:r>
              <a:rPr lang="en-US" altLang="en-US" sz="1200" dirty="0" smtClean="0">
                <a:latin typeface="Times New Roman" panose="02020603050405020304" pitchFamily="18" charset="0"/>
              </a:rPr>
              <a:t> was provided to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5134" name="Line 21"/>
          <p:cNvSpPr>
            <a:spLocks noChangeShapeType="1"/>
          </p:cNvSpPr>
          <p:nvPr/>
        </p:nvSpPr>
        <p:spPr bwMode="auto">
          <a:xfrm flipH="1" flipV="1">
            <a:off x="7443137" y="1386179"/>
            <a:ext cx="3410" cy="125551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Text Box 19"/>
          <p:cNvSpPr txBox="1">
            <a:spLocks noChangeArrowheads="1"/>
          </p:cNvSpPr>
          <p:nvPr/>
        </p:nvSpPr>
        <p:spPr bwMode="auto">
          <a:xfrm>
            <a:off x="9529179" y="5915017"/>
            <a:ext cx="1887953" cy="30777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spAutoFit/>
          </a:bodyPr>
          <a:lstStyle>
            <a:defPPr>
              <a:defRPr lang="en-US"/>
            </a:defPPr>
            <a:lvl1pPr algn="ctr">
              <a:defRPr sz="1400"/>
            </a:lvl1pPr>
          </a:lstStyle>
          <a:p>
            <a:r>
              <a:rPr lang="en-US" altLang="en-US" dirty="0"/>
              <a:t>E97 Monetary </a:t>
            </a:r>
            <a:r>
              <a:rPr lang="en-US" altLang="en-US" dirty="0"/>
              <a:t>Amount </a:t>
            </a:r>
            <a:endParaRPr lang="el-GR" alt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38352" y="668745"/>
            <a:ext cx="333264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services and payments increase/decrease obligations. </a:t>
            </a:r>
            <a:r>
              <a:rPr kumimoji="0" lang="en-US" altLang="ja-JP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0" y="126646"/>
            <a:ext cx="4890832" cy="55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/>
          <a:lstStyle/>
          <a:p>
            <a:r>
              <a:rPr lang="en-US" alt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Bilateral </a:t>
            </a:r>
            <a:r>
              <a:rPr lang="en-US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usiness </a:t>
            </a:r>
            <a:r>
              <a:rPr lang="en-US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elation</a:t>
            </a:r>
            <a:endParaRPr lang="el-GR" alt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Elbow Connector 11"/>
          <p:cNvCxnSpPr>
            <a:stCxn id="5122" idx="1"/>
            <a:endCxn id="31" idx="0"/>
          </p:cNvCxnSpPr>
          <p:nvPr/>
        </p:nvCxnSpPr>
        <p:spPr>
          <a:xfrm rot="10800000" flipV="1">
            <a:off x="5639539" y="2797815"/>
            <a:ext cx="930197" cy="137406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4795396" y="4171881"/>
            <a:ext cx="1688283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1"/>
              </a:gs>
              <a:gs pos="100000">
                <a:schemeClr val="accent2">
                  <a:lumMod val="75000"/>
                </a:scheme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ctr">
              <a:defRPr sz="1400">
                <a:latin typeface="Arial" pitchFamily="34" charset="0"/>
              </a:defRPr>
            </a:lvl1pPr>
          </a:lstStyle>
          <a:p>
            <a:r>
              <a:rPr lang="en-US" altLang="en-US" dirty="0" smtClean="0"/>
              <a:t>SO3 Obligation (Y)</a:t>
            </a:r>
            <a:endParaRPr lang="el-GR" altLang="en-US" dirty="0"/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5274086" y="2923754"/>
            <a:ext cx="117291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SC2 initialized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7093661" y="1084595"/>
            <a:ext cx="952505" cy="30777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spAutoFit/>
          </a:bodyPr>
          <a:lstStyle>
            <a:defPPr>
              <a:defRPr lang="en-US"/>
            </a:defPPr>
            <a:lvl1pPr algn="ctr">
              <a:defRPr sz="1400"/>
            </a:lvl1pPr>
          </a:lstStyle>
          <a:p>
            <a:r>
              <a:rPr lang="en-US" altLang="en-US" dirty="0" smtClean="0"/>
              <a:t>E7 Activity</a:t>
            </a:r>
            <a:endParaRPr lang="el-GR" altLang="en-US" dirty="0"/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4007239" y="2594508"/>
            <a:ext cx="12590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SC7 was obligation to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cxnSp>
        <p:nvCxnSpPr>
          <p:cNvPr id="59" name="Elbow Connector 58"/>
          <p:cNvCxnSpPr>
            <a:stCxn id="31" idx="3"/>
            <a:endCxn id="5128" idx="2"/>
          </p:cNvCxnSpPr>
          <p:nvPr/>
        </p:nvCxnSpPr>
        <p:spPr>
          <a:xfrm flipV="1">
            <a:off x="6483679" y="2953942"/>
            <a:ext cx="4213222" cy="137182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" name="Elbow Connector 64"/>
          <p:cNvCxnSpPr>
            <a:endCxn id="5127" idx="2"/>
          </p:cNvCxnSpPr>
          <p:nvPr/>
        </p:nvCxnSpPr>
        <p:spPr>
          <a:xfrm rot="16200000" flipV="1">
            <a:off x="3532624" y="2913247"/>
            <a:ext cx="2105703" cy="411563"/>
          </a:xfrm>
          <a:prstGeom prst="bentConnector3">
            <a:avLst>
              <a:gd name="adj1" fmla="val -198"/>
            </a:avLst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" name="Text Box 15"/>
          <p:cNvSpPr txBox="1">
            <a:spLocks noChangeArrowheads="1"/>
          </p:cNvSpPr>
          <p:nvPr/>
        </p:nvSpPr>
        <p:spPr bwMode="auto">
          <a:xfrm>
            <a:off x="8109231" y="4076545"/>
            <a:ext cx="160556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SC6 was obligation of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76" name="Text Box 15"/>
          <p:cNvSpPr txBox="1">
            <a:spLocks noChangeArrowheads="1"/>
          </p:cNvSpPr>
          <p:nvPr/>
        </p:nvSpPr>
        <p:spPr bwMode="auto">
          <a:xfrm>
            <a:off x="5266333" y="3169700"/>
            <a:ext cx="117291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SC3 increased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77" name="Text Box 15"/>
          <p:cNvSpPr txBox="1">
            <a:spLocks noChangeArrowheads="1"/>
          </p:cNvSpPr>
          <p:nvPr/>
        </p:nvSpPr>
        <p:spPr bwMode="auto">
          <a:xfrm>
            <a:off x="6502344" y="3434482"/>
            <a:ext cx="14236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SC4 decreased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78" name="Text Box 15"/>
          <p:cNvSpPr txBox="1">
            <a:spLocks noChangeArrowheads="1"/>
          </p:cNvSpPr>
          <p:nvPr/>
        </p:nvSpPr>
        <p:spPr bwMode="auto">
          <a:xfrm>
            <a:off x="4430893" y="4835802"/>
            <a:ext cx="136529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 SC10 terminated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80" name="Text Box 2"/>
          <p:cNvSpPr txBox="1">
            <a:spLocks noChangeArrowheads="1"/>
          </p:cNvSpPr>
          <p:nvPr/>
        </p:nvSpPr>
        <p:spPr bwMode="auto">
          <a:xfrm>
            <a:off x="6924545" y="5222024"/>
            <a:ext cx="1638590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1"/>
              </a:gs>
              <a:gs pos="100000">
                <a:schemeClr val="accent2">
                  <a:lumMod val="75000"/>
                </a:scheme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ctr">
              <a:defRPr sz="1400">
                <a:latin typeface="Arial" pitchFamily="34" charset="0"/>
              </a:defRPr>
            </a:lvl1pPr>
          </a:lstStyle>
          <a:p>
            <a:r>
              <a:rPr lang="en-US" altLang="en-US" dirty="0" smtClean="0"/>
              <a:t>SO4 Payment (Y) </a:t>
            </a:r>
            <a:endParaRPr lang="el-GR" altLang="en-US" dirty="0"/>
          </a:p>
        </p:txBody>
      </p:sp>
      <p:sp>
        <p:nvSpPr>
          <p:cNvPr id="83" name="Text Box 15"/>
          <p:cNvSpPr txBox="1">
            <a:spLocks noChangeArrowheads="1"/>
          </p:cNvSpPr>
          <p:nvPr/>
        </p:nvSpPr>
        <p:spPr bwMode="auto">
          <a:xfrm>
            <a:off x="3682008" y="5731574"/>
            <a:ext cx="15843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SC8</a:t>
            </a:r>
            <a:r>
              <a:rPr lang="en-US" altLang="en-US" sz="1200" dirty="0" smtClean="0">
                <a:latin typeface="Times New Roman" panose="02020603050405020304" pitchFamily="18" charset="0"/>
              </a:rPr>
              <a:t> was provided to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cxnSp>
        <p:nvCxnSpPr>
          <p:cNvPr id="84" name="Elbow Connector 83"/>
          <p:cNvCxnSpPr>
            <a:stCxn id="5122" idx="0"/>
            <a:endCxn id="5127" idx="3"/>
          </p:cNvCxnSpPr>
          <p:nvPr/>
        </p:nvCxnSpPr>
        <p:spPr>
          <a:xfrm rot="16200000" flipV="1">
            <a:off x="5896836" y="961904"/>
            <a:ext cx="731638" cy="2632407"/>
          </a:xfrm>
          <a:prstGeom prst="bentConnector2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9" name="Elbow Connector 88"/>
          <p:cNvCxnSpPr>
            <a:stCxn id="80" idx="3"/>
            <a:endCxn id="5128" idx="3"/>
          </p:cNvCxnSpPr>
          <p:nvPr/>
        </p:nvCxnSpPr>
        <p:spPr>
          <a:xfrm flipV="1">
            <a:off x="8563135" y="2800054"/>
            <a:ext cx="2698119" cy="2575859"/>
          </a:xfrm>
          <a:prstGeom prst="bentConnector3">
            <a:avLst>
              <a:gd name="adj1" fmla="val 108473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Text Box 11"/>
          <p:cNvSpPr txBox="1">
            <a:spLocks noChangeArrowheads="1"/>
          </p:cNvSpPr>
          <p:nvPr/>
        </p:nvSpPr>
        <p:spPr bwMode="auto">
          <a:xfrm>
            <a:off x="9299163" y="5112801"/>
            <a:ext cx="136107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P14 carried out by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cxnSp>
        <p:nvCxnSpPr>
          <p:cNvPr id="94" name="Elbow Connector 93"/>
          <p:cNvCxnSpPr>
            <a:stCxn id="80" idx="2"/>
            <a:endCxn id="5127" idx="1"/>
          </p:cNvCxnSpPr>
          <p:nvPr/>
        </p:nvCxnSpPr>
        <p:spPr>
          <a:xfrm rot="5400000" flipH="1">
            <a:off x="3969632" y="1755593"/>
            <a:ext cx="3617512" cy="3930905"/>
          </a:xfrm>
          <a:prstGeom prst="bentConnector4">
            <a:avLst>
              <a:gd name="adj1" fmla="val -6319"/>
              <a:gd name="adj2" fmla="val 105815"/>
            </a:avLst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" name="Elbow Connector 100"/>
          <p:cNvCxnSpPr>
            <a:stCxn id="80" idx="1"/>
            <a:endCxn id="31" idx="2"/>
          </p:cNvCxnSpPr>
          <p:nvPr/>
        </p:nvCxnSpPr>
        <p:spPr>
          <a:xfrm rot="10800000">
            <a:off x="5639539" y="4479659"/>
            <a:ext cx="1285007" cy="89625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9" name="Elbow Connector 108"/>
          <p:cNvCxnSpPr>
            <a:stCxn id="5122" idx="2"/>
            <a:endCxn id="108" idx="3"/>
          </p:cNvCxnSpPr>
          <p:nvPr/>
        </p:nvCxnSpPr>
        <p:spPr>
          <a:xfrm rot="5400000">
            <a:off x="6617095" y="3268671"/>
            <a:ext cx="1278730" cy="64479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" name="Text Box 15"/>
          <p:cNvSpPr txBox="1">
            <a:spLocks noChangeArrowheads="1"/>
          </p:cNvSpPr>
          <p:nvPr/>
        </p:nvSpPr>
        <p:spPr bwMode="auto">
          <a:xfrm>
            <a:off x="4587545" y="4612745"/>
            <a:ext cx="14236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SC9 decreased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113" name="Text Box 15"/>
          <p:cNvSpPr txBox="1">
            <a:spLocks noChangeArrowheads="1"/>
          </p:cNvSpPr>
          <p:nvPr/>
        </p:nvSpPr>
        <p:spPr bwMode="auto">
          <a:xfrm>
            <a:off x="6436720" y="3639484"/>
            <a:ext cx="136529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 SC5 terminated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118" name="Text Box 2"/>
          <p:cNvSpPr txBox="1">
            <a:spLocks noChangeArrowheads="1"/>
          </p:cNvSpPr>
          <p:nvPr/>
        </p:nvSpPr>
        <p:spPr bwMode="auto">
          <a:xfrm>
            <a:off x="729283" y="2657338"/>
            <a:ext cx="1917513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1"/>
              </a:gs>
              <a:gs pos="100000">
                <a:schemeClr val="accent2">
                  <a:lumMod val="75000"/>
                </a:scheme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ctr">
              <a:defRPr sz="1400">
                <a:latin typeface="Arial" pitchFamily="34" charset="0"/>
              </a:defRPr>
            </a:lvl1pPr>
          </a:lstStyle>
          <a:p>
            <a:r>
              <a:rPr lang="en-US" altLang="en-US" dirty="0" smtClean="0"/>
              <a:t>SO5 Service Contract</a:t>
            </a:r>
            <a:endParaRPr lang="el-GR" altLang="en-US" dirty="0"/>
          </a:p>
        </p:txBody>
      </p:sp>
      <p:cxnSp>
        <p:nvCxnSpPr>
          <p:cNvPr id="119" name="Elbow Connector 118"/>
          <p:cNvCxnSpPr>
            <a:stCxn id="118" idx="0"/>
            <a:endCxn id="5127" idx="1"/>
          </p:cNvCxnSpPr>
          <p:nvPr/>
        </p:nvCxnSpPr>
        <p:spPr>
          <a:xfrm rot="5400000" flipH="1" flipV="1">
            <a:off x="2377963" y="1222367"/>
            <a:ext cx="745049" cy="2124895"/>
          </a:xfrm>
          <a:prstGeom prst="bentConnector2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" name="Text Box 11"/>
          <p:cNvSpPr txBox="1">
            <a:spLocks noChangeArrowheads="1"/>
          </p:cNvSpPr>
          <p:nvPr/>
        </p:nvSpPr>
        <p:spPr bwMode="auto">
          <a:xfrm>
            <a:off x="1727561" y="1635218"/>
            <a:ext cx="136107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P14 carried out by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123" name="Text Box 15"/>
          <p:cNvSpPr txBox="1">
            <a:spLocks noChangeArrowheads="1"/>
          </p:cNvSpPr>
          <p:nvPr/>
        </p:nvSpPr>
        <p:spPr bwMode="auto">
          <a:xfrm>
            <a:off x="2046563" y="4080443"/>
            <a:ext cx="13159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SC12 initialized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cxnSp>
        <p:nvCxnSpPr>
          <p:cNvPr id="124" name="Elbow Connector 123"/>
          <p:cNvCxnSpPr>
            <a:stCxn id="118" idx="2"/>
            <a:endCxn id="31" idx="1"/>
          </p:cNvCxnSpPr>
          <p:nvPr/>
        </p:nvCxnSpPr>
        <p:spPr>
          <a:xfrm rot="16200000" flipH="1">
            <a:off x="2561391" y="2091764"/>
            <a:ext cx="1360655" cy="3107356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1" name="Text Box 15"/>
          <p:cNvSpPr txBox="1">
            <a:spLocks noChangeArrowheads="1"/>
          </p:cNvSpPr>
          <p:nvPr/>
        </p:nvSpPr>
        <p:spPr bwMode="auto">
          <a:xfrm>
            <a:off x="6046997" y="4729581"/>
            <a:ext cx="117291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SC11 initialized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132" name="Text Box 2"/>
          <p:cNvSpPr txBox="1">
            <a:spLocks noChangeArrowheads="1"/>
          </p:cNvSpPr>
          <p:nvPr/>
        </p:nvSpPr>
        <p:spPr bwMode="auto">
          <a:xfrm>
            <a:off x="182390" y="4633545"/>
            <a:ext cx="2435283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1"/>
              </a:gs>
              <a:gs pos="100000">
                <a:schemeClr val="accent2">
                  <a:lumMod val="75000"/>
                </a:scheme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ctr">
              <a:defRPr sz="1400">
                <a:latin typeface="Arial" pitchFamily="34" charset="0"/>
              </a:defRPr>
            </a:lvl1pPr>
          </a:lstStyle>
          <a:p>
            <a:r>
              <a:rPr lang="en-US" altLang="en-US" dirty="0" smtClean="0"/>
              <a:t>SO6 Obligation Cancellation</a:t>
            </a:r>
            <a:endParaRPr lang="el-GR" altLang="en-US" dirty="0"/>
          </a:p>
        </p:txBody>
      </p:sp>
      <p:sp>
        <p:nvSpPr>
          <p:cNvPr id="133" name="Text Box 15"/>
          <p:cNvSpPr txBox="1">
            <a:spLocks noChangeArrowheads="1"/>
          </p:cNvSpPr>
          <p:nvPr/>
        </p:nvSpPr>
        <p:spPr bwMode="auto">
          <a:xfrm>
            <a:off x="1989611" y="5164099"/>
            <a:ext cx="136529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 SC13 terminated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cxnSp>
        <p:nvCxnSpPr>
          <p:cNvPr id="134" name="Elbow Connector 133"/>
          <p:cNvCxnSpPr>
            <a:stCxn id="132" idx="2"/>
          </p:cNvCxnSpPr>
          <p:nvPr/>
        </p:nvCxnSpPr>
        <p:spPr>
          <a:xfrm rot="5400000" flipH="1" flipV="1">
            <a:off x="2866880" y="3012807"/>
            <a:ext cx="461666" cy="3395363"/>
          </a:xfrm>
          <a:prstGeom prst="bentConnector4">
            <a:avLst>
              <a:gd name="adj1" fmla="val -49516"/>
              <a:gd name="adj2" fmla="val 67931"/>
            </a:avLst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4" name="Text Box 12"/>
          <p:cNvSpPr txBox="1">
            <a:spLocks noChangeArrowheads="1"/>
          </p:cNvSpPr>
          <p:nvPr/>
        </p:nvSpPr>
        <p:spPr bwMode="auto">
          <a:xfrm>
            <a:off x="775056" y="1070128"/>
            <a:ext cx="952505" cy="30777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spAutoFit/>
          </a:bodyPr>
          <a:lstStyle>
            <a:defPPr>
              <a:defRPr lang="en-US"/>
            </a:defPPr>
            <a:lvl1pPr algn="ctr">
              <a:defRPr sz="1400"/>
            </a:lvl1pPr>
          </a:lstStyle>
          <a:p>
            <a:r>
              <a:rPr lang="en-US" altLang="en-US" dirty="0" smtClean="0"/>
              <a:t>E7 Activity</a:t>
            </a:r>
            <a:endParaRPr lang="el-GR" altLang="en-US" dirty="0"/>
          </a:p>
        </p:txBody>
      </p:sp>
      <p:sp>
        <p:nvSpPr>
          <p:cNvPr id="145" name="Line 21"/>
          <p:cNvSpPr>
            <a:spLocks noChangeShapeType="1"/>
          </p:cNvSpPr>
          <p:nvPr/>
        </p:nvSpPr>
        <p:spPr bwMode="auto">
          <a:xfrm flipH="1" flipV="1">
            <a:off x="1023457" y="1387741"/>
            <a:ext cx="3369" cy="1269596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Text Box 2"/>
          <p:cNvSpPr txBox="1">
            <a:spLocks noChangeArrowheads="1"/>
          </p:cNvSpPr>
          <p:nvPr/>
        </p:nvSpPr>
        <p:spPr bwMode="auto">
          <a:xfrm>
            <a:off x="4532694" y="636761"/>
            <a:ext cx="1729961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1"/>
              </a:gs>
              <a:gs pos="100000">
                <a:schemeClr val="accent2">
                  <a:lumMod val="75000"/>
                </a:scheme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ctr">
              <a:defRPr sz="1400">
                <a:latin typeface="Arial" pitchFamily="34" charset="0"/>
              </a:defRPr>
            </a:lvl1pPr>
          </a:lstStyle>
          <a:p>
            <a:r>
              <a:rPr lang="en-US" altLang="en-US" dirty="0" smtClean="0"/>
              <a:t>SO1 Social Binding</a:t>
            </a:r>
            <a:endParaRPr lang="el-GR" altLang="en-US" dirty="0"/>
          </a:p>
        </p:txBody>
      </p:sp>
      <p:sp>
        <p:nvSpPr>
          <p:cNvPr id="149" name="Line 21"/>
          <p:cNvSpPr>
            <a:spLocks noChangeShapeType="1"/>
          </p:cNvSpPr>
          <p:nvPr/>
        </p:nvSpPr>
        <p:spPr bwMode="auto">
          <a:xfrm flipV="1">
            <a:off x="5108895" y="944537"/>
            <a:ext cx="14032" cy="3216402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Text Box 15"/>
          <p:cNvSpPr txBox="1">
            <a:spLocks noChangeArrowheads="1"/>
          </p:cNvSpPr>
          <p:nvPr/>
        </p:nvSpPr>
        <p:spPr bwMode="auto">
          <a:xfrm>
            <a:off x="8170718" y="6015703"/>
            <a:ext cx="96489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SC14</a:t>
            </a:r>
            <a:r>
              <a:rPr lang="en-US" altLang="en-US" sz="1200" dirty="0" smtClean="0">
                <a:latin typeface="Times New Roman" panose="02020603050405020304" pitchFamily="18" charset="0"/>
              </a:rPr>
              <a:t> payed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cxnSp>
        <p:nvCxnSpPr>
          <p:cNvPr id="152" name="Elbow Connector 151"/>
          <p:cNvCxnSpPr>
            <a:stCxn id="80" idx="2"/>
            <a:endCxn id="5135" idx="1"/>
          </p:cNvCxnSpPr>
          <p:nvPr/>
        </p:nvCxnSpPr>
        <p:spPr>
          <a:xfrm rot="16200000" flipH="1">
            <a:off x="8366957" y="4906683"/>
            <a:ext cx="539105" cy="1785339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01551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Line 21"/>
          <p:cNvSpPr>
            <a:spLocks noChangeShapeType="1"/>
          </p:cNvSpPr>
          <p:nvPr/>
        </p:nvSpPr>
        <p:spPr bwMode="auto">
          <a:xfrm flipV="1">
            <a:off x="1151472" y="1373328"/>
            <a:ext cx="31376" cy="3260216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Text Box 2"/>
          <p:cNvSpPr txBox="1">
            <a:spLocks noChangeArrowheads="1"/>
          </p:cNvSpPr>
          <p:nvPr/>
        </p:nvSpPr>
        <p:spPr bwMode="auto">
          <a:xfrm>
            <a:off x="5272026" y="3900947"/>
            <a:ext cx="1680699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1"/>
              </a:gs>
              <a:gs pos="100000">
                <a:schemeClr val="accent2">
                  <a:lumMod val="75000"/>
                </a:scheme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1400">
                <a:latin typeface="Arial" pitchFamily="34" charset="0"/>
              </a:defRPr>
            </a:lvl1pPr>
          </a:lstStyle>
          <a:p>
            <a:r>
              <a:rPr lang="en-US" altLang="en-US" dirty="0" smtClean="0"/>
              <a:t>SO3 Obligation (X)</a:t>
            </a:r>
            <a:endParaRPr lang="el-GR" altLang="en-US" dirty="0"/>
          </a:p>
        </p:txBody>
      </p:sp>
      <p:sp>
        <p:nvSpPr>
          <p:cNvPr id="79" name="Line 21"/>
          <p:cNvSpPr>
            <a:spLocks noChangeShapeType="1"/>
          </p:cNvSpPr>
          <p:nvPr/>
        </p:nvSpPr>
        <p:spPr bwMode="auto">
          <a:xfrm flipH="1" flipV="1">
            <a:off x="7955427" y="2965112"/>
            <a:ext cx="225593" cy="1900386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769181" y="2643927"/>
            <a:ext cx="1619354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1"/>
              </a:gs>
              <a:gs pos="100000">
                <a:schemeClr val="accent2">
                  <a:lumMod val="75000"/>
                </a:scheme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ctr">
              <a:defRPr sz="1400">
                <a:latin typeface="Arial" pitchFamily="34" charset="0"/>
              </a:defRPr>
            </a:lvl1pPr>
          </a:lstStyle>
          <a:p>
            <a:r>
              <a:rPr lang="en-US" altLang="en-US" dirty="0" smtClean="0"/>
              <a:t>SO2 Provision (X)</a:t>
            </a:r>
            <a:endParaRPr lang="el-GR" altLang="en-US" dirty="0"/>
          </a:p>
        </p:txBody>
      </p:sp>
      <p:sp>
        <p:nvSpPr>
          <p:cNvPr id="5126" name="Text Box 11"/>
          <p:cNvSpPr txBox="1">
            <a:spLocks noChangeArrowheads="1"/>
          </p:cNvSpPr>
          <p:nvPr/>
        </p:nvSpPr>
        <p:spPr bwMode="auto">
          <a:xfrm>
            <a:off x="5195010" y="1660220"/>
            <a:ext cx="136107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P14 carried out by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5127" name="Text Box 12"/>
          <p:cNvSpPr txBox="1">
            <a:spLocks noChangeArrowheads="1"/>
          </p:cNvSpPr>
          <p:nvPr/>
        </p:nvSpPr>
        <p:spPr bwMode="auto">
          <a:xfrm>
            <a:off x="3812935" y="1758400"/>
            <a:ext cx="1133516" cy="30777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spAutoFit/>
          </a:bodyPr>
          <a:lstStyle>
            <a:defPPr>
              <a:defRPr lang="en-US"/>
            </a:defPPr>
            <a:lvl1pPr algn="ctr">
              <a:defRPr sz="1400"/>
            </a:lvl1pPr>
          </a:lstStyle>
          <a:p>
            <a:r>
              <a:rPr lang="en-US" altLang="en-US" dirty="0"/>
              <a:t>E39 </a:t>
            </a:r>
            <a:r>
              <a:rPr lang="en-US" altLang="en-US" dirty="0" smtClean="0"/>
              <a:t>Actor (X)</a:t>
            </a:r>
            <a:endParaRPr lang="el-GR" altLang="en-US" dirty="0"/>
          </a:p>
        </p:txBody>
      </p:sp>
      <p:sp>
        <p:nvSpPr>
          <p:cNvPr id="5128" name="Text Box 13"/>
          <p:cNvSpPr txBox="1">
            <a:spLocks noChangeArrowheads="1"/>
          </p:cNvSpPr>
          <p:nvPr/>
        </p:nvSpPr>
        <p:spPr bwMode="auto">
          <a:xfrm>
            <a:off x="10132547" y="2646165"/>
            <a:ext cx="1128707" cy="30777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spAutoFit/>
          </a:bodyPr>
          <a:lstStyle>
            <a:defPPr>
              <a:defRPr lang="en-US"/>
            </a:defPPr>
            <a:lvl1pPr algn="ctr">
              <a:defRPr sz="1400"/>
            </a:lvl1pPr>
          </a:lstStyle>
          <a:p>
            <a:r>
              <a:rPr lang="en-US" altLang="en-US" dirty="0"/>
              <a:t>E39 </a:t>
            </a:r>
            <a:r>
              <a:rPr lang="en-US" altLang="en-US" dirty="0" smtClean="0"/>
              <a:t>Actor (Y)</a:t>
            </a:r>
            <a:endParaRPr lang="el-GR" altLang="en-US" dirty="0"/>
          </a:p>
        </p:txBody>
      </p:sp>
      <p:cxnSp>
        <p:nvCxnSpPr>
          <p:cNvPr id="5129" name="AutoShape 14"/>
          <p:cNvCxnSpPr>
            <a:cxnSpLocks noChangeShapeType="1"/>
            <a:stCxn id="5122" idx="3"/>
            <a:endCxn id="5128" idx="1"/>
          </p:cNvCxnSpPr>
          <p:nvPr/>
        </p:nvCxnSpPr>
        <p:spPr bwMode="auto">
          <a:xfrm>
            <a:off x="8388535" y="2797816"/>
            <a:ext cx="1744012" cy="2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30" name="Text Box 15"/>
          <p:cNvSpPr txBox="1">
            <a:spLocks noChangeArrowheads="1"/>
          </p:cNvSpPr>
          <p:nvPr/>
        </p:nvSpPr>
        <p:spPr bwMode="auto">
          <a:xfrm>
            <a:off x="8560033" y="2520019"/>
            <a:ext cx="15843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SC1</a:t>
            </a:r>
            <a:r>
              <a:rPr lang="en-US" altLang="en-US" sz="1200" dirty="0" smtClean="0">
                <a:latin typeface="Times New Roman" panose="02020603050405020304" pitchFamily="18" charset="0"/>
              </a:rPr>
              <a:t> was provided to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5134" name="Line 21"/>
          <p:cNvSpPr>
            <a:spLocks noChangeShapeType="1"/>
          </p:cNvSpPr>
          <p:nvPr/>
        </p:nvSpPr>
        <p:spPr bwMode="auto">
          <a:xfrm flipH="1" flipV="1">
            <a:off x="7443137" y="1386179"/>
            <a:ext cx="3410" cy="125551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Text Box 19"/>
          <p:cNvSpPr txBox="1">
            <a:spLocks noChangeArrowheads="1"/>
          </p:cNvSpPr>
          <p:nvPr/>
        </p:nvSpPr>
        <p:spPr bwMode="auto">
          <a:xfrm>
            <a:off x="9999475" y="4861629"/>
            <a:ext cx="1887953" cy="30777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spAutoFit/>
          </a:bodyPr>
          <a:lstStyle>
            <a:defPPr>
              <a:defRPr lang="en-US"/>
            </a:defPPr>
            <a:lvl1pPr algn="ctr">
              <a:defRPr sz="1400"/>
            </a:lvl1pPr>
          </a:lstStyle>
          <a:p>
            <a:r>
              <a:rPr lang="en-US" altLang="en-US" dirty="0"/>
              <a:t>E97 Monetary </a:t>
            </a:r>
            <a:r>
              <a:rPr lang="en-US" altLang="en-US" dirty="0"/>
              <a:t>Amount </a:t>
            </a:r>
            <a:endParaRPr lang="el-GR" alt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8914" y="467593"/>
            <a:ext cx="258564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provisions increase/decrease obligations. </a:t>
            </a:r>
            <a:r>
              <a:rPr kumimoji="0" lang="en-US" altLang="ja-JP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0" y="126646"/>
            <a:ext cx="4890832" cy="55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/>
          <a:lstStyle/>
          <a:p>
            <a:r>
              <a:rPr lang="en-US" alt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Bilateral </a:t>
            </a:r>
            <a:r>
              <a:rPr lang="en-US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usiness </a:t>
            </a:r>
            <a:r>
              <a:rPr lang="en-US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elation</a:t>
            </a:r>
            <a:endParaRPr lang="el-GR" alt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Elbow Connector 11"/>
          <p:cNvCxnSpPr>
            <a:stCxn id="5122" idx="1"/>
            <a:endCxn id="31" idx="0"/>
          </p:cNvCxnSpPr>
          <p:nvPr/>
        </p:nvCxnSpPr>
        <p:spPr>
          <a:xfrm rot="10800000" flipV="1">
            <a:off x="5661995" y="2797815"/>
            <a:ext cx="1107186" cy="119846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4821646" y="3996283"/>
            <a:ext cx="1680698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1"/>
              </a:gs>
              <a:gs pos="100000">
                <a:schemeClr val="accent2">
                  <a:lumMod val="75000"/>
                </a:scheme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1400">
                <a:latin typeface="Arial" pitchFamily="34" charset="0"/>
              </a:defRPr>
            </a:lvl1pPr>
          </a:lstStyle>
          <a:p>
            <a:r>
              <a:rPr lang="en-US" altLang="en-US" dirty="0" smtClean="0"/>
              <a:t>SO3 Obligation (Y)</a:t>
            </a:r>
            <a:endParaRPr lang="el-GR" altLang="en-US" dirty="0"/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5299250" y="2923754"/>
            <a:ext cx="117291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SC2 initialized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7093661" y="1084595"/>
            <a:ext cx="952505" cy="30777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spAutoFit/>
          </a:bodyPr>
          <a:lstStyle>
            <a:defPPr>
              <a:defRPr lang="en-US"/>
            </a:defPPr>
            <a:lvl1pPr algn="ctr">
              <a:defRPr sz="1400"/>
            </a:lvl1pPr>
          </a:lstStyle>
          <a:p>
            <a:r>
              <a:rPr lang="en-US" altLang="en-US" dirty="0" smtClean="0"/>
              <a:t>E7 Activity</a:t>
            </a:r>
            <a:endParaRPr lang="el-GR" altLang="en-US" dirty="0"/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4007239" y="2594508"/>
            <a:ext cx="12590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SC7 was obligation to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cxnSp>
        <p:nvCxnSpPr>
          <p:cNvPr id="59" name="Elbow Connector 58"/>
          <p:cNvCxnSpPr>
            <a:stCxn id="31" idx="3"/>
            <a:endCxn id="5128" idx="2"/>
          </p:cNvCxnSpPr>
          <p:nvPr/>
        </p:nvCxnSpPr>
        <p:spPr>
          <a:xfrm flipV="1">
            <a:off x="6502344" y="2953942"/>
            <a:ext cx="4194557" cy="119623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" name="Elbow Connector 64"/>
          <p:cNvCxnSpPr>
            <a:endCxn id="5127" idx="2"/>
          </p:cNvCxnSpPr>
          <p:nvPr/>
        </p:nvCxnSpPr>
        <p:spPr>
          <a:xfrm rot="16200000" flipV="1">
            <a:off x="3645824" y="2800047"/>
            <a:ext cx="1930105" cy="462365"/>
          </a:xfrm>
          <a:prstGeom prst="bentConnector3">
            <a:avLst>
              <a:gd name="adj1" fmla="val 17"/>
            </a:avLst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" name="Text Box 15"/>
          <p:cNvSpPr txBox="1">
            <a:spLocks noChangeArrowheads="1"/>
          </p:cNvSpPr>
          <p:nvPr/>
        </p:nvSpPr>
        <p:spPr bwMode="auto">
          <a:xfrm>
            <a:off x="8134195" y="3899213"/>
            <a:ext cx="155563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SC6 was obligation of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76" name="Text Box 15"/>
          <p:cNvSpPr txBox="1">
            <a:spLocks noChangeArrowheads="1"/>
          </p:cNvSpPr>
          <p:nvPr/>
        </p:nvSpPr>
        <p:spPr bwMode="auto">
          <a:xfrm>
            <a:off x="5291498" y="3171039"/>
            <a:ext cx="1147050" cy="275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SC3 increased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77" name="Text Box 15"/>
          <p:cNvSpPr txBox="1">
            <a:spLocks noChangeArrowheads="1"/>
          </p:cNvSpPr>
          <p:nvPr/>
        </p:nvSpPr>
        <p:spPr bwMode="auto">
          <a:xfrm>
            <a:off x="6502344" y="3241540"/>
            <a:ext cx="11071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SC4 decreased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80" name="Text Box 2"/>
          <p:cNvSpPr txBox="1">
            <a:spLocks noChangeArrowheads="1"/>
          </p:cNvSpPr>
          <p:nvPr/>
        </p:nvSpPr>
        <p:spPr bwMode="auto">
          <a:xfrm>
            <a:off x="7400495" y="4865498"/>
            <a:ext cx="1399742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1"/>
              </a:gs>
              <a:gs pos="100000">
                <a:schemeClr val="accent2">
                  <a:lumMod val="75000"/>
                </a:scheme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ctr">
              <a:defRPr sz="1400">
                <a:latin typeface="Arial" pitchFamily="34" charset="0"/>
              </a:defRPr>
            </a:lvl1pPr>
          </a:lstStyle>
          <a:p>
            <a:r>
              <a:rPr lang="en-US" altLang="en-US" dirty="0" smtClean="0"/>
              <a:t>SO4 Payment </a:t>
            </a:r>
            <a:endParaRPr lang="el-GR" altLang="en-US" dirty="0"/>
          </a:p>
        </p:txBody>
      </p:sp>
      <p:cxnSp>
        <p:nvCxnSpPr>
          <p:cNvPr id="84" name="Elbow Connector 83"/>
          <p:cNvCxnSpPr>
            <a:stCxn id="5122" idx="0"/>
            <a:endCxn id="5127" idx="3"/>
          </p:cNvCxnSpPr>
          <p:nvPr/>
        </p:nvCxnSpPr>
        <p:spPr>
          <a:xfrm rot="16200000" flipV="1">
            <a:off x="5896836" y="961904"/>
            <a:ext cx="731638" cy="2632407"/>
          </a:xfrm>
          <a:prstGeom prst="bentConnector2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9" name="Elbow Connector 108"/>
          <p:cNvCxnSpPr>
            <a:stCxn id="5122" idx="2"/>
            <a:endCxn id="108" idx="3"/>
          </p:cNvCxnSpPr>
          <p:nvPr/>
        </p:nvCxnSpPr>
        <p:spPr>
          <a:xfrm rot="5400000">
            <a:off x="6714226" y="3190204"/>
            <a:ext cx="1103132" cy="62613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" name="Text Box 15"/>
          <p:cNvSpPr txBox="1">
            <a:spLocks noChangeArrowheads="1"/>
          </p:cNvSpPr>
          <p:nvPr/>
        </p:nvSpPr>
        <p:spPr bwMode="auto">
          <a:xfrm>
            <a:off x="6457948" y="3462144"/>
            <a:ext cx="11826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 SC5 terminated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118" name="Text Box 2"/>
          <p:cNvSpPr txBox="1">
            <a:spLocks noChangeArrowheads="1"/>
          </p:cNvSpPr>
          <p:nvPr/>
        </p:nvSpPr>
        <p:spPr bwMode="auto">
          <a:xfrm>
            <a:off x="524901" y="2657338"/>
            <a:ext cx="2326278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1"/>
              </a:gs>
              <a:gs pos="100000">
                <a:schemeClr val="accent2">
                  <a:lumMod val="75000"/>
                </a:scheme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ctr">
              <a:defRPr sz="1400">
                <a:latin typeface="Arial" pitchFamily="34" charset="0"/>
              </a:defRPr>
            </a:lvl1pPr>
          </a:lstStyle>
          <a:p>
            <a:r>
              <a:rPr lang="en-US" altLang="en-US" dirty="0" smtClean="0"/>
              <a:t>SO5 Service Contract (XY)</a:t>
            </a:r>
            <a:endParaRPr lang="el-GR" altLang="en-US" dirty="0"/>
          </a:p>
        </p:txBody>
      </p:sp>
      <p:sp>
        <p:nvSpPr>
          <p:cNvPr id="122" name="Text Box 11"/>
          <p:cNvSpPr txBox="1">
            <a:spLocks noChangeArrowheads="1"/>
          </p:cNvSpPr>
          <p:nvPr/>
        </p:nvSpPr>
        <p:spPr bwMode="auto">
          <a:xfrm>
            <a:off x="1682527" y="937182"/>
            <a:ext cx="136107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P14 carried out by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sp>
        <p:nvSpPr>
          <p:cNvPr id="123" name="Text Box 15"/>
          <p:cNvSpPr txBox="1">
            <a:spLocks noChangeArrowheads="1"/>
          </p:cNvSpPr>
          <p:nvPr/>
        </p:nvSpPr>
        <p:spPr bwMode="auto">
          <a:xfrm>
            <a:off x="2067024" y="3903111"/>
            <a:ext cx="12750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SC8 initialized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cxnSp>
        <p:nvCxnSpPr>
          <p:cNvPr id="124" name="Elbow Connector 123"/>
          <p:cNvCxnSpPr>
            <a:stCxn id="118" idx="2"/>
            <a:endCxn id="31" idx="1"/>
          </p:cNvCxnSpPr>
          <p:nvPr/>
        </p:nvCxnSpPr>
        <p:spPr>
          <a:xfrm rot="16200000" flipH="1">
            <a:off x="2662315" y="1990840"/>
            <a:ext cx="1185057" cy="3133606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2" name="Text Box 2"/>
          <p:cNvSpPr txBox="1">
            <a:spLocks noChangeArrowheads="1"/>
          </p:cNvSpPr>
          <p:nvPr/>
        </p:nvSpPr>
        <p:spPr bwMode="auto">
          <a:xfrm>
            <a:off x="159391" y="4457947"/>
            <a:ext cx="2420419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1"/>
              </a:gs>
              <a:gs pos="100000">
                <a:schemeClr val="accent2">
                  <a:lumMod val="75000"/>
                </a:scheme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1400">
                <a:latin typeface="Arial" pitchFamily="34" charset="0"/>
              </a:defRPr>
            </a:lvl1pPr>
          </a:lstStyle>
          <a:p>
            <a:r>
              <a:rPr lang="en-US" altLang="en-US" dirty="0" smtClean="0"/>
              <a:t>SO6 Obligation Cancellation</a:t>
            </a:r>
            <a:endParaRPr lang="el-GR" altLang="en-US" dirty="0"/>
          </a:p>
        </p:txBody>
      </p:sp>
      <p:sp>
        <p:nvSpPr>
          <p:cNvPr id="133" name="Text Box 15"/>
          <p:cNvSpPr txBox="1">
            <a:spLocks noChangeArrowheads="1"/>
          </p:cNvSpPr>
          <p:nvPr/>
        </p:nvSpPr>
        <p:spPr bwMode="auto">
          <a:xfrm>
            <a:off x="2593422" y="4589489"/>
            <a:ext cx="13228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 SC9 cancelled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cxnSp>
        <p:nvCxnSpPr>
          <p:cNvPr id="134" name="Elbow Connector 133"/>
          <p:cNvCxnSpPr>
            <a:stCxn id="132" idx="3"/>
          </p:cNvCxnSpPr>
          <p:nvPr/>
        </p:nvCxnSpPr>
        <p:spPr>
          <a:xfrm flipV="1">
            <a:off x="2579810" y="4304060"/>
            <a:ext cx="2236405" cy="307776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4" name="Text Box 12"/>
          <p:cNvSpPr txBox="1">
            <a:spLocks noChangeArrowheads="1"/>
          </p:cNvSpPr>
          <p:nvPr/>
        </p:nvSpPr>
        <p:spPr bwMode="auto">
          <a:xfrm>
            <a:off x="775056" y="1070128"/>
            <a:ext cx="952505" cy="30777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spAutoFit/>
          </a:bodyPr>
          <a:lstStyle>
            <a:defPPr>
              <a:defRPr lang="en-US"/>
            </a:defPPr>
            <a:lvl1pPr algn="ctr">
              <a:defRPr sz="1400"/>
            </a:lvl1pPr>
          </a:lstStyle>
          <a:p>
            <a:r>
              <a:rPr lang="en-US" altLang="en-US" dirty="0" smtClean="0"/>
              <a:t>E7 Activity</a:t>
            </a:r>
            <a:endParaRPr lang="el-GR" altLang="en-US" dirty="0"/>
          </a:p>
        </p:txBody>
      </p:sp>
      <p:sp>
        <p:nvSpPr>
          <p:cNvPr id="145" name="Line 21"/>
          <p:cNvSpPr>
            <a:spLocks noChangeShapeType="1"/>
          </p:cNvSpPr>
          <p:nvPr/>
        </p:nvSpPr>
        <p:spPr bwMode="auto">
          <a:xfrm flipH="1" flipV="1">
            <a:off x="1023457" y="1387741"/>
            <a:ext cx="3369" cy="1269596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Text Box 2"/>
          <p:cNvSpPr txBox="1">
            <a:spLocks noChangeArrowheads="1"/>
          </p:cNvSpPr>
          <p:nvPr/>
        </p:nvSpPr>
        <p:spPr bwMode="auto">
          <a:xfrm>
            <a:off x="4532694" y="636761"/>
            <a:ext cx="1729961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1"/>
              </a:gs>
              <a:gs pos="100000">
                <a:schemeClr val="accent2">
                  <a:lumMod val="75000"/>
                </a:scheme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ctr">
              <a:defRPr sz="1400">
                <a:latin typeface="Arial" pitchFamily="34" charset="0"/>
              </a:defRPr>
            </a:lvl1pPr>
          </a:lstStyle>
          <a:p>
            <a:r>
              <a:rPr lang="en-US" altLang="en-US" dirty="0" smtClean="0"/>
              <a:t>SO1 Social Binding</a:t>
            </a:r>
            <a:endParaRPr lang="el-GR" altLang="en-US" dirty="0"/>
          </a:p>
        </p:txBody>
      </p:sp>
      <p:sp>
        <p:nvSpPr>
          <p:cNvPr id="149" name="Line 21"/>
          <p:cNvSpPr>
            <a:spLocks noChangeShapeType="1"/>
          </p:cNvSpPr>
          <p:nvPr/>
        </p:nvSpPr>
        <p:spPr bwMode="auto">
          <a:xfrm flipV="1">
            <a:off x="5108895" y="944537"/>
            <a:ext cx="14032" cy="3216402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Text Box 15"/>
          <p:cNvSpPr txBox="1">
            <a:spLocks noChangeArrowheads="1"/>
          </p:cNvSpPr>
          <p:nvPr/>
        </p:nvSpPr>
        <p:spPr bwMode="auto">
          <a:xfrm>
            <a:off x="8948851" y="4740880"/>
            <a:ext cx="96489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6837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latin typeface="Times New Roman" panose="02020603050405020304" pitchFamily="18" charset="0"/>
              </a:rPr>
              <a:t>SC10</a:t>
            </a:r>
            <a:r>
              <a:rPr lang="en-US" altLang="en-US" sz="1200" dirty="0" smtClean="0">
                <a:latin typeface="Times New Roman" panose="02020603050405020304" pitchFamily="18" charset="0"/>
              </a:rPr>
              <a:t> payed</a:t>
            </a:r>
            <a:endParaRPr lang="el-GR" altLang="en-US" sz="1200" dirty="0">
              <a:latin typeface="Times New Roman" panose="02020603050405020304" pitchFamily="18" charset="0"/>
            </a:endParaRPr>
          </a:p>
        </p:txBody>
      </p:sp>
      <p:cxnSp>
        <p:nvCxnSpPr>
          <p:cNvPr id="152" name="Elbow Connector 151"/>
          <p:cNvCxnSpPr>
            <a:stCxn id="80" idx="3"/>
            <a:endCxn id="5135" idx="1"/>
          </p:cNvCxnSpPr>
          <p:nvPr/>
        </p:nvCxnSpPr>
        <p:spPr>
          <a:xfrm flipV="1">
            <a:off x="8800237" y="5015518"/>
            <a:ext cx="1199238" cy="386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3119589" y="1071505"/>
            <a:ext cx="891462" cy="30777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spAutoFit/>
          </a:bodyPr>
          <a:lstStyle>
            <a:defPPr>
              <a:defRPr lang="en-US"/>
            </a:defPPr>
            <a:lvl1pPr algn="ctr">
              <a:defRPr sz="1400"/>
            </a:lvl1pPr>
          </a:lstStyle>
          <a:p>
            <a:r>
              <a:rPr lang="en-US" altLang="en-US" dirty="0"/>
              <a:t>E39 </a:t>
            </a:r>
            <a:r>
              <a:rPr lang="en-US" altLang="en-US" dirty="0" smtClean="0"/>
              <a:t>Actor</a:t>
            </a:r>
            <a:endParaRPr lang="el-GR" altLang="en-US" dirty="0"/>
          </a:p>
        </p:txBody>
      </p:sp>
      <p:cxnSp>
        <p:nvCxnSpPr>
          <p:cNvPr id="60" name="AutoShape 14"/>
          <p:cNvCxnSpPr>
            <a:cxnSpLocks noChangeShapeType="1"/>
            <a:stCxn id="144" idx="3"/>
            <a:endCxn id="57" idx="1"/>
          </p:cNvCxnSpPr>
          <p:nvPr/>
        </p:nvCxnSpPr>
        <p:spPr bwMode="auto">
          <a:xfrm>
            <a:off x="1727561" y="1224017"/>
            <a:ext cx="1392028" cy="137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Line 21"/>
          <p:cNvSpPr>
            <a:spLocks noChangeShapeType="1"/>
          </p:cNvSpPr>
          <p:nvPr/>
        </p:nvSpPr>
        <p:spPr bwMode="auto">
          <a:xfrm flipV="1">
            <a:off x="6904923" y="2965111"/>
            <a:ext cx="986708" cy="2412232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Text Box 2"/>
          <p:cNvSpPr txBox="1">
            <a:spLocks noChangeArrowheads="1"/>
          </p:cNvSpPr>
          <p:nvPr/>
        </p:nvSpPr>
        <p:spPr bwMode="auto">
          <a:xfrm>
            <a:off x="5947353" y="5359385"/>
            <a:ext cx="1779398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1"/>
              </a:gs>
              <a:gs pos="100000">
                <a:schemeClr val="accent2">
                  <a:lumMod val="75000"/>
                </a:scheme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ctr">
              <a:defRPr sz="1400">
                <a:latin typeface="Arial" pitchFamily="34" charset="0"/>
              </a:defRPr>
            </a:lvl1pPr>
          </a:lstStyle>
          <a:p>
            <a:r>
              <a:rPr lang="en-US" altLang="en-US" dirty="0" smtClean="0"/>
              <a:t>SO7 Service Action </a:t>
            </a:r>
            <a:endParaRPr lang="el-GR" altLang="en-US" dirty="0"/>
          </a:p>
        </p:txBody>
      </p:sp>
      <p:sp>
        <p:nvSpPr>
          <p:cNvPr id="87" name="Text Box 2"/>
          <p:cNvSpPr txBox="1">
            <a:spLocks noChangeArrowheads="1"/>
          </p:cNvSpPr>
          <p:nvPr/>
        </p:nvSpPr>
        <p:spPr bwMode="auto">
          <a:xfrm>
            <a:off x="4832432" y="5955181"/>
            <a:ext cx="1936749" cy="30777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bg1"/>
              </a:gs>
              <a:gs pos="100000">
                <a:schemeClr val="accent2">
                  <a:lumMod val="75000"/>
                </a:scheme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 algn="ctr">
              <a:defRPr sz="1400">
                <a:latin typeface="Arial" pitchFamily="34" charset="0"/>
              </a:defRPr>
            </a:lvl1pPr>
          </a:lstStyle>
          <a:p>
            <a:r>
              <a:rPr lang="en-US" altLang="en-US" dirty="0" smtClean="0"/>
              <a:t>SO8 </a:t>
            </a:r>
            <a:r>
              <a:rPr lang="en-US" altLang="en-US" dirty="0" err="1" smtClean="0"/>
              <a:t>Labour</a:t>
            </a:r>
            <a:r>
              <a:rPr lang="en-US" altLang="en-US" dirty="0" smtClean="0"/>
              <a:t> Provision</a:t>
            </a:r>
            <a:endParaRPr lang="el-GR" altLang="en-US" dirty="0"/>
          </a:p>
        </p:txBody>
      </p:sp>
      <p:sp>
        <p:nvSpPr>
          <p:cNvPr id="88" name="Text Box 2"/>
          <p:cNvSpPr txBox="1">
            <a:spLocks noChangeArrowheads="1"/>
          </p:cNvSpPr>
          <p:nvPr/>
        </p:nvSpPr>
        <p:spPr bwMode="auto">
          <a:xfrm>
            <a:off x="7424598" y="5929880"/>
            <a:ext cx="1218603" cy="30777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chemeClr val="bg1"/>
              </a:gs>
              <a:gs pos="100000">
                <a:srgbClr val="97C9F3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spAutoFit/>
          </a:bodyPr>
          <a:lstStyle>
            <a:defPPr>
              <a:defRPr lang="en-US"/>
            </a:defPPr>
            <a:lvl1pPr algn="ctr">
              <a:defRPr sz="1400"/>
            </a:lvl1pPr>
          </a:lstStyle>
          <a:p>
            <a:r>
              <a:rPr lang="en-US" altLang="en-US" dirty="0"/>
              <a:t>E8 </a:t>
            </a:r>
            <a:r>
              <a:rPr lang="en-US" altLang="en-US" dirty="0" smtClean="0"/>
              <a:t>Acquisition</a:t>
            </a:r>
            <a:endParaRPr lang="el-GR" altLang="en-US" dirty="0"/>
          </a:p>
        </p:txBody>
      </p:sp>
      <p:sp>
        <p:nvSpPr>
          <p:cNvPr id="90" name="Line 21"/>
          <p:cNvSpPr>
            <a:spLocks noChangeShapeType="1"/>
          </p:cNvSpPr>
          <p:nvPr/>
        </p:nvSpPr>
        <p:spPr bwMode="auto">
          <a:xfrm flipH="1" flipV="1">
            <a:off x="6988027" y="5664940"/>
            <a:ext cx="967399" cy="255883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Line 21"/>
          <p:cNvSpPr>
            <a:spLocks noChangeShapeType="1"/>
          </p:cNvSpPr>
          <p:nvPr/>
        </p:nvSpPr>
        <p:spPr bwMode="auto">
          <a:xfrm flipV="1">
            <a:off x="5947352" y="5676219"/>
            <a:ext cx="780617" cy="278962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66257" y="5247314"/>
            <a:ext cx="3246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FOL:</a:t>
            </a:r>
          </a:p>
          <a:p>
            <a:r>
              <a:rPr lang="en-US" sz="1200" dirty="0" smtClean="0"/>
              <a:t>SC1(</a:t>
            </a:r>
            <a:r>
              <a:rPr lang="en-US" sz="1200" dirty="0" err="1"/>
              <a:t>u</a:t>
            </a:r>
            <a:r>
              <a:rPr lang="en-US" sz="1200" dirty="0" err="1" smtClean="0"/>
              <a:t>,y</a:t>
            </a:r>
            <a:r>
              <a:rPr lang="en-US" sz="1200" dirty="0"/>
              <a:t>) ⊃ </a:t>
            </a:r>
            <a:r>
              <a:rPr lang="en-US" sz="1200" dirty="0" smtClean="0"/>
              <a:t>SO2(u)</a:t>
            </a:r>
            <a:endParaRPr lang="en-US" sz="1200" dirty="0"/>
          </a:p>
          <a:p>
            <a:r>
              <a:rPr lang="es-ES" sz="1200" dirty="0" smtClean="0"/>
              <a:t>SC1(</a:t>
            </a:r>
            <a:r>
              <a:rPr lang="es-ES" sz="1200" dirty="0" err="1"/>
              <a:t>u</a:t>
            </a:r>
            <a:r>
              <a:rPr lang="es-ES" sz="1200" dirty="0" err="1" smtClean="0"/>
              <a:t>,y</a:t>
            </a:r>
            <a:r>
              <a:rPr lang="es-ES" sz="1200" dirty="0"/>
              <a:t>) ⊃ </a:t>
            </a:r>
            <a:r>
              <a:rPr lang="es-ES" sz="1200" dirty="0" smtClean="0"/>
              <a:t>E39(y</a:t>
            </a:r>
            <a:r>
              <a:rPr lang="es-ES" sz="1200" dirty="0"/>
              <a:t>) </a:t>
            </a:r>
            <a:endParaRPr lang="en-US" sz="1200" dirty="0"/>
          </a:p>
          <a:p>
            <a:r>
              <a:rPr lang="es-ES" sz="1200" dirty="0" smtClean="0"/>
              <a:t>SC1(</a:t>
            </a:r>
            <a:r>
              <a:rPr lang="es-ES" sz="1200" dirty="0" err="1"/>
              <a:t>u</a:t>
            </a:r>
            <a:r>
              <a:rPr lang="es-ES" sz="1200" dirty="0" err="1" smtClean="0"/>
              <a:t>,y</a:t>
            </a:r>
            <a:r>
              <a:rPr lang="es-ES" sz="1200" dirty="0" smtClean="0"/>
              <a:t>) AND P14(</a:t>
            </a:r>
            <a:r>
              <a:rPr lang="es-ES" sz="1200" dirty="0" err="1" smtClean="0"/>
              <a:t>u,x</a:t>
            </a:r>
            <a:r>
              <a:rPr lang="es-ES" sz="1200" dirty="0" smtClean="0"/>
              <a:t>) ⊃ SC3(</a:t>
            </a:r>
            <a:r>
              <a:rPr lang="es-ES" sz="1200" dirty="0" err="1"/>
              <a:t>w</a:t>
            </a:r>
            <a:r>
              <a:rPr lang="es-ES" sz="1200" dirty="0" err="1" smtClean="0"/>
              <a:t>,y</a:t>
            </a:r>
            <a:r>
              <a:rPr lang="es-ES" sz="1200" dirty="0" smtClean="0"/>
              <a:t>) AND SC7(</a:t>
            </a:r>
            <a:r>
              <a:rPr lang="es-ES" sz="1200" dirty="0" err="1" smtClean="0"/>
              <a:t>w,x</a:t>
            </a:r>
            <a:r>
              <a:rPr lang="es-ES" sz="1200" dirty="0" smtClean="0"/>
              <a:t>) AND (SC2(</a:t>
            </a:r>
            <a:r>
              <a:rPr lang="es-ES" sz="1200" dirty="0" err="1" smtClean="0"/>
              <a:t>u,w</a:t>
            </a:r>
            <a:r>
              <a:rPr lang="es-ES" sz="1200" dirty="0" smtClean="0"/>
              <a:t>) OR SC3(</a:t>
            </a:r>
            <a:r>
              <a:rPr lang="es-ES" sz="1200" dirty="0" err="1" smtClean="0"/>
              <a:t>u,w</a:t>
            </a:r>
            <a:r>
              <a:rPr lang="es-ES" sz="1200" dirty="0" smtClean="0"/>
              <a:t>)</a:t>
            </a:r>
          </a:p>
          <a:p>
            <a:r>
              <a:rPr lang="es-ES" sz="1200" smtClean="0"/>
              <a:t>……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53806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424</Words>
  <Application>Microsoft Office PowerPoint</Application>
  <PresentationFormat>Widescreen</PresentationFormat>
  <Paragraphs>86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MS Mincho</vt:lpstr>
      <vt:lpstr>MS PGothic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Athina Kritsotaki</dc:creator>
  <cp:lastModifiedBy>Martin Doerr</cp:lastModifiedBy>
  <cp:revision>49</cp:revision>
  <dcterms:created xsi:type="dcterms:W3CDTF">2018-11-27T10:22:13Z</dcterms:created>
  <dcterms:modified xsi:type="dcterms:W3CDTF">2019-03-22T10:31:57Z</dcterms:modified>
</cp:coreProperties>
</file>