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18"/>
  </p:notesMasterIdLst>
  <p:sldIdLst>
    <p:sldId id="279" r:id="rId4"/>
    <p:sldId id="280" r:id="rId5"/>
    <p:sldId id="257" r:id="rId6"/>
    <p:sldId id="265" r:id="rId7"/>
    <p:sldId id="262" r:id="rId8"/>
    <p:sldId id="266" r:id="rId9"/>
    <p:sldId id="260" r:id="rId10"/>
    <p:sldId id="272" r:id="rId11"/>
    <p:sldId id="271" r:id="rId12"/>
    <p:sldId id="258" r:id="rId13"/>
    <p:sldId id="273" r:id="rId14"/>
    <p:sldId id="274" r:id="rId15"/>
    <p:sldId id="278" r:id="rId16"/>
    <p:sldId id="277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6993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I‘d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welcome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baseline="0" dirty="0" smtClean="0"/>
              <a:t> …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r>
              <a:rPr lang="de-DE" dirty="0" smtClean="0"/>
              <a:t> 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?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a prototype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…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Having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)…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copy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perspective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Access Point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, …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2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Finally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I‘d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impression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prototype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doing</a:t>
            </a:r>
            <a:r>
              <a:rPr lang="de-DE" baseline="0" dirty="0" smtClean="0"/>
              <a:t> a live </a:t>
            </a:r>
            <a:r>
              <a:rPr lang="de-DE" baseline="0" dirty="0" err="1" smtClean="0"/>
              <a:t>demo</a:t>
            </a:r>
            <a:r>
              <a:rPr lang="de-DE" baseline="0" dirty="0" smtClean="0"/>
              <a:t>.  </a:t>
            </a: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deadlock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6236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 smtClean="0"/>
              <a:t>The </a:t>
            </a:r>
            <a:r>
              <a:rPr lang="fr-FR" dirty="0" err="1" smtClean="0"/>
              <a:t>biblissima</a:t>
            </a:r>
            <a:r>
              <a:rPr lang="fr-FR" baseline="0" dirty="0" smtClean="0"/>
              <a:t> prototype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about the </a:t>
            </a:r>
            <a:r>
              <a:rPr lang="fr-FR" baseline="0" dirty="0" err="1" smtClean="0"/>
              <a:t>federation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iconographic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databases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access</a:t>
            </a:r>
            <a:r>
              <a:rPr lang="fr-FR" baseline="0" dirty="0" smtClean="0"/>
              <a:t> point </a:t>
            </a:r>
            <a:endParaRPr dirty="0"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First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Biblissima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consortium</a:t>
            </a:r>
            <a:r>
              <a:rPr lang="de-DE" baseline="0" dirty="0" smtClean="0"/>
              <a:t>: … 9 </a:t>
            </a:r>
            <a:r>
              <a:rPr lang="de-DE" baseline="0" dirty="0" err="1" smtClean="0"/>
              <a:t>partners</a:t>
            </a:r>
            <a:r>
              <a:rPr lang="de-DE" baseline="0" dirty="0" smtClean="0"/>
              <a:t>, …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objective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biblissima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portal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major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components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portal</a:t>
            </a:r>
            <a:r>
              <a:rPr lang="de-DE" baseline="0" dirty="0" smtClean="0"/>
              <a:t>. …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5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time a prototype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, …   The prototype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CubicWeb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engine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Logilab</a:t>
            </a:r>
            <a:r>
              <a:rPr lang="de-DE" baseline="0" dirty="0" smtClean="0"/>
              <a:t>… a </a:t>
            </a:r>
            <a:r>
              <a:rPr lang="de-DE" baseline="0" dirty="0" err="1" smtClean="0"/>
              <a:t>semantic</a:t>
            </a:r>
            <a:r>
              <a:rPr lang="de-DE" baseline="0" dirty="0" smtClean="0"/>
              <a:t> web </a:t>
            </a:r>
            <a:r>
              <a:rPr lang="de-DE" baseline="0" dirty="0" err="1" smtClean="0"/>
              <a:t>application</a:t>
            </a:r>
            <a:r>
              <a:rPr lang="de-DE" baseline="0" smtClean="0"/>
              <a:t>.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The</a:t>
            </a:r>
            <a:r>
              <a:rPr lang="de-DE" baseline="0" dirty="0" smtClean="0"/>
              <a:t> prototype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smtClean="0"/>
              <a:t>a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demo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partners</a:t>
            </a:r>
            <a:r>
              <a:rPr lang="de-DE" baseline="0" dirty="0" smtClean="0"/>
              <a:t>. …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prototype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RDF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, …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RDF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,…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3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, </a:t>
            </a:r>
            <a:r>
              <a:rPr lang="de-DE" dirty="0" err="1" smtClean="0"/>
              <a:t>showing</a:t>
            </a:r>
            <a:r>
              <a:rPr lang="de-DE" baseline="0" dirty="0" smtClean="0"/>
              <a:t> ….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forward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teaching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tomorrow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morning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forward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extension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marL="457200" indent="0" rtl="0">
              <a:spcBef>
                <a:spcPts val="0"/>
              </a:spcBef>
              <a:buFont typeface="Source Sans Pro"/>
              <a:buNone/>
              <a:defRPr/>
            </a:lvl2pPr>
            <a:lvl3pPr marL="914400" indent="0" rtl="0">
              <a:spcBef>
                <a:spcPts val="0"/>
              </a:spcBef>
              <a:buFont typeface="Source Sans Pro"/>
              <a:buNone/>
              <a:defRPr/>
            </a:lvl3pPr>
            <a:lvl4pPr marL="1371600" indent="0" rtl="0">
              <a:spcBef>
                <a:spcPts val="0"/>
              </a:spcBef>
              <a:buFont typeface="Source Sans Pro"/>
              <a:buNone/>
              <a:defRPr/>
            </a:lvl4pPr>
            <a:lvl5pPr marL="1828800" indent="0" rtl="0">
              <a:spcBef>
                <a:spcPts val="0"/>
              </a:spcBef>
              <a:buFont typeface="Source Sans Pro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marL="457200" indent="0" rtl="0">
              <a:spcBef>
                <a:spcPts val="0"/>
              </a:spcBef>
              <a:buFont typeface="Source Sans Pro"/>
              <a:buNone/>
              <a:defRPr/>
            </a:lvl2pPr>
            <a:lvl3pPr marL="914400" indent="0" rtl="0">
              <a:spcBef>
                <a:spcPts val="0"/>
              </a:spcBef>
              <a:buFont typeface="Source Sans Pro"/>
              <a:buNone/>
              <a:defRPr/>
            </a:lvl3pPr>
            <a:lvl4pPr marL="1371600" indent="0" rtl="0">
              <a:spcBef>
                <a:spcPts val="0"/>
              </a:spcBef>
              <a:buFont typeface="Source Sans Pro"/>
              <a:buNone/>
              <a:defRPr/>
            </a:lvl4pPr>
            <a:lvl5pPr marL="1828800" indent="0" rtl="0">
              <a:spcBef>
                <a:spcPts val="0"/>
              </a:spcBef>
              <a:buFont typeface="Source Sans Pro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marL="457200" indent="0" rtl="0">
              <a:spcBef>
                <a:spcPts val="0"/>
              </a:spcBef>
              <a:buFont typeface="Source Sans Pro"/>
              <a:buNone/>
              <a:defRPr/>
            </a:lvl2pPr>
            <a:lvl3pPr marL="914400" indent="0" rtl="0">
              <a:spcBef>
                <a:spcPts val="0"/>
              </a:spcBef>
              <a:buFont typeface="Source Sans Pro"/>
              <a:buNone/>
              <a:defRPr/>
            </a:lvl3pPr>
            <a:lvl4pPr marL="1371600" indent="0" rtl="0">
              <a:spcBef>
                <a:spcPts val="0"/>
              </a:spcBef>
              <a:buFont typeface="Source Sans Pro"/>
              <a:buNone/>
              <a:defRPr/>
            </a:lvl4pPr>
            <a:lvl5pPr marL="1828800" indent="0" rtl="0">
              <a:spcBef>
                <a:spcPts val="0"/>
              </a:spcBef>
              <a:buFont typeface="Source Sans Pro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marL="457200" indent="0" rtl="0">
              <a:spcBef>
                <a:spcPts val="0"/>
              </a:spcBef>
              <a:buFont typeface="Source Sans Pro"/>
              <a:buNone/>
              <a:defRPr/>
            </a:lvl2pPr>
            <a:lvl3pPr marL="914400" indent="0" rtl="0">
              <a:spcBef>
                <a:spcPts val="0"/>
              </a:spcBef>
              <a:buFont typeface="Source Sans Pro"/>
              <a:buNone/>
              <a:defRPr/>
            </a:lvl3pPr>
            <a:lvl4pPr marL="1371600" indent="0" rtl="0">
              <a:spcBef>
                <a:spcPts val="0"/>
              </a:spcBef>
              <a:buFont typeface="Source Sans Pro"/>
              <a:buNone/>
              <a:defRPr/>
            </a:lvl4pPr>
            <a:lvl5pPr marL="1828800" indent="0" rtl="0">
              <a:spcBef>
                <a:spcPts val="0"/>
              </a:spcBef>
              <a:buFont typeface="Source Sans Pro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02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FFFFFF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451" y="3726153"/>
            <a:ext cx="3807329" cy="117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05827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3028" y="13569"/>
            <a:ext cx="1080971" cy="104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Source Sans Pro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Source Sans Pro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Source Sans Pro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Source Sans Pro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Source Sans Pro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logilab.fr/demo/BIBLISSIMA/location/66155" TargetMode="External"/><Relationship Id="rId4" Type="http://schemas.openxmlformats.org/officeDocument/2006/relationships/hyperlink" Target="https://extranet.logilab.fr/demo/BIBLISSIMA/component/45684" TargetMode="External"/><Relationship Id="rId5" Type="http://schemas.openxmlformats.org/officeDocument/2006/relationships/hyperlink" Target="https://extranet.logilab.fr/demo/BIBLISSIMA/keyword/15751" TargetMode="External"/><Relationship Id="rId6" Type="http://schemas.openxmlformats.org/officeDocument/2006/relationships/hyperlink" Target="https://extranet.logilab.fr/demo/BIBLISSIMA/component/18269" TargetMode="External"/><Relationship Id="rId7" Type="http://schemas.openxmlformats.org/officeDocument/2006/relationships/hyperlink" Target="https://extranet.logilab.fr/demo/BIBLISSIMA/location/66245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26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757642" y="1461459"/>
            <a:ext cx="7772400" cy="264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Prototype </a:t>
            </a: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</a:t>
            </a: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illuminated </a:t>
            </a:r>
            <a:r>
              <a:rPr lang="en-GB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anuscripts and </a:t>
            </a:r>
            <a:b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steps</a:t>
            </a:r>
            <a:r>
              <a:rPr lang="en-GB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6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for metadata integration        </a:t>
            </a:r>
            <a:endParaRPr lang="en-GB" sz="36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349564" y="4615570"/>
            <a:ext cx="8692480" cy="36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Nürnberg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19 May 2015 - Stefanie 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Gehrke</a:t>
            </a:r>
            <a:r>
              <a:rPr lang="en-GB" sz="16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Metadata </a:t>
            </a:r>
            <a:r>
              <a:rPr lang="en-GB" sz="1600" dirty="0" err="1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oodinator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Biblissima</a:t>
            </a:r>
            <a:endParaRPr lang="en-GB" sz="16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Image 4" descr="biblissima-investissements-bl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2" y="94654"/>
            <a:ext cx="3411267" cy="14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51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05827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GB" sz="4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</a:t>
            </a:r>
            <a:r>
              <a:rPr lang="en-GB" sz="4400" b="0" i="0" u="none" strike="noStrike" cap="none" baseline="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« </a:t>
            </a:r>
            <a:r>
              <a:rPr lang="en-GB" sz="4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n-GB" sz="4400" b="0" i="0" u="none" strike="noStrike" cap="none" baseline="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luster »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97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36359" y="1295400"/>
            <a:ext cx="2301204" cy="1581150"/>
          </a:xfrm>
          <a:prstGeom prst="ellipse">
            <a:avLst/>
          </a:prstGeom>
          <a:solidFill>
            <a:schemeClr val="dk1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000" b="0" i="0" u="none" strike="noStrike" cap="none" baseline="0" dirty="0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</a:t>
            </a:r>
            <a:r>
              <a:rPr lang="en-GB" sz="2000" b="0" i="0" u="none" strike="noStrike" cap="none" baseline="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Catalogues </a:t>
            </a:r>
            <a:r>
              <a:rPr lang="en-GB" sz="20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</a:t>
            </a:r>
            <a:r>
              <a:rPr lang="en-GB" sz="2000" b="0" i="0" u="none" strike="noStrike" cap="none" baseline="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positories</a:t>
            </a:r>
            <a:endParaRPr lang="en-GB" sz="20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959142" y="1295400"/>
            <a:ext cx="2318414" cy="1543049"/>
          </a:xfrm>
          <a:prstGeom prst="ellipse">
            <a:avLst/>
          </a:prstGeom>
          <a:solidFill>
            <a:schemeClr val="dk1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000" b="0" i="0" u="none" strike="noStrike" cap="none" baseline="0" dirty="0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r>
              <a:rPr lang="en-GB" sz="4000" b="0" i="0" u="none" strike="noStrike" cap="none" baseline="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igital </a:t>
            </a: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lang="en-GB" sz="18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ibraries</a:t>
            </a:r>
            <a:endParaRPr lang="en-GB" sz="18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819150" y="2971800"/>
            <a:ext cx="2318414" cy="1543049"/>
          </a:xfrm>
          <a:prstGeom prst="ellipse">
            <a:avLst/>
          </a:prstGeom>
          <a:solidFill>
            <a:schemeClr val="dk1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000" b="0" i="0" u="none" strike="noStrike" cap="none" baseline="0" dirty="0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30+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GB" sz="18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pecialised </a:t>
            </a: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ata </a:t>
            </a: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lang="en-GB" sz="1800" b="0" i="0" u="none" strike="noStrike" cap="none" baseline="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ases </a:t>
            </a:r>
            <a:endParaRPr lang="en-GB" sz="1800" b="0" i="0" u="none" strike="noStrike" cap="none" baseline="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959142" y="2971800"/>
            <a:ext cx="2318414" cy="1543049"/>
          </a:xfrm>
          <a:prstGeom prst="ellipse">
            <a:avLst/>
          </a:prstGeom>
          <a:solidFill>
            <a:schemeClr val="dk1"/>
          </a:solidFill>
          <a:ln w="381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000" b="0" i="0" u="none" strike="noStrike" cap="none" baseline="0" dirty="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n-GB" sz="1800" b="0" i="0" u="none" strike="noStrike" cap="none" baseline="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orpora </a:t>
            </a: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</a:t>
            </a:r>
            <a:r>
              <a:rPr lang="en-GB" sz="18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Electronic </a:t>
            </a:r>
            <a:r>
              <a:rPr lang="en-GB" sz="18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GB" sz="1800" b="0" i="0" u="none" strike="noStrike" cap="none" baseline="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ditions </a:t>
            </a:r>
            <a:endParaRPr lang="en-GB" sz="1800" b="0" i="0" u="none" strike="noStrike" cap="none" baseline="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7764" y="1375629"/>
            <a:ext cx="1315726" cy="292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Next Steps - Data Integration</a:t>
            </a:r>
            <a:endParaRPr lang="en-US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94269"/>
            <a:ext cx="8229600" cy="3394405"/>
          </a:xfrm>
        </p:spPr>
        <p:txBody>
          <a:bodyPr/>
          <a:lstStyle/>
          <a:p>
            <a:pPr algn="ctr"/>
            <a:r>
              <a:rPr lang="en-US" sz="1800" dirty="0"/>
              <a:t>f</a:t>
            </a:r>
            <a:r>
              <a:rPr lang="en-US" sz="1800" dirty="0" smtClean="0"/>
              <a:t>ormer owner / former </a:t>
            </a:r>
            <a:r>
              <a:rPr lang="en-US" sz="1800" dirty="0" err="1" smtClean="0"/>
              <a:t>shelfmarks</a:t>
            </a:r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/>
              <a:t>o</a:t>
            </a:r>
            <a:r>
              <a:rPr lang="en-US" sz="1800" dirty="0" smtClean="0"/>
              <a:t>ther features (provenance </a:t>
            </a:r>
            <a:r>
              <a:rPr lang="en-US" sz="1800" dirty="0"/>
              <a:t>m</a:t>
            </a:r>
            <a:r>
              <a:rPr lang="en-US" sz="1800" dirty="0" smtClean="0"/>
              <a:t>arks)</a:t>
            </a:r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/>
              <a:t>i</a:t>
            </a:r>
            <a:r>
              <a:rPr lang="en-US" sz="1800" dirty="0" smtClean="0"/>
              <a:t>nventories and sales </a:t>
            </a:r>
            <a:r>
              <a:rPr lang="en-US" sz="1800" dirty="0"/>
              <a:t>c</a:t>
            </a:r>
            <a:r>
              <a:rPr lang="en-US" sz="1800" dirty="0" smtClean="0"/>
              <a:t>atalogues</a:t>
            </a:r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/>
              <a:t>d</a:t>
            </a:r>
            <a:r>
              <a:rPr lang="en-US" sz="1800" dirty="0" smtClean="0"/>
              <a:t>igital editions</a:t>
            </a:r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/>
              <a:t>integration of </a:t>
            </a:r>
            <a:r>
              <a:rPr lang="en-US" sz="1800" dirty="0" err="1"/>
              <a:t>incunabulas</a:t>
            </a:r>
            <a:endParaRPr lang="en-US" sz="1800" dirty="0"/>
          </a:p>
          <a:p>
            <a:pPr marL="203200" indent="0" algn="ctr">
              <a:buNone/>
            </a:pPr>
            <a:endParaRPr lang="en-US" sz="1800" dirty="0" smtClean="0"/>
          </a:p>
        </p:txBody>
      </p:sp>
      <p:pic>
        <p:nvPicPr>
          <p:cNvPr id="4" name="Shape 22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28760" b="28761"/>
          <a:stretch/>
        </p:blipFill>
        <p:spPr>
          <a:xfrm>
            <a:off x="7908496" y="139323"/>
            <a:ext cx="1413290" cy="58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93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01" y="205978"/>
            <a:ext cx="8486899" cy="857250"/>
          </a:xfrm>
        </p:spPr>
        <p:txBody>
          <a:bodyPr/>
          <a:lstStyle/>
          <a:p>
            <a:r>
              <a:rPr lang="en-US" sz="4400" dirty="0" smtClean="0"/>
              <a:t>Next Steps </a:t>
            </a:r>
            <a:r>
              <a:rPr lang="en-US" sz="4400" dirty="0"/>
              <a:t>-</a:t>
            </a:r>
            <a:r>
              <a:rPr lang="en-US" sz="4400" dirty="0" smtClean="0"/>
              <a:t> Access Point Data</a:t>
            </a:r>
            <a:endParaRPr lang="en-US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63990"/>
            <a:ext cx="8229600" cy="2830632"/>
          </a:xfrm>
        </p:spPr>
        <p:txBody>
          <a:bodyPr/>
          <a:lstStyle/>
          <a:p>
            <a:pPr algn="ctr"/>
            <a:r>
              <a:rPr lang="en-US" sz="1800" dirty="0"/>
              <a:t>m</a:t>
            </a:r>
            <a:r>
              <a:rPr lang="en-US" sz="1800" dirty="0" smtClean="0"/>
              <a:t>ore </a:t>
            </a:r>
            <a:r>
              <a:rPr lang="en-US" sz="1800" dirty="0"/>
              <a:t>data</a:t>
            </a:r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/>
              <a:t>i</a:t>
            </a:r>
            <a:r>
              <a:rPr lang="en-US" sz="1800" dirty="0" smtClean="0"/>
              <a:t>ntegration of roles and related objects in the pages of persons</a:t>
            </a:r>
          </a:p>
          <a:p>
            <a:pPr algn="ctr"/>
            <a:r>
              <a:rPr lang="en-US" sz="1800" dirty="0" smtClean="0"/>
              <a:t>integration of related expressions and manuscripts in the pages of works</a:t>
            </a:r>
          </a:p>
          <a:p>
            <a:pPr algn="ctr"/>
            <a:r>
              <a:rPr lang="en-US" sz="1800" dirty="0"/>
              <a:t>f</a:t>
            </a:r>
            <a:r>
              <a:rPr lang="en-US" sz="1800" dirty="0" smtClean="0"/>
              <a:t>ocus on expressions</a:t>
            </a:r>
          </a:p>
        </p:txBody>
      </p:sp>
      <p:pic>
        <p:nvPicPr>
          <p:cNvPr id="4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465" y="1063228"/>
            <a:ext cx="2478787" cy="41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20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28760" b="28761"/>
          <a:stretch/>
        </p:blipFill>
        <p:spPr>
          <a:xfrm>
            <a:off x="7908496" y="139323"/>
            <a:ext cx="1413290" cy="58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0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Live Demo</a:t>
            </a:r>
            <a:endParaRPr lang="en-US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 smtClean="0">
                <a:hlinkClick r:id="rId3"/>
              </a:rPr>
              <a:t>Rome (Italie)</a:t>
            </a:r>
            <a:endParaRPr lang="en-US" sz="1800" dirty="0" smtClean="0"/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>
                <a:hlinkClick r:id="rId4"/>
              </a:rPr>
              <a:t>t</a:t>
            </a:r>
            <a:r>
              <a:rPr lang="en-US" sz="1800" dirty="0" smtClean="0">
                <a:hlinkClick r:id="rId4"/>
              </a:rPr>
              <a:t>itus livius, ab urbe condita</a:t>
            </a:r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en-US" sz="1800" dirty="0">
                <a:hlinkClick r:id="rId5"/>
              </a:rPr>
              <a:t>Présentation du livre</a:t>
            </a:r>
            <a:endParaRPr lang="en-US" sz="1800" dirty="0" smtClean="0"/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 smtClean="0">
                <a:hlinkClick r:id="rId6"/>
              </a:rPr>
              <a:t>descriptions des côtes et îles de la méditerranée</a:t>
            </a:r>
            <a:endParaRPr lang="en-US" sz="1800" dirty="0" smtClean="0"/>
          </a:p>
          <a:p>
            <a:pPr marL="203200" indent="0" algn="ctr">
              <a:buNone/>
            </a:pPr>
            <a:endParaRPr lang="en-US" sz="1800" dirty="0" smtClean="0"/>
          </a:p>
          <a:p>
            <a:pPr algn="ctr"/>
            <a:r>
              <a:rPr lang="en-US" sz="1800" dirty="0" smtClean="0">
                <a:hlinkClick r:id="rId7"/>
              </a:rPr>
              <a:t>Saint-Denis (Seine-Saint-Denis, France)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048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7"/>
          <p:cNvSpPr txBox="1">
            <a:spLocks/>
          </p:cNvSpPr>
          <p:nvPr/>
        </p:nvSpPr>
        <p:spPr>
          <a:xfrm>
            <a:off x="457200" y="205978"/>
            <a:ext cx="815251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buClr>
                <a:schemeClr val="lt1"/>
              </a:buClr>
              <a:buSzPct val="25000"/>
              <a:buFont typeface="Source Sans Pro"/>
              <a:buNone/>
            </a:pPr>
            <a:r>
              <a:rPr lang="en-GB" sz="4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MERCI</a:t>
            </a:r>
            <a:endParaRPr lang="en-GB" sz="44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6640" y="1787510"/>
            <a:ext cx="7419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Pauline </a:t>
            </a:r>
            <a:r>
              <a:rPr lang="en-US" sz="2000" dirty="0" err="1" smtClean="0">
                <a:solidFill>
                  <a:schemeClr val="bg1"/>
                </a:solidFill>
              </a:rPr>
              <a:t>Charbonnier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Eduard </a:t>
            </a:r>
            <a:r>
              <a:rPr lang="en-US" sz="2000" dirty="0" err="1" smtClean="0">
                <a:solidFill>
                  <a:schemeClr val="bg1"/>
                </a:solidFill>
              </a:rPr>
              <a:t>Frunzeanu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Marie </a:t>
            </a:r>
            <a:r>
              <a:rPr lang="en-US" sz="2000" dirty="0" err="1" smtClean="0">
                <a:solidFill>
                  <a:schemeClr val="bg1"/>
                </a:solidFill>
              </a:rPr>
              <a:t>Muffat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Doudou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Dieye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Régis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Robineau</a:t>
            </a:r>
            <a:r>
              <a:rPr lang="en-US" sz="2000" dirty="0" smtClean="0">
                <a:solidFill>
                  <a:schemeClr val="bg1"/>
                </a:solidFill>
              </a:rPr>
              <a:t> (frames </a:t>
            </a:r>
            <a:r>
              <a:rPr lang="en-US" sz="2000" dirty="0" err="1" smtClean="0">
                <a:solidFill>
                  <a:schemeClr val="bg1"/>
                </a:solidFill>
              </a:rPr>
              <a:t>Mirador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Adrien</a:t>
            </a:r>
            <a:r>
              <a:rPr lang="en-US" sz="2000" dirty="0" smtClean="0">
                <a:solidFill>
                  <a:schemeClr val="bg1"/>
                </a:solidFill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</a:rPr>
              <a:t>Mascio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Logilab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hape 176"/>
          <p:cNvSpPr txBox="1">
            <a:spLocks/>
          </p:cNvSpPr>
          <p:nvPr/>
        </p:nvSpPr>
        <p:spPr>
          <a:xfrm>
            <a:off x="231976" y="4615570"/>
            <a:ext cx="8692480" cy="36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buClr>
                <a:srgbClr val="888888"/>
              </a:buClr>
              <a:buSzPct val="25000"/>
              <a:buFont typeface="Arial"/>
              <a:buNone/>
            </a:pP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Nürnberg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19 May 2015 - Stefanie 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Gehrke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contact : 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stefanie.gehrke@biblissima-condorcet.fr</a:t>
            </a:r>
            <a:endParaRPr lang="en-GB" sz="16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862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349564" y="4615570"/>
            <a:ext cx="8692480" cy="36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Nürnberg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19 May 2015 - Stefanie 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Gehrke</a:t>
            </a:r>
            <a:r>
              <a:rPr lang="en-GB" sz="1600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Metadata </a:t>
            </a:r>
            <a:r>
              <a:rPr lang="en-GB" sz="1600" dirty="0" err="1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oodinator</a:t>
            </a:r>
            <a:r>
              <a:rPr lang="en-GB" sz="1600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1600" dirty="0" err="1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Biblissima</a:t>
            </a:r>
            <a:endParaRPr lang="en-GB" sz="1600" dirty="0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" name="Shape 228"/>
          <p:cNvGrpSpPr/>
          <p:nvPr/>
        </p:nvGrpSpPr>
        <p:grpSpPr>
          <a:xfrm>
            <a:off x="1142687" y="1105010"/>
            <a:ext cx="1819649" cy="1633153"/>
            <a:chOff x="5292091" y="2079643"/>
            <a:chExt cx="2565135" cy="2099401"/>
          </a:xfrm>
        </p:grpSpPr>
        <p:pic>
          <p:nvPicPr>
            <p:cNvPr id="7" name="Shape 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92091" y="2325384"/>
              <a:ext cx="1357051" cy="508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2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34338" y="2079643"/>
              <a:ext cx="722888" cy="923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2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78439" y="3628203"/>
              <a:ext cx="2478787" cy="550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32"/>
            <p:cNvSpPr/>
            <p:nvPr/>
          </p:nvSpPr>
          <p:spPr>
            <a:xfrm rot="3364178">
              <a:off x="5701523" y="3146178"/>
              <a:ext cx="453461" cy="237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71A"/>
            </a:solidFill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33"/>
            <p:cNvSpPr/>
            <p:nvPr/>
          </p:nvSpPr>
          <p:spPr>
            <a:xfrm rot="-3364178" flipH="1">
              <a:off x="6775108" y="3146179"/>
              <a:ext cx="453461" cy="237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71A"/>
            </a:solidFill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 2" descr="Capture d’écran 2015-05-17 à 09.58.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1" y="1959950"/>
            <a:ext cx="2933738" cy="1998476"/>
          </a:xfrm>
          <a:prstGeom prst="rect">
            <a:avLst/>
          </a:prstGeom>
        </p:spPr>
      </p:pic>
      <p:pic>
        <p:nvPicPr>
          <p:cNvPr id="4" name="Image 3" descr="Capture d’écran 2015-05-18 à 21.02.5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32" y="3958426"/>
            <a:ext cx="1037627" cy="432345"/>
          </a:xfrm>
          <a:prstGeom prst="rect">
            <a:avLst/>
          </a:prstGeom>
        </p:spPr>
      </p:pic>
      <p:sp>
        <p:nvSpPr>
          <p:cNvPr id="12" name="Flèche vers la droite 11"/>
          <p:cNvSpPr/>
          <p:nvPr/>
        </p:nvSpPr>
        <p:spPr>
          <a:xfrm>
            <a:off x="3568924" y="2418850"/>
            <a:ext cx="1248029" cy="31931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24300" y="797233"/>
            <a:ext cx="1456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(Mandragore)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1492474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674" r="12964" b="4653"/>
          <a:stretch/>
        </p:blipFill>
        <p:spPr>
          <a:xfrm>
            <a:off x="1566659" y="882641"/>
            <a:ext cx="8374928" cy="600028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05827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GB" sz="44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Biblissima</a:t>
            </a:r>
            <a:r>
              <a:rPr lang="en-GB" sz="4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4400" b="0" i="0" u="none" strike="noStrike" cap="none" baseline="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Consortium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123" y="2652860"/>
            <a:ext cx="630440" cy="1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9066" y="3155591"/>
            <a:ext cx="677758" cy="40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0751" y="1962556"/>
            <a:ext cx="598115" cy="28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8965" y="3945495"/>
            <a:ext cx="767275" cy="45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0980" y="2399197"/>
            <a:ext cx="613143" cy="25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601" y="1726422"/>
            <a:ext cx="649875" cy="33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91062" y="2315299"/>
            <a:ext cx="593501" cy="20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87298" y="2104492"/>
            <a:ext cx="759663" cy="21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58867" y="2402237"/>
            <a:ext cx="825900" cy="29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66371" y="3882783"/>
            <a:ext cx="262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70% Data Creation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30% Portal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11648" cy="857250"/>
          </a:xfrm>
        </p:spPr>
        <p:txBody>
          <a:bodyPr/>
          <a:lstStyle/>
          <a:p>
            <a:r>
              <a:rPr lang="fr-FR" sz="4400" dirty="0" err="1" smtClean="0">
                <a:latin typeface="Source Sans Pro"/>
                <a:cs typeface="Source Sans Pro"/>
              </a:rPr>
              <a:t>Biblissima</a:t>
            </a:r>
            <a:r>
              <a:rPr lang="fr-FR" sz="4400" dirty="0" smtClean="0">
                <a:latin typeface="Source Sans Pro"/>
                <a:cs typeface="Source Sans Pro"/>
              </a:rPr>
              <a:t> Portal</a:t>
            </a:r>
            <a:endParaRPr lang="fr-FR" sz="4400" dirty="0">
              <a:latin typeface="Source Sans Pro"/>
              <a:cs typeface="Source Sans Pro"/>
            </a:endParaRPr>
          </a:p>
        </p:txBody>
      </p:sp>
      <p:pic>
        <p:nvPicPr>
          <p:cNvPr id="4" name="Espace réservé du contenu 3" descr="biblissima-monogramme-bleu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b="28761"/>
          <a:stretch>
            <a:fillRect/>
          </a:stretch>
        </p:blipFill>
        <p:spPr>
          <a:xfrm>
            <a:off x="7908498" y="139324"/>
            <a:ext cx="1413291" cy="582942"/>
          </a:xfrm>
        </p:spPr>
      </p:pic>
      <p:pic>
        <p:nvPicPr>
          <p:cNvPr id="6" name="Image 5" descr="schema_global_web_v3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0"/>
          <a:stretch/>
        </p:blipFill>
        <p:spPr bwMode="auto">
          <a:xfrm>
            <a:off x="3272790" y="1552575"/>
            <a:ext cx="5871210" cy="3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r 10"/>
          <p:cNvGrpSpPr/>
          <p:nvPr/>
        </p:nvGrpSpPr>
        <p:grpSpPr>
          <a:xfrm>
            <a:off x="-135964" y="1063229"/>
            <a:ext cx="3581400" cy="3615100"/>
            <a:chOff x="-135964" y="1417638"/>
            <a:chExt cx="3581400" cy="4820133"/>
          </a:xfrm>
        </p:grpSpPr>
        <p:pic>
          <p:nvPicPr>
            <p:cNvPr id="10" name="Image 9" descr="biblissima-bleu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964" y="1417638"/>
              <a:ext cx="3581400" cy="1669979"/>
            </a:xfrm>
            <a:prstGeom prst="rect">
              <a:avLst/>
            </a:prstGeom>
          </p:spPr>
        </p:pic>
        <p:pic>
          <p:nvPicPr>
            <p:cNvPr id="7" name="Image 6" descr="baobab-ver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964" y="2544466"/>
              <a:ext cx="2949283" cy="1566806"/>
            </a:xfrm>
            <a:prstGeom prst="rect">
              <a:avLst/>
            </a:prstGeom>
          </p:spPr>
        </p:pic>
        <p:pic>
          <p:nvPicPr>
            <p:cNvPr id="8" name="Image 7" descr="demos-roug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964" y="3573947"/>
              <a:ext cx="2889880" cy="1627364"/>
            </a:xfrm>
            <a:prstGeom prst="rect">
              <a:avLst/>
            </a:prstGeom>
          </p:spPr>
        </p:pic>
        <p:pic>
          <p:nvPicPr>
            <p:cNvPr id="9" name="Image 8" descr="doc-bleu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964" y="4602427"/>
              <a:ext cx="2704399" cy="1635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58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PROTOTYPE</a:t>
            </a:r>
            <a:r>
              <a:rPr lang="en-US" dirty="0" smtClean="0"/>
              <a:t> </a:t>
            </a:r>
            <a:endParaRPr lang="en-US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PostgreSQL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- Python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- RQL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- Virtuoso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- Used by </a:t>
            </a:r>
            <a:r>
              <a:rPr lang="en-US" sz="2000" dirty="0" err="1" smtClean="0">
                <a:solidFill>
                  <a:schemeClr val="bg1"/>
                </a:solidFill>
              </a:rPr>
              <a:t>data.bnf.fr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 bp16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bnf.fr   </a:t>
            </a:r>
            <a:r>
              <a:rPr lang="en-US" sz="2000" dirty="0" err="1" smtClean="0">
                <a:solidFill>
                  <a:schemeClr val="bg1"/>
                </a:solidFill>
              </a:rPr>
              <a:t>reliures.bnf.fr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www.fevis.fr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andrebreton.fr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www.transdev-idf.com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/>
          </a:p>
        </p:txBody>
      </p:sp>
      <p:pic>
        <p:nvPicPr>
          <p:cNvPr id="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1770" y="1593650"/>
            <a:ext cx="3211257" cy="72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apture d’écran 2015-05-18 à 21.02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73" y="2517756"/>
            <a:ext cx="1037627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611647" cy="922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44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PROTOTYPE </a:t>
            </a:r>
            <a:endParaRPr lang="en-GB" sz="4400" b="0" i="0" u="none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0" name="Shape 2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760" b="28761"/>
          <a:stretch/>
        </p:blipFill>
        <p:spPr>
          <a:xfrm>
            <a:off x="7908496" y="139323"/>
            <a:ext cx="1413290" cy="582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Shape 222"/>
          <p:cNvGrpSpPr/>
          <p:nvPr/>
        </p:nvGrpSpPr>
        <p:grpSpPr>
          <a:xfrm>
            <a:off x="4229076" y="1623884"/>
            <a:ext cx="2864409" cy="701295"/>
            <a:chOff x="279399" y="3667728"/>
            <a:chExt cx="2864409" cy="935059"/>
          </a:xfrm>
        </p:grpSpPr>
        <p:grpSp>
          <p:nvGrpSpPr>
            <p:cNvPr id="223" name="Shape 223"/>
            <p:cNvGrpSpPr/>
            <p:nvPr/>
          </p:nvGrpSpPr>
          <p:grpSpPr>
            <a:xfrm>
              <a:off x="279399" y="3667728"/>
              <a:ext cx="1914689" cy="381061"/>
              <a:chOff x="283663" y="3667728"/>
              <a:chExt cx="1914689" cy="381061"/>
            </a:xfrm>
          </p:grpSpPr>
          <p:sp>
            <p:nvSpPr>
              <p:cNvPr id="224" name="Shape 224"/>
              <p:cNvSpPr txBox="1"/>
              <p:nvPr/>
            </p:nvSpPr>
            <p:spPr>
              <a:xfrm>
                <a:off x="283663" y="3679458"/>
                <a:ext cx="1826748" cy="369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0" i="0" u="none" strike="noStrike" cap="none" baseline="0" dirty="0" err="1" smtClean="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Autority</a:t>
                </a:r>
                <a:r>
                  <a:rPr lang="en-GB" sz="1800" b="0" i="0" u="none" strike="noStrike" cap="none" dirty="0" smtClean="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files </a:t>
                </a:r>
                <a:endParaRPr lang="en-GB" sz="1800" b="0" i="0" u="none" strike="noStrike" cap="none" baseline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pic>
            <p:nvPicPr>
              <p:cNvPr id="225" name="Shape 2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38675" y="3667728"/>
                <a:ext cx="559677" cy="2116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6" name="Shape 226"/>
            <p:cNvSpPr txBox="1"/>
            <p:nvPr/>
          </p:nvSpPr>
          <p:spPr>
            <a:xfrm>
              <a:off x="279400" y="4295010"/>
              <a:ext cx="20135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-GB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279400" y="3987233"/>
              <a:ext cx="2864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 </a:t>
              </a:r>
              <a:r>
                <a:rPr lang="en-GB" sz="1400" b="0" i="0" u="none" strike="noStrike" cap="none" baseline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collaboration </a:t>
              </a:r>
              <a:r>
                <a:rPr lang="en-GB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with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GB" sz="1400" b="0" i="0" u="none" strike="noStrike" cap="none" baseline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IRHT, 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Caen etc.</a:t>
              </a:r>
              <a:endParaRPr lang="en-GB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28" name="Shape 228"/>
          <p:cNvGrpSpPr/>
          <p:nvPr/>
        </p:nvGrpSpPr>
        <p:grpSpPr>
          <a:xfrm>
            <a:off x="448229" y="1573008"/>
            <a:ext cx="2565135" cy="1574550"/>
            <a:chOff x="5292091" y="2079643"/>
            <a:chExt cx="2565135" cy="2099401"/>
          </a:xfrm>
        </p:grpSpPr>
        <p:pic>
          <p:nvPicPr>
            <p:cNvPr id="229" name="Shape 2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2091" y="2325384"/>
              <a:ext cx="1357051" cy="508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34338" y="2079643"/>
              <a:ext cx="722888" cy="923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78439" y="3628203"/>
              <a:ext cx="2478787" cy="550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/>
            <p:nvPr/>
          </p:nvSpPr>
          <p:spPr>
            <a:xfrm rot="3364178">
              <a:off x="5701523" y="3146178"/>
              <a:ext cx="453461" cy="237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71A"/>
            </a:solidFill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 rot="-3364178" flipH="1">
              <a:off x="6775108" y="3146179"/>
              <a:ext cx="453461" cy="237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71A"/>
            </a:solidFill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Shape 245"/>
          <p:cNvSpPr txBox="1"/>
          <p:nvPr/>
        </p:nvSpPr>
        <p:spPr>
          <a:xfrm>
            <a:off x="4985766" y="2669226"/>
            <a:ext cx="4033296" cy="1171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1400" b="0" i="0" u="none" strike="noStrike" cap="none" baseline="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manuscripts kept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by 60 different institutions</a:t>
            </a:r>
            <a:endParaRPr lang="en-GB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Components (</a:t>
            </a:r>
            <a:r>
              <a:rPr lang="en-GB" sz="1400" b="0" i="0" u="none" strike="noStrike" cap="none" baseline="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textual or artistic)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</a:t>
            </a: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rouping</a:t>
            </a:r>
            <a:endParaRPr lang="en-GB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</a:t>
            </a:r>
            <a:endParaRPr lang="en-GB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Associated Work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GB" sz="1400" b="0" i="0" u="none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558096" y="3593513"/>
            <a:ext cx="2478786" cy="12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20 </a:t>
            </a:r>
            <a:r>
              <a:rPr lang="en-GB" sz="1400" b="0" i="0" u="none" strike="noStrike" cap="none" baseline="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000  Illuminations</a:t>
            </a:r>
          </a:p>
          <a:p>
            <a:pPr marL="285750" marR="0" lvl="0" indent="-285750" algn="l" rtl="0">
              <a:spcBef>
                <a:spcPts val="0"/>
              </a:spcBef>
              <a:buSzPct val="25000"/>
              <a:buFontTx/>
              <a:buChar char="-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Descriptors</a:t>
            </a:r>
          </a:p>
          <a:p>
            <a:pPr marL="285750" marR="0" lvl="0" indent="-285750" algn="l" rtl="0">
              <a:spcBef>
                <a:spcPts val="0"/>
              </a:spcBef>
              <a:buSzPct val="25000"/>
              <a:buFontTx/>
              <a:buChar char="-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Captions</a:t>
            </a:r>
            <a:endParaRPr lang="en-GB" sz="1400" b="0" i="0" u="none" strike="noStrike" cap="none" baseline="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spcBef>
                <a:spcPts val="0"/>
              </a:spcBef>
              <a:buSzPct val="25000"/>
              <a:buFontTx/>
              <a:buChar char="-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Artists</a:t>
            </a:r>
          </a:p>
          <a:p>
            <a:pPr marL="285750" marR="0" lvl="0" indent="-285750" algn="l" rtl="0">
              <a:spcBef>
                <a:spcPts val="0"/>
              </a:spcBef>
              <a:buSzPct val="25000"/>
              <a:buFontTx/>
              <a:buChar char="-"/>
            </a:pPr>
            <a:r>
              <a:rPr lang="en-GB" sz="1400" b="0" i="0" u="none" strike="noStrike" cap="none" baseline="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Localisation</a:t>
            </a:r>
            <a:endParaRPr lang="en-GB" sz="1400" b="0" i="0" u="none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5938" y="3819770"/>
            <a:ext cx="23262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150 identified works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-GB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anifestation Singleton</a:t>
            </a:r>
            <a:endParaRPr lang="en-GB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" name="Image 19" descr="Capture d’écran 2015-05-18 à 21.02.5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96" y="4342261"/>
            <a:ext cx="1037627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0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760" b="28761"/>
          <a:stretch/>
        </p:blipFill>
        <p:spPr>
          <a:xfrm>
            <a:off x="7908496" y="139323"/>
            <a:ext cx="1413290" cy="582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Shape 228"/>
          <p:cNvGrpSpPr/>
          <p:nvPr/>
        </p:nvGrpSpPr>
        <p:grpSpPr>
          <a:xfrm>
            <a:off x="448229" y="1573008"/>
            <a:ext cx="2565135" cy="1574550"/>
            <a:chOff x="5292091" y="2079643"/>
            <a:chExt cx="2565135" cy="2099401"/>
          </a:xfrm>
        </p:grpSpPr>
        <p:pic>
          <p:nvPicPr>
            <p:cNvPr id="229" name="Shape 2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92091" y="2325384"/>
              <a:ext cx="1357051" cy="508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34338" y="2079643"/>
              <a:ext cx="722888" cy="923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78439" y="3628203"/>
              <a:ext cx="2478787" cy="550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/>
            <p:nvPr/>
          </p:nvSpPr>
          <p:spPr>
            <a:xfrm rot="3364178">
              <a:off x="5701523" y="3146178"/>
              <a:ext cx="453461" cy="237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71A"/>
            </a:solidFill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 rot="-3364178" flipH="1">
              <a:off x="6775108" y="3146179"/>
              <a:ext cx="453461" cy="237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171A"/>
            </a:solidFill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Shape 234"/>
          <p:cNvGrpSpPr/>
          <p:nvPr/>
        </p:nvGrpSpPr>
        <p:grpSpPr>
          <a:xfrm>
            <a:off x="4945600" y="3638077"/>
            <a:ext cx="2733964" cy="1199237"/>
            <a:chOff x="279400" y="5235851"/>
            <a:chExt cx="2733964" cy="984886"/>
          </a:xfrm>
        </p:grpSpPr>
        <p:sp>
          <p:nvSpPr>
            <p:cNvPr id="235" name="Shape 235"/>
            <p:cNvSpPr txBox="1"/>
            <p:nvPr/>
          </p:nvSpPr>
          <p:spPr>
            <a:xfrm>
              <a:off x="279400" y="5912960"/>
              <a:ext cx="8955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400" b="0" i="0" u="none" strike="noStrike" cap="none" baseline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GINCO</a:t>
              </a: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279400" y="5235851"/>
              <a:ext cx="27339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b="0" i="0" u="none" strike="noStrike" cap="none" baseline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Thesaurus </a:t>
              </a:r>
              <a:r>
                <a:rPr lang="en-GB" sz="1800" b="0" i="0" u="none" strike="noStrike" cap="none" baseline="0" dirty="0" err="1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Biblissima</a:t>
              </a:r>
              <a:endParaRPr lang="en-GB" sz="18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279400" y="5685090"/>
              <a:ext cx="20135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Spatial data</a:t>
              </a:r>
              <a:endParaRPr lang="en-GB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4635162" y="1757314"/>
            <a:ext cx="4310961" cy="773371"/>
            <a:chOff x="249315" y="1472225"/>
            <a:chExt cx="3433684" cy="1031161"/>
          </a:xfrm>
        </p:grpSpPr>
        <p:sp>
          <p:nvSpPr>
            <p:cNvPr id="240" name="Shape 240"/>
            <p:cNvSpPr txBox="1"/>
            <p:nvPr/>
          </p:nvSpPr>
          <p:spPr>
            <a:xfrm>
              <a:off x="279400" y="1472225"/>
              <a:ext cx="22553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Exposure</a:t>
              </a:r>
              <a:r>
                <a:rPr lang="en-GB" sz="1800" b="0" i="0" u="none" strike="noStrike" cap="none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in RDF</a:t>
              </a:r>
              <a:endParaRPr lang="en-GB" sz="18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249315" y="1887832"/>
              <a:ext cx="3433684" cy="4326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400" b="0" i="0" u="none" strike="noStrike" cap="none" baseline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CIDOC-CRM et </a:t>
              </a:r>
              <a:r>
                <a:rPr lang="en-GB" sz="1400" b="0" i="0" u="none" strike="noStrike" cap="none" baseline="0" dirty="0" err="1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FRBRoo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complian</a:t>
              </a:r>
              <a:r>
                <a:rPr lang="en-GB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</a:t>
              </a:r>
              <a:endParaRPr lang="en-GB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279400" y="2195609"/>
              <a:ext cx="29906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Reuse </a:t>
              </a:r>
              <a:r>
                <a:rPr lang="en-GB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of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GB" sz="1400" b="0" i="0" u="none" strike="noStrike" cap="none" baseline="0" dirty="0" err="1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data.bnf.fr</a:t>
              </a:r>
              <a:r>
                <a:rPr lang="en-GB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URIs</a:t>
              </a:r>
            </a:p>
            <a:p>
              <a:pPr lvl="0">
                <a:buSzPct val="25000"/>
              </a:pPr>
              <a:r>
                <a:rPr lang="en-GB" dirty="0"/>
                <a:t>record </a:t>
              </a:r>
              <a:r>
                <a:rPr lang="en-GB" dirty="0" smtClean="0"/>
                <a:t>linkage : </a:t>
              </a:r>
              <a:r>
                <a:rPr lang="en-GB" sz="1400" b="0" i="0" u="none" strike="noStrike" cap="none" baseline="0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VIAF, </a:t>
              </a:r>
              <a:r>
                <a:rPr lang="en-GB" dirty="0" err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</a:t>
              </a:r>
              <a:r>
                <a:rPr lang="en-GB" sz="1400" b="0" i="0" u="none" strike="noStrike" cap="none" baseline="0" dirty="0" err="1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eoNames</a:t>
              </a:r>
              <a:endParaRPr lang="en-GB" sz="1400" b="0" i="0" u="none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11637" y="4053030"/>
            <a:ext cx="270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Schema </a:t>
            </a:r>
            <a:r>
              <a:rPr lang="en-US" sz="1800" dirty="0" err="1" smtClean="0"/>
              <a:t>PostgreSQL</a:t>
            </a:r>
            <a:endParaRPr lang="en-US" sz="1800" dirty="0"/>
          </a:p>
        </p:txBody>
      </p:sp>
      <p:pic>
        <p:nvPicPr>
          <p:cNvPr id="32" name="Shape 236"/>
          <p:cNvPicPr preferRelativeResize="0"/>
          <p:nvPr/>
        </p:nvPicPr>
        <p:blipFill rotWithShape="1">
          <a:blip r:embed="rId7">
            <a:alphaModFix/>
          </a:blip>
          <a:srcRect r="46563"/>
          <a:stretch/>
        </p:blipFill>
        <p:spPr>
          <a:xfrm>
            <a:off x="6299278" y="4461681"/>
            <a:ext cx="1187133" cy="2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945600" y="3929919"/>
            <a:ext cx="254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Vocabularies technical terms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396407" y="3096617"/>
            <a:ext cx="392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Definition of import format in XML </a:t>
            </a:r>
            <a:endParaRPr lang="en-US" sz="1800" dirty="0"/>
          </a:p>
        </p:txBody>
      </p:sp>
      <p:sp>
        <p:nvSpPr>
          <p:cNvPr id="36" name="Shape 219"/>
          <p:cNvSpPr txBox="1">
            <a:spLocks/>
          </p:cNvSpPr>
          <p:nvPr/>
        </p:nvSpPr>
        <p:spPr>
          <a:xfrm>
            <a:off x="457200" y="205978"/>
            <a:ext cx="7611647" cy="922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</a:pPr>
            <a:r>
              <a:rPr lang="en-GB" sz="44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PROTOTYPE </a:t>
            </a:r>
            <a:endParaRPr lang="en-GB" sz="4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" name="Image 22" descr="Capture d’écran 2015-05-18 à 21.02.5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96" y="4343678"/>
            <a:ext cx="1037627" cy="4323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Exposure in RDF</a:t>
            </a:r>
            <a:endParaRPr lang="en-US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900" y="1200150"/>
            <a:ext cx="8944099" cy="3394472"/>
          </a:xfrm>
        </p:spPr>
        <p:txBody>
          <a:bodyPr/>
          <a:lstStyle/>
          <a:p>
            <a:pPr marL="203200" indent="0">
              <a:buNone/>
            </a:pPr>
            <a:r>
              <a:rPr lang="en-US" dirty="0"/>
              <a:t>&lt;!-- 1. Manuscript Metadata </a:t>
            </a:r>
            <a:r>
              <a:rPr lang="en-US" dirty="0" smtClean="0"/>
              <a:t>Part A -</a:t>
            </a:r>
            <a:r>
              <a:rPr lang="en-US" dirty="0"/>
              <a:t>-&gt; </a:t>
            </a:r>
            <a:endParaRPr lang="en-US" dirty="0" smtClean="0"/>
          </a:p>
          <a:p>
            <a:pPr marL="203200" indent="0">
              <a:buNone/>
            </a:pPr>
            <a:r>
              <a:rPr lang="en-US" dirty="0" smtClean="0"/>
              <a:t>&lt;</a:t>
            </a:r>
            <a:r>
              <a:rPr lang="en-US" dirty="0" err="1"/>
              <a:t>rdf:Description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 smtClean="0"/>
              <a:t>=“/</a:t>
            </a:r>
            <a:r>
              <a:rPr lang="en-US" dirty="0"/>
              <a:t>id/Manuscript</a:t>
            </a:r>
            <a:r>
              <a:rPr lang="en-US" dirty="0" smtClean="0"/>
              <a:t>/{Base}/</a:t>
            </a:r>
            <a:r>
              <a:rPr lang="en-US" dirty="0"/>
              <a:t>{</a:t>
            </a:r>
            <a:r>
              <a:rPr lang="en-US" dirty="0" err="1"/>
              <a:t>idManuscript</a:t>
            </a:r>
            <a:r>
              <a:rPr lang="en-US" dirty="0"/>
              <a:t>}"&gt;</a:t>
            </a:r>
            <a:br>
              <a:rPr lang="en-US" dirty="0"/>
            </a:br>
            <a:r>
              <a:rPr lang="en-US" dirty="0" smtClean="0"/>
              <a:t>&lt;</a:t>
            </a:r>
            <a:r>
              <a:rPr lang="en-US" dirty="0" err="1"/>
              <a:t>rdf:type</a:t>
            </a:r>
            <a:r>
              <a:rPr lang="en-US" dirty="0"/>
              <a:t> </a:t>
            </a:r>
            <a:r>
              <a:rPr lang="en-US" dirty="0" err="1"/>
              <a:t>rdf:resource</a:t>
            </a:r>
            <a:r>
              <a:rPr lang="en-US" dirty="0"/>
              <a:t>="</a:t>
            </a:r>
            <a:r>
              <a:rPr lang="en-US" dirty="0" err="1"/>
              <a:t>bibma:Manuscript</a:t>
            </a:r>
            <a:r>
              <a:rPr lang="en-US" dirty="0"/>
              <a:t>"/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Subclass of efrbroo:F4_Manifestation_Singleton</a:t>
            </a:r>
            <a:r>
              <a:rPr lang="en-US" dirty="0" smtClean="0"/>
              <a:t>                                &lt;</a:t>
            </a:r>
            <a:r>
              <a:rPr lang="en-US" dirty="0" err="1"/>
              <a:t>rdfs:label</a:t>
            </a:r>
            <a:r>
              <a:rPr lang="en-US" dirty="0"/>
              <a:t>&gt;&lt;</a:t>
            </a:r>
            <a:r>
              <a:rPr lang="en-US" dirty="0" smtClean="0"/>
              <a:t>!– manuscript name goes here </a:t>
            </a:r>
            <a:r>
              <a:rPr lang="en-US" dirty="0"/>
              <a:t>--&gt;&lt;/</a:t>
            </a:r>
            <a:r>
              <a:rPr lang="en-US" dirty="0" err="1"/>
              <a:t>rdfs:label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 smtClean="0"/>
              <a:t>&lt;</a:t>
            </a:r>
            <a:r>
              <a:rPr lang="en-US" dirty="0"/>
              <a:t>ecrm:P48_has_preferred_identifier </a:t>
            </a:r>
            <a:r>
              <a:rPr lang="en-US" dirty="0" err="1"/>
              <a:t>rdf:resource</a:t>
            </a:r>
            <a:r>
              <a:rPr lang="en-US" dirty="0" smtClean="0"/>
              <a:t>=“/</a:t>
            </a:r>
            <a:r>
              <a:rPr lang="en-US" dirty="0"/>
              <a:t>id/</a:t>
            </a:r>
            <a:r>
              <a:rPr lang="en-US" dirty="0" err="1"/>
              <a:t>Shelfmark</a:t>
            </a:r>
            <a:r>
              <a:rPr lang="en-US" dirty="0"/>
              <a:t>/{Base}/{</a:t>
            </a:r>
            <a:r>
              <a:rPr lang="en-US" dirty="0" err="1"/>
              <a:t>idManuscript</a:t>
            </a:r>
            <a:r>
              <a:rPr lang="en-US" dirty="0" smtClean="0"/>
              <a:t>}”/&gt; </a:t>
            </a:r>
            <a:r>
              <a:rPr lang="en-US" b="1" dirty="0" err="1" smtClean="0">
                <a:solidFill>
                  <a:srgbClr val="008000"/>
                </a:solidFill>
              </a:rPr>
              <a:t>bibma:Shelfmark</a:t>
            </a:r>
            <a:r>
              <a:rPr lang="en-US" dirty="0" smtClean="0"/>
              <a:t>     &lt;</a:t>
            </a:r>
            <a:r>
              <a:rPr lang="en-US" dirty="0"/>
              <a:t>ecrm:P50_has_current_keeper </a:t>
            </a:r>
            <a:r>
              <a:rPr lang="en-US" dirty="0" err="1"/>
              <a:t>rdf:resource</a:t>
            </a:r>
            <a:r>
              <a:rPr lang="en-US" dirty="0" smtClean="0"/>
              <a:t>=”#</a:t>
            </a:r>
            <a:r>
              <a:rPr lang="en-US" dirty="0" err="1" smtClean="0"/>
              <a:t>foaf:Organization</a:t>
            </a:r>
            <a:r>
              <a:rPr lang="en-US" dirty="0" smtClean="0"/>
              <a:t>”/&gt; </a:t>
            </a:r>
            <a:r>
              <a:rPr lang="en-US" b="1" dirty="0" smtClean="0">
                <a:solidFill>
                  <a:srgbClr val="008000"/>
                </a:solidFill>
              </a:rPr>
              <a:t>ecrm:E40_Legal_Body</a:t>
            </a:r>
            <a:r>
              <a:rPr lang="en-US" dirty="0" smtClean="0"/>
              <a:t> &lt;</a:t>
            </a:r>
            <a:r>
              <a:rPr lang="en-US" dirty="0"/>
              <a:t>efrbroo:R31i_has_reproduction </a:t>
            </a:r>
            <a:r>
              <a:rPr lang="en-US" dirty="0" err="1"/>
              <a:t>rdf:resource</a:t>
            </a:r>
            <a:r>
              <a:rPr lang="en-US" dirty="0"/>
              <a:t>="http://</a:t>
            </a:r>
            <a:r>
              <a:rPr lang="en-US" dirty="0" err="1"/>
              <a:t>bvmm.irht.cnrs.fr</a:t>
            </a:r>
            <a:r>
              <a:rPr lang="en-US" dirty="0" smtClean="0"/>
              <a:t>/consult/</a:t>
            </a:r>
            <a:r>
              <a:rPr lang="en-US" dirty="0" err="1" smtClean="0"/>
              <a:t>consult.php?reproductionId</a:t>
            </a:r>
            <a:r>
              <a:rPr lang="en-US" dirty="0"/>
              <a:t>=7725"/</a:t>
            </a:r>
            <a:r>
              <a:rPr lang="en-US" dirty="0" smtClean="0"/>
              <a:t>&gt; </a:t>
            </a:r>
            <a:r>
              <a:rPr lang="en-US" b="1" dirty="0" err="1" smtClean="0">
                <a:solidFill>
                  <a:srgbClr val="008000"/>
                </a:solidFill>
              </a:rPr>
              <a:t>bibma:Digital_Surrogate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203200" indent="0">
              <a:buNone/>
            </a:pPr>
            <a:r>
              <a:rPr lang="en-US" dirty="0" smtClean="0"/>
              <a:t>&lt;</a:t>
            </a:r>
            <a:r>
              <a:rPr lang="en-US" dirty="0"/>
              <a:t>ecrm:P70i_is_documented_in </a:t>
            </a:r>
            <a:r>
              <a:rPr lang="en-US" dirty="0" err="1"/>
              <a:t>rdf:resource</a:t>
            </a:r>
            <a:r>
              <a:rPr lang="en-US" dirty="0" smtClean="0"/>
              <a:t>=”EADC:D35A11035"</a:t>
            </a:r>
            <a:r>
              <a:rPr lang="en-US" dirty="0"/>
              <a:t>/</a:t>
            </a:r>
            <a:r>
              <a:rPr lang="en-US" dirty="0" smtClean="0"/>
              <a:t>&gt; </a:t>
            </a:r>
            <a:r>
              <a:rPr lang="en-US" b="1" dirty="0" smtClean="0">
                <a:solidFill>
                  <a:srgbClr val="008000"/>
                </a:solidFill>
              </a:rPr>
              <a:t>ecrm:E31_Document</a:t>
            </a:r>
            <a:r>
              <a:rPr lang="en-US" dirty="0" smtClean="0"/>
              <a:t>;</a:t>
            </a:r>
            <a:r>
              <a:rPr lang="en-US" b="1" dirty="0" smtClean="0">
                <a:solidFill>
                  <a:srgbClr val="008000"/>
                </a:solidFill>
              </a:rPr>
              <a:t>bibma:Record</a:t>
            </a:r>
            <a:r>
              <a:rPr lang="en-US" dirty="0" smtClean="0"/>
              <a:t> &lt;</a:t>
            </a:r>
            <a:r>
              <a:rPr lang="en-US" dirty="0"/>
              <a:t>ecrm:P46_is_composed_of </a:t>
            </a:r>
            <a:r>
              <a:rPr lang="en-US" dirty="0" err="1"/>
              <a:t>rdf:resource</a:t>
            </a:r>
            <a:r>
              <a:rPr lang="en-US" dirty="0" smtClean="0"/>
              <a:t>=“/</a:t>
            </a:r>
            <a:r>
              <a:rPr lang="en-US" dirty="0"/>
              <a:t>id/Component</a:t>
            </a:r>
            <a:r>
              <a:rPr lang="en-US" dirty="0" smtClean="0"/>
              <a:t>/</a:t>
            </a:r>
            <a:r>
              <a:rPr lang="en-US" dirty="0"/>
              <a:t>{Base}</a:t>
            </a:r>
            <a:r>
              <a:rPr lang="en-US" dirty="0" smtClean="0"/>
              <a:t>/</a:t>
            </a:r>
            <a:r>
              <a:rPr lang="en-US" dirty="0"/>
              <a:t>{</a:t>
            </a:r>
            <a:r>
              <a:rPr lang="en-US" dirty="0" err="1"/>
              <a:t>idManuscript</a:t>
            </a:r>
            <a:r>
              <a:rPr lang="en-US" dirty="0"/>
              <a:t>}/{</a:t>
            </a:r>
            <a:r>
              <a:rPr lang="en-US" dirty="0" err="1"/>
              <a:t>idComponent</a:t>
            </a:r>
            <a:r>
              <a:rPr lang="en-US" dirty="0"/>
              <a:t>}"/</a:t>
            </a:r>
            <a:r>
              <a:rPr lang="en-US" dirty="0" smtClean="0"/>
              <a:t>&gt;</a:t>
            </a:r>
          </a:p>
          <a:p>
            <a:pPr marL="20320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	</a:t>
            </a:r>
            <a:r>
              <a:rPr lang="en-US" b="1" dirty="0" smtClean="0">
                <a:solidFill>
                  <a:srgbClr val="008000"/>
                </a:solidFill>
              </a:rPr>
              <a:t>						</a:t>
            </a:r>
            <a:r>
              <a:rPr lang="en-US" b="1" dirty="0" err="1" smtClean="0">
                <a:solidFill>
                  <a:srgbClr val="008000"/>
                </a:solidFill>
              </a:rPr>
              <a:t>bibma:Component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203200" indent="0">
              <a:buNone/>
            </a:pPr>
            <a:r>
              <a:rPr lang="en-US" dirty="0" smtClean="0"/>
              <a:t>&lt;</a:t>
            </a:r>
            <a:r>
              <a:rPr lang="en-US" dirty="0"/>
              <a:t>ecrm:P46i_forms_part_of&gt;&lt;</a:t>
            </a:r>
            <a:r>
              <a:rPr lang="en-US" dirty="0" smtClean="0"/>
              <a:t>!– </a:t>
            </a:r>
            <a:r>
              <a:rPr lang="en-US" dirty="0"/>
              <a:t>URI </a:t>
            </a:r>
            <a:r>
              <a:rPr lang="en-US" dirty="0" smtClean="0"/>
              <a:t>group </a:t>
            </a:r>
            <a:r>
              <a:rPr lang="en-US" dirty="0"/>
              <a:t>goes here, </a:t>
            </a:r>
            <a:r>
              <a:rPr lang="en-US" dirty="0" smtClean="0"/>
              <a:t>if manuscript is a member of a group </a:t>
            </a:r>
            <a:r>
              <a:rPr lang="en-US" dirty="0" smtClean="0">
                <a:sym typeface="Wingdings"/>
              </a:rPr>
              <a:t>--&gt;                      </a:t>
            </a:r>
            <a:r>
              <a:rPr lang="en-US" dirty="0" smtClean="0"/>
              <a:t>&lt;</a:t>
            </a:r>
            <a:r>
              <a:rPr lang="en-US" dirty="0"/>
              <a:t>/ecrm:P46i_forms_part_of</a:t>
            </a:r>
            <a:r>
              <a:rPr lang="en-US" dirty="0" smtClean="0"/>
              <a:t>&gt; </a:t>
            </a:r>
            <a:r>
              <a:rPr lang="en-US" b="1" dirty="0" err="1" smtClean="0">
                <a:solidFill>
                  <a:srgbClr val="008000"/>
                </a:solidFill>
              </a:rPr>
              <a:t>bibma:Manuscript</a:t>
            </a:r>
            <a:endParaRPr lang="en-US" b="1" dirty="0">
              <a:solidFill>
                <a:srgbClr val="008000"/>
              </a:solidFill>
            </a:endParaRPr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Shape 22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28760" b="28761"/>
          <a:stretch/>
        </p:blipFill>
        <p:spPr>
          <a:xfrm>
            <a:off x="7908496" y="139323"/>
            <a:ext cx="1413290" cy="58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93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Exposure in RDF</a:t>
            </a:r>
            <a:endParaRPr lang="en-US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63228"/>
            <a:ext cx="8229600" cy="3531394"/>
          </a:xfrm>
        </p:spPr>
        <p:txBody>
          <a:bodyPr/>
          <a:lstStyle/>
          <a:p>
            <a:pPr marL="203200" indent="0">
              <a:buNone/>
            </a:pPr>
            <a:r>
              <a:rPr lang="en-US" dirty="0"/>
              <a:t>&lt;</a:t>
            </a:r>
            <a:r>
              <a:rPr lang="en-US" dirty="0" smtClean="0"/>
              <a:t>!– 1. Manuscript Metadata Part B </a:t>
            </a:r>
            <a:r>
              <a:rPr lang="en-US" dirty="0"/>
              <a:t>--&gt; </a:t>
            </a:r>
            <a:endParaRPr lang="en-US" dirty="0" smtClean="0"/>
          </a:p>
          <a:p>
            <a:pPr marL="203200" indent="0">
              <a:buNone/>
            </a:pPr>
            <a:r>
              <a:rPr lang="en-US" dirty="0"/>
              <a:t>&lt;ecrm:P43_has_dimension</a:t>
            </a:r>
            <a:r>
              <a:rPr lang="en-US" dirty="0" smtClean="0"/>
              <a:t>&gt; </a:t>
            </a:r>
            <a:r>
              <a:rPr lang="en-US" b="1" dirty="0" err="1" smtClean="0">
                <a:solidFill>
                  <a:srgbClr val="008000"/>
                </a:solidFill>
              </a:rPr>
              <a:t>bibma:has_extent</a:t>
            </a:r>
            <a:r>
              <a:rPr lang="en-US" b="1" dirty="0" smtClean="0">
                <a:solidFill>
                  <a:srgbClr val="008000"/>
                </a:solidFill>
              </a:rPr>
              <a:t> ?  </a:t>
            </a:r>
            <a:r>
              <a:rPr lang="en-US" dirty="0" smtClean="0"/>
              <a:t>                                                      &lt;</a:t>
            </a:r>
            <a:r>
              <a:rPr lang="en-US" dirty="0"/>
              <a:t>ecrm:E54_Dimensions</a:t>
            </a:r>
            <a:r>
              <a:rPr lang="en-US" dirty="0" smtClean="0"/>
              <a:t>&gt; </a:t>
            </a:r>
            <a:r>
              <a:rPr lang="en-US" b="1" dirty="0" err="1" smtClean="0">
                <a:solidFill>
                  <a:srgbClr val="008000"/>
                </a:solidFill>
              </a:rPr>
              <a:t>bibma:Extent</a:t>
            </a:r>
            <a:r>
              <a:rPr lang="en-US" b="1" dirty="0" smtClean="0">
                <a:solidFill>
                  <a:srgbClr val="008000"/>
                </a:solidFill>
              </a:rPr>
              <a:t> ? </a:t>
            </a:r>
            <a:r>
              <a:rPr lang="en-US" dirty="0" smtClean="0"/>
              <a:t>                                                           &lt;</a:t>
            </a:r>
            <a:r>
              <a:rPr lang="en-US" dirty="0"/>
              <a:t>ecrm:P90_has_value&gt;&lt;!-- number of folios goes here --&gt;&lt;/ecrm:P90_has_value&gt;</a:t>
            </a:r>
            <a:br>
              <a:rPr lang="en-US" dirty="0"/>
            </a:br>
            <a:r>
              <a:rPr lang="en-US" dirty="0"/>
              <a:t>                &lt;ecrm:P91_has_unit&gt;f.&lt;/ecrm:P91_has_unit&gt;</a:t>
            </a:r>
            <a:br>
              <a:rPr lang="en-US" dirty="0"/>
            </a:br>
            <a:r>
              <a:rPr lang="en-US" dirty="0" smtClean="0"/>
              <a:t> &lt;</a:t>
            </a:r>
            <a:r>
              <a:rPr lang="en-US" dirty="0"/>
              <a:t>/ecrm:E54_Dimensions&gt;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&lt;/ecrm:P43_has_dimension&gt;</a:t>
            </a:r>
            <a:br>
              <a:rPr lang="en-US" dirty="0"/>
            </a:br>
            <a:r>
              <a:rPr lang="en-US" dirty="0"/>
              <a:t>        </a:t>
            </a:r>
            <a:endParaRPr lang="en-US" dirty="0" smtClean="0"/>
          </a:p>
          <a:p>
            <a:pPr marL="203200" indent="0">
              <a:buNone/>
            </a:pPr>
            <a:r>
              <a:rPr lang="en-US" dirty="0" smtClean="0"/>
              <a:t>&lt;ecrm:P43_has_dimension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bibma:has_format</a:t>
            </a:r>
            <a:r>
              <a:rPr lang="en-US" b="1" dirty="0" smtClean="0">
                <a:solidFill>
                  <a:srgbClr val="008000"/>
                </a:solidFill>
              </a:rPr>
              <a:t> ?      </a:t>
            </a:r>
            <a:r>
              <a:rPr lang="en-US" dirty="0" smtClean="0"/>
              <a:t>                                &lt;</a:t>
            </a:r>
            <a:r>
              <a:rPr lang="en-US" dirty="0"/>
              <a:t>ecrm:E54_Dimensions</a:t>
            </a:r>
            <a:r>
              <a:rPr lang="en-US" dirty="0" smtClean="0"/>
              <a:t>&gt; </a:t>
            </a:r>
            <a:r>
              <a:rPr lang="en-US" b="1" dirty="0" err="1" smtClean="0">
                <a:solidFill>
                  <a:srgbClr val="008000"/>
                </a:solidFill>
              </a:rPr>
              <a:t>bibma:Format</a:t>
            </a:r>
            <a:r>
              <a:rPr lang="en-US" b="1" dirty="0" smtClean="0">
                <a:solidFill>
                  <a:srgbClr val="008000"/>
                </a:solidFill>
              </a:rPr>
              <a:t>  ? </a:t>
            </a:r>
            <a:r>
              <a:rPr lang="en-US" dirty="0" smtClean="0"/>
              <a:t>                                              &lt;</a:t>
            </a:r>
            <a:r>
              <a:rPr lang="en-US" dirty="0"/>
              <a:t>ecrm:P90_has_value&gt;&lt;!-- height and width goes here --&gt;&lt;/ecrm:P90_has_value&gt;</a:t>
            </a:r>
            <a:br>
              <a:rPr lang="en-US" dirty="0"/>
            </a:br>
            <a:r>
              <a:rPr lang="en-US" dirty="0"/>
              <a:t>                &lt;ecrm:P91_has_unit&gt;mm&lt;/ecrm:P91_has_unit&gt;</a:t>
            </a:r>
            <a:br>
              <a:rPr lang="en-US" dirty="0"/>
            </a:br>
            <a:r>
              <a:rPr lang="en-US" dirty="0" smtClean="0"/>
              <a:t>&lt;</a:t>
            </a:r>
            <a:r>
              <a:rPr lang="en-US" dirty="0"/>
              <a:t>/ecrm:E54_Dimensions</a:t>
            </a:r>
            <a:r>
              <a:rPr lang="en-US" dirty="0" smtClean="0"/>
              <a:t>&gt;                                                                                                                   &lt;/ecrm:P43_has_dimension&gt;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rdf:Description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4" name="Shape 22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28760" b="28761"/>
          <a:stretch/>
        </p:blipFill>
        <p:spPr>
          <a:xfrm>
            <a:off x="7908496" y="139323"/>
            <a:ext cx="1413290" cy="58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30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589</Words>
  <Application>Microsoft Macintosh PowerPoint</Application>
  <PresentationFormat>Présentation à l'écran (16:9)</PresentationFormat>
  <Paragraphs>116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Custom Theme</vt:lpstr>
      <vt:lpstr>Thème Office</vt:lpstr>
      <vt:lpstr>Thème Office</vt:lpstr>
      <vt:lpstr>Prototype on illuminated manuscripts and  future steps  for metadata integration        </vt:lpstr>
      <vt:lpstr>Présentation PowerPoint</vt:lpstr>
      <vt:lpstr>Biblissima Consortium</vt:lpstr>
      <vt:lpstr>Biblissima Portal</vt:lpstr>
      <vt:lpstr>PROTOTYPE </vt:lpstr>
      <vt:lpstr>PROTOTYPE </vt:lpstr>
      <vt:lpstr>Présentation PowerPoint</vt:lpstr>
      <vt:lpstr>Exposure in RDF</vt:lpstr>
      <vt:lpstr>Exposure in RDF</vt:lpstr>
      <vt:lpstr>The « Cluster »</vt:lpstr>
      <vt:lpstr>Next Steps - Data Integration</vt:lpstr>
      <vt:lpstr>Next Steps - Access Point Data</vt:lpstr>
      <vt:lpstr>Live Demo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of a Single Access Point to  Biblissima’s Data Bases including Exposure of the Data in RDF compliant to CIDOC CRM and FRBRoo</dc:title>
  <cp:lastModifiedBy>Stefanie</cp:lastModifiedBy>
  <cp:revision>53</cp:revision>
  <dcterms:modified xsi:type="dcterms:W3CDTF">2015-05-19T13:14:29Z</dcterms:modified>
</cp:coreProperties>
</file>