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4"/>
  </p:notesMasterIdLst>
  <p:sldIdLst>
    <p:sldId id="312" r:id="rId2"/>
    <p:sldId id="313" r:id="rId3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Font typeface="Wingdings" pitchFamily="2" charset="2"/>
      <a:buChar char="•"/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Font typeface="Wingdings" pitchFamily="2" charset="2"/>
      <a:buChar char="•"/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Font typeface="Wingdings" pitchFamily="2" charset="2"/>
      <a:buChar char="•"/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Font typeface="Wingdings" pitchFamily="2" charset="2"/>
      <a:buChar char="•"/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Font typeface="Wingdings" pitchFamily="2" charset="2"/>
      <a:buChar char="•"/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 userDrawn="1">
          <p15:clr>
            <a:srgbClr val="A4A3A4"/>
          </p15:clr>
        </p15:guide>
        <p15:guide id="2" pos="14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DDFF"/>
    <a:srgbClr val="5BD4FF"/>
    <a:srgbClr val="7DDDFF"/>
    <a:srgbClr val="25C6FF"/>
    <a:srgbClr val="01BCFF"/>
    <a:srgbClr val="FB5353"/>
    <a:srgbClr val="FEFFFF"/>
    <a:srgbClr val="FFFFFF"/>
    <a:srgbClr val="FA1E1E"/>
    <a:srgbClr val="E9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96" autoAdjust="0"/>
    <p:restoredTop sz="94660"/>
  </p:normalViewPr>
  <p:slideViewPr>
    <p:cSldViewPr snapToGrid="0">
      <p:cViewPr>
        <p:scale>
          <a:sx n="120" d="100"/>
          <a:sy n="120" d="100"/>
        </p:scale>
        <p:origin x="576" y="-42"/>
      </p:cViewPr>
      <p:guideLst>
        <p:guide orient="horz" pos="1865"/>
        <p:guide pos="14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 altLang="el-G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 altLang="el-GR"/>
          </a:p>
        </p:txBody>
      </p:sp>
      <p:sp>
        <p:nvSpPr>
          <p:cNvPr id="142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 altLang="el-GR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fld id="{FC063049-9418-4374-B068-A427EC635A2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62702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B2E65-EBEF-437A-9841-52AA95C71B0E}" type="slidenum">
              <a:rPr lang="en-US" altLang="el-GR"/>
              <a:pPr/>
              <a:t>1</a:t>
            </a:fld>
            <a:endParaRPr lang="en-US" altLang="el-GR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96925"/>
            <a:ext cx="4632325" cy="3206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ln/>
        </p:spPr>
        <p:txBody>
          <a:bodyPr lIns="93663" tIns="47625" rIns="93663" bIns="47625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97461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B2E65-EBEF-437A-9841-52AA95C71B0E}" type="slidenum">
              <a:rPr lang="en-US" altLang="el-GR"/>
              <a:pPr/>
              <a:t>2</a:t>
            </a:fld>
            <a:endParaRPr lang="en-US" altLang="el-GR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96925"/>
            <a:ext cx="4632325" cy="3206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3849687"/>
          </a:xfrm>
          <a:ln/>
        </p:spPr>
        <p:txBody>
          <a:bodyPr lIns="93663" tIns="47625" rIns="93663" bIns="47625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4131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81" name="Arc 17"/>
          <p:cNvSpPr>
            <a:spLocks/>
          </p:cNvSpPr>
          <p:nvPr userDrawn="1"/>
        </p:nvSpPr>
        <p:spPr bwMode="auto">
          <a:xfrm>
            <a:off x="-9525" y="519113"/>
            <a:ext cx="3292475" cy="1982787"/>
          </a:xfrm>
          <a:custGeom>
            <a:avLst/>
            <a:gdLst>
              <a:gd name="G0" fmla="+- 4544 0 0"/>
              <a:gd name="G1" fmla="+- 21600 0 0"/>
              <a:gd name="G2" fmla="+- 21600 0 0"/>
              <a:gd name="T0" fmla="*/ 48 w 26144"/>
              <a:gd name="T1" fmla="*/ 473 h 43200"/>
              <a:gd name="T2" fmla="*/ 0 w 26144"/>
              <a:gd name="T3" fmla="*/ 42717 h 43200"/>
              <a:gd name="T4" fmla="*/ 4544 w 26144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144" h="43200" fill="none" extrusionOk="0">
                <a:moveTo>
                  <a:pt x="48" y="473"/>
                </a:moveTo>
                <a:cubicBezTo>
                  <a:pt x="1526" y="158"/>
                  <a:pt x="3032" y="-1"/>
                  <a:pt x="4544" y="0"/>
                </a:cubicBezTo>
                <a:cubicBezTo>
                  <a:pt x="16473" y="0"/>
                  <a:pt x="26144" y="9670"/>
                  <a:pt x="26144" y="21600"/>
                </a:cubicBezTo>
                <a:cubicBezTo>
                  <a:pt x="26144" y="33529"/>
                  <a:pt x="16473" y="43200"/>
                  <a:pt x="4544" y="43200"/>
                </a:cubicBezTo>
                <a:cubicBezTo>
                  <a:pt x="3016" y="43200"/>
                  <a:pt x="1493" y="43037"/>
                  <a:pt x="0" y="42716"/>
                </a:cubicBezTo>
              </a:path>
              <a:path w="26144" h="43200" stroke="0" extrusionOk="0">
                <a:moveTo>
                  <a:pt x="48" y="473"/>
                </a:moveTo>
                <a:cubicBezTo>
                  <a:pt x="1526" y="158"/>
                  <a:pt x="3032" y="-1"/>
                  <a:pt x="4544" y="0"/>
                </a:cubicBezTo>
                <a:cubicBezTo>
                  <a:pt x="16473" y="0"/>
                  <a:pt x="26144" y="9670"/>
                  <a:pt x="26144" y="21600"/>
                </a:cubicBezTo>
                <a:cubicBezTo>
                  <a:pt x="26144" y="33529"/>
                  <a:pt x="16473" y="43200"/>
                  <a:pt x="4544" y="43200"/>
                </a:cubicBezTo>
                <a:cubicBezTo>
                  <a:pt x="3016" y="43200"/>
                  <a:pt x="1493" y="43037"/>
                  <a:pt x="0" y="42716"/>
                </a:cubicBezTo>
                <a:lnTo>
                  <a:pt x="4544" y="21600"/>
                </a:lnTo>
                <a:close/>
              </a:path>
            </a:pathLst>
          </a:cu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667000"/>
            <a:ext cx="61722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i="1"/>
            </a:lvl1pPr>
          </a:lstStyle>
          <a:p>
            <a:pPr lvl="0"/>
            <a:r>
              <a:rPr lang="en-US" altLang="el-GR" noProof="0" smtClean="0"/>
              <a:t>Click to edit Master subtitle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742950" y="6248400"/>
            <a:ext cx="2063750" cy="4572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endParaRPr lang="en-US" altLang="el-GR" dirty="0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000"/>
            </a:lvl1pPr>
          </a:lstStyle>
          <a:p>
            <a:endParaRPr lang="en-US" altLang="el-GR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8400"/>
            <a:ext cx="20637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/>
          <a:lstStyle>
            <a:lvl1pPr eaLnBrk="1" hangingPunct="1">
              <a:defRPr sz="1000" b="0"/>
            </a:lvl1pPr>
          </a:lstStyle>
          <a:p>
            <a:fld id="{55DFC9C2-E8B8-44FD-BFB4-AF7BF286B3DE}" type="slidenum">
              <a:rPr lang="en-US" altLang="el-GR"/>
              <a:pPr/>
              <a:t>‹#›</a:t>
            </a:fld>
            <a:endParaRPr lang="en-US" altLang="el-GR"/>
          </a:p>
        </p:txBody>
      </p:sp>
      <p:sp>
        <p:nvSpPr>
          <p:cNvPr id="113672" name="Rectangle 8"/>
          <p:cNvSpPr>
            <a:spLocks noChangeArrowheads="1"/>
          </p:cNvSpPr>
          <p:nvPr userDrawn="1"/>
        </p:nvSpPr>
        <p:spPr bwMode="hidden">
          <a:xfrm>
            <a:off x="0" y="914400"/>
            <a:ext cx="5341938" cy="1158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itchFamily="18" charset="0"/>
            </a:endParaRPr>
          </a:p>
        </p:txBody>
      </p:sp>
      <p:sp>
        <p:nvSpPr>
          <p:cNvPr id="113673" name="Rectangle 9"/>
          <p:cNvSpPr>
            <a:spLocks noChangeArrowheads="1"/>
          </p:cNvSpPr>
          <p:nvPr userDrawn="1"/>
        </p:nvSpPr>
        <p:spPr bwMode="hidden">
          <a:xfrm>
            <a:off x="4481513" y="914400"/>
            <a:ext cx="5341937" cy="11588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itchFamily="18" charset="0"/>
            </a:endParaRP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286000" y="1066800"/>
            <a:ext cx="6521450" cy="838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altLang="el-GR" noProof="0" smtClean="0"/>
              <a:t>Click to edit Master title style</a:t>
            </a:r>
          </a:p>
        </p:txBody>
      </p:sp>
      <p:sp>
        <p:nvSpPr>
          <p:cNvPr id="113679" name="Text Box 15"/>
          <p:cNvSpPr txBox="1">
            <a:spLocks noChangeArrowheads="1"/>
          </p:cNvSpPr>
          <p:nvPr userDrawn="1"/>
        </p:nvSpPr>
        <p:spPr bwMode="auto">
          <a:xfrm>
            <a:off x="2651125" y="4075113"/>
            <a:ext cx="4892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pic>
        <p:nvPicPr>
          <p:cNvPr id="113684" name="Picture 20"/>
          <p:cNvPicPr>
            <a:picLocks noChangeArrowheads="1"/>
          </p:cNvPicPr>
          <p:nvPr userDrawn="1"/>
        </p:nvPicPr>
        <p:blipFill>
          <a:blip r:embed="rId2" cstate="print">
            <a:lum bright="40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906463"/>
            <a:ext cx="128111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5FC7CE-6E7C-43F8-B564-99FFF4F2853F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585147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711200"/>
            <a:ext cx="2228850" cy="53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711200"/>
            <a:ext cx="6534150" cy="53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474D60-4472-4167-BCE5-DFC650688E5A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941052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813" y="711200"/>
            <a:ext cx="7150100" cy="577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6400"/>
            <a:ext cx="43815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676400"/>
            <a:ext cx="43815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962400"/>
            <a:ext cx="43815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678738" y="6311900"/>
            <a:ext cx="2055812" cy="457200"/>
          </a:xfrm>
        </p:spPr>
        <p:txBody>
          <a:bodyPr/>
          <a:lstStyle>
            <a:lvl1pPr>
              <a:defRPr/>
            </a:lvl1pPr>
          </a:lstStyle>
          <a:p>
            <a:fld id="{A14769F0-6C9A-4A8A-80F0-63FA4C32F7DE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72069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7B505A-13DD-465D-93A6-C4235283891C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959234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E31FFA-6334-4558-9804-475B73E50BB7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661891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6400"/>
            <a:ext cx="4381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381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FAA007-9147-4A72-B758-B99928AE6264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572457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1FB649-2A0C-4987-B716-8EA508EB329B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381903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3613B4-51F4-4D7C-937B-3404CAE2B67C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42985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7B9F6F-E281-4888-8875-16EE647DFA4D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99780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F1E1B2-582F-4B57-80C0-9F52F9576DEA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7892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6324600"/>
            <a:ext cx="23939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0F9649-2C00-4C91-AC8B-37494C7F4D7A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26945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0" y="1254125"/>
            <a:ext cx="23114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itchFamily="18" charset="0"/>
            </a:endParaRP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1568450" y="1254125"/>
            <a:ext cx="784225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itchFamily="18" charset="0"/>
            </a:endParaRP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28813" y="711200"/>
            <a:ext cx="71501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915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12655" name="Text Box 15"/>
          <p:cNvSpPr txBox="1">
            <a:spLocks noChangeArrowheads="1"/>
          </p:cNvSpPr>
          <p:nvPr userDrawn="1"/>
        </p:nvSpPr>
        <p:spPr bwMode="auto">
          <a:xfrm>
            <a:off x="1763713" y="261938"/>
            <a:ext cx="46730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el-GR" dirty="0" smtClean="0">
                <a:solidFill>
                  <a:schemeClr val="accent2"/>
                </a:solidFill>
              </a:rPr>
              <a:t>Integrated Knowledge</a:t>
            </a:r>
            <a:endParaRPr lang="en-US" altLang="el-GR" baseline="-25000" dirty="0">
              <a:solidFill>
                <a:schemeClr val="accent2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78738" y="6311900"/>
            <a:ext cx="205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400" b="1"/>
            </a:lvl1pPr>
          </a:lstStyle>
          <a:p>
            <a:fld id="{7F944F9F-A660-40C9-85C8-72877FD6AF47}" type="slidenum">
              <a:rPr lang="en-GB" altLang="el-GR"/>
              <a:pPr/>
              <a:t>‹#›</a:t>
            </a:fld>
            <a:endParaRPr lang="en-GB" altLang="el-GR"/>
          </a:p>
        </p:txBody>
      </p:sp>
      <p:sp>
        <p:nvSpPr>
          <p:cNvPr id="112657" name="Rectangle 17"/>
          <p:cNvSpPr>
            <a:spLocks noChangeArrowheads="1"/>
          </p:cNvSpPr>
          <p:nvPr userDrawn="1"/>
        </p:nvSpPr>
        <p:spPr bwMode="auto">
          <a:xfrm>
            <a:off x="360363" y="6376988"/>
            <a:ext cx="2643352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903288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52438" defTabSz="903288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08050" defTabSz="903288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362075" defTabSz="903288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816100" defTabSz="903288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2733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7305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1877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644900" defTabSz="903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buFontTx/>
              <a:buNone/>
            </a:pPr>
            <a:r>
              <a:rPr lang="en-US" altLang="el-GR" sz="1400" b="1" dirty="0">
                <a:solidFill>
                  <a:schemeClr val="tx2"/>
                </a:solidFill>
                <a:cs typeface="Arial" pitchFamily="34" charset="0"/>
              </a:rPr>
              <a:t>ICS-FORTH </a:t>
            </a:r>
            <a:r>
              <a:rPr lang="en-US" altLang="el-GR" sz="1400" b="1" dirty="0" smtClean="0">
                <a:solidFill>
                  <a:schemeClr val="tx2"/>
                </a:solidFill>
                <a:cs typeface="Arial" pitchFamily="34" charset="0"/>
              </a:rPr>
              <a:t>January 28, 2016</a:t>
            </a:r>
            <a:endParaRPr lang="en-US" altLang="el-GR" sz="1400" b="1" dirty="0">
              <a:solidFill>
                <a:schemeClr val="tx2"/>
              </a:solidFill>
              <a:cs typeface="Arial" pitchFamily="34" charset="0"/>
            </a:endParaRPr>
          </a:p>
        </p:txBody>
      </p:sp>
      <p:pic>
        <p:nvPicPr>
          <p:cNvPr id="112660" name="Picture 20"/>
          <p:cNvPicPr>
            <a:picLocks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81000"/>
            <a:ext cx="11557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i="1">
          <a:solidFill>
            <a:srgbClr val="4D4D4D"/>
          </a:solidFill>
          <a:latin typeface="Arial" pitchFamily="34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i="1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16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83"/>
          <p:cNvCxnSpPr/>
          <p:nvPr/>
        </p:nvCxnSpPr>
        <p:spPr bwMode="auto">
          <a:xfrm>
            <a:off x="1013557" y="4213509"/>
            <a:ext cx="415012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001297" y="3177776"/>
            <a:ext cx="246746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 flipV="1">
            <a:off x="996239" y="2411412"/>
            <a:ext cx="53280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986714" y="1925637"/>
            <a:ext cx="39960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E50F4-DC67-4DBF-BAB0-28830B1371AD}" type="slidenum">
              <a:rPr lang="en-GB" altLang="el-GR"/>
              <a:pPr/>
              <a:t>1</a:t>
            </a:fld>
            <a:endParaRPr lang="en-GB" altLang="el-GR"/>
          </a:p>
        </p:txBody>
      </p:sp>
      <p:sp>
        <p:nvSpPr>
          <p:cNvPr id="388098" name="Freeform 2"/>
          <p:cNvSpPr>
            <a:spLocks/>
          </p:cNvSpPr>
          <p:nvPr/>
        </p:nvSpPr>
        <p:spPr bwMode="auto">
          <a:xfrm>
            <a:off x="2773363" y="4519205"/>
            <a:ext cx="411162" cy="1406932"/>
          </a:xfrm>
          <a:custGeom>
            <a:avLst/>
            <a:gdLst>
              <a:gd name="T0" fmla="*/ 258 w 259"/>
              <a:gd name="T1" fmla="*/ 1140 h 1141"/>
              <a:gd name="T2" fmla="*/ 255 w 259"/>
              <a:gd name="T3" fmla="*/ 1034 h 1141"/>
              <a:gd name="T4" fmla="*/ 247 w 259"/>
              <a:gd name="T5" fmla="*/ 931 h 1141"/>
              <a:gd name="T6" fmla="*/ 234 w 259"/>
              <a:gd name="T7" fmla="*/ 835 h 1141"/>
              <a:gd name="T8" fmla="*/ 227 w 259"/>
              <a:gd name="T9" fmla="*/ 790 h 1141"/>
              <a:gd name="T10" fmla="*/ 218 w 259"/>
              <a:gd name="T11" fmla="*/ 749 h 1141"/>
              <a:gd name="T12" fmla="*/ 208 w 259"/>
              <a:gd name="T13" fmla="*/ 710 h 1141"/>
              <a:gd name="T14" fmla="*/ 198 w 259"/>
              <a:gd name="T15" fmla="*/ 676 h 1141"/>
              <a:gd name="T16" fmla="*/ 188 w 259"/>
              <a:gd name="T17" fmla="*/ 645 h 1141"/>
              <a:gd name="T18" fmla="*/ 176 w 259"/>
              <a:gd name="T19" fmla="*/ 619 h 1141"/>
              <a:gd name="T20" fmla="*/ 165 w 259"/>
              <a:gd name="T21" fmla="*/ 599 h 1141"/>
              <a:gd name="T22" fmla="*/ 153 w 259"/>
              <a:gd name="T23" fmla="*/ 583 h 1141"/>
              <a:gd name="T24" fmla="*/ 141 w 259"/>
              <a:gd name="T25" fmla="*/ 574 h 1141"/>
              <a:gd name="T26" fmla="*/ 129 w 259"/>
              <a:gd name="T27" fmla="*/ 570 h 1141"/>
              <a:gd name="T28" fmla="*/ 117 w 259"/>
              <a:gd name="T29" fmla="*/ 567 h 1141"/>
              <a:gd name="T30" fmla="*/ 105 w 259"/>
              <a:gd name="T31" fmla="*/ 558 h 1141"/>
              <a:gd name="T32" fmla="*/ 94 w 259"/>
              <a:gd name="T33" fmla="*/ 542 h 1141"/>
              <a:gd name="T34" fmla="*/ 82 w 259"/>
              <a:gd name="T35" fmla="*/ 522 h 1141"/>
              <a:gd name="T36" fmla="*/ 71 w 259"/>
              <a:gd name="T37" fmla="*/ 496 h 1141"/>
              <a:gd name="T38" fmla="*/ 60 w 259"/>
              <a:gd name="T39" fmla="*/ 465 h 1141"/>
              <a:gd name="T40" fmla="*/ 50 w 259"/>
              <a:gd name="T41" fmla="*/ 430 h 1141"/>
              <a:gd name="T42" fmla="*/ 41 w 259"/>
              <a:gd name="T43" fmla="*/ 392 h 1141"/>
              <a:gd name="T44" fmla="*/ 32 w 259"/>
              <a:gd name="T45" fmla="*/ 351 h 1141"/>
              <a:gd name="T46" fmla="*/ 24 w 259"/>
              <a:gd name="T47" fmla="*/ 306 h 1141"/>
              <a:gd name="T48" fmla="*/ 11 w 259"/>
              <a:gd name="T49" fmla="*/ 210 h 1141"/>
              <a:gd name="T50" fmla="*/ 3 w 259"/>
              <a:gd name="T51" fmla="*/ 107 h 1141"/>
              <a:gd name="T52" fmla="*/ 0 w 259"/>
              <a:gd name="T53" fmla="*/ 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59" h="1141">
                <a:moveTo>
                  <a:pt x="258" y="1140"/>
                </a:moveTo>
                <a:lnTo>
                  <a:pt x="255" y="1034"/>
                </a:lnTo>
                <a:lnTo>
                  <a:pt x="247" y="931"/>
                </a:lnTo>
                <a:lnTo>
                  <a:pt x="234" y="835"/>
                </a:lnTo>
                <a:lnTo>
                  <a:pt x="227" y="790"/>
                </a:lnTo>
                <a:lnTo>
                  <a:pt x="218" y="749"/>
                </a:lnTo>
                <a:lnTo>
                  <a:pt x="208" y="710"/>
                </a:lnTo>
                <a:lnTo>
                  <a:pt x="198" y="676"/>
                </a:lnTo>
                <a:lnTo>
                  <a:pt x="188" y="645"/>
                </a:lnTo>
                <a:lnTo>
                  <a:pt x="176" y="619"/>
                </a:lnTo>
                <a:lnTo>
                  <a:pt x="165" y="599"/>
                </a:lnTo>
                <a:lnTo>
                  <a:pt x="153" y="583"/>
                </a:lnTo>
                <a:lnTo>
                  <a:pt x="141" y="574"/>
                </a:lnTo>
                <a:lnTo>
                  <a:pt x="129" y="570"/>
                </a:lnTo>
                <a:lnTo>
                  <a:pt x="117" y="567"/>
                </a:lnTo>
                <a:lnTo>
                  <a:pt x="105" y="558"/>
                </a:lnTo>
                <a:lnTo>
                  <a:pt x="94" y="542"/>
                </a:lnTo>
                <a:lnTo>
                  <a:pt x="82" y="522"/>
                </a:lnTo>
                <a:lnTo>
                  <a:pt x="71" y="496"/>
                </a:lnTo>
                <a:lnTo>
                  <a:pt x="60" y="465"/>
                </a:lnTo>
                <a:lnTo>
                  <a:pt x="50" y="430"/>
                </a:lnTo>
                <a:lnTo>
                  <a:pt x="41" y="392"/>
                </a:lnTo>
                <a:lnTo>
                  <a:pt x="32" y="351"/>
                </a:lnTo>
                <a:lnTo>
                  <a:pt x="24" y="306"/>
                </a:lnTo>
                <a:lnTo>
                  <a:pt x="11" y="210"/>
                </a:lnTo>
                <a:lnTo>
                  <a:pt x="3" y="10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099" name="Line 3"/>
          <p:cNvSpPr>
            <a:spLocks noChangeShapeType="1"/>
          </p:cNvSpPr>
          <p:nvPr/>
        </p:nvSpPr>
        <p:spPr bwMode="auto">
          <a:xfrm>
            <a:off x="1668825" y="4783159"/>
            <a:ext cx="540975" cy="274616"/>
          </a:xfrm>
          <a:prstGeom prst="line">
            <a:avLst/>
          </a:prstGeom>
          <a:noFill/>
          <a:ln w="25400">
            <a:solidFill>
              <a:srgbClr val="CC8614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1" name="Arc 5"/>
          <p:cNvSpPr>
            <a:spLocks/>
          </p:cNvSpPr>
          <p:nvPr/>
        </p:nvSpPr>
        <p:spPr bwMode="auto">
          <a:xfrm rot="5400000">
            <a:off x="6635529" y="3158714"/>
            <a:ext cx="514121" cy="1357337"/>
          </a:xfrm>
          <a:custGeom>
            <a:avLst/>
            <a:gdLst>
              <a:gd name="G0" fmla="+- 21587 0 0"/>
              <a:gd name="G1" fmla="+- 0 0 0"/>
              <a:gd name="G2" fmla="+- 21600 0 0"/>
              <a:gd name="T0" fmla="*/ 21518 w 21587"/>
              <a:gd name="T1" fmla="*/ 21600 h 21600"/>
              <a:gd name="T2" fmla="*/ 0 w 21587"/>
              <a:gd name="T3" fmla="*/ 751 h 21600"/>
              <a:gd name="T4" fmla="*/ 21587 w 2158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87" h="21600" fill="none" extrusionOk="0">
                <a:moveTo>
                  <a:pt x="21518" y="21599"/>
                </a:moveTo>
                <a:cubicBezTo>
                  <a:pt x="9907" y="21562"/>
                  <a:pt x="403" y="12354"/>
                  <a:pt x="0" y="750"/>
                </a:cubicBezTo>
              </a:path>
              <a:path w="21587" h="21600" stroke="0" extrusionOk="0">
                <a:moveTo>
                  <a:pt x="21518" y="21599"/>
                </a:moveTo>
                <a:cubicBezTo>
                  <a:pt x="9907" y="21562"/>
                  <a:pt x="403" y="12354"/>
                  <a:pt x="0" y="750"/>
                </a:cubicBezTo>
                <a:lnTo>
                  <a:pt x="21587" y="0"/>
                </a:lnTo>
                <a:close/>
              </a:path>
            </a:pathLst>
          </a:custGeom>
          <a:noFill/>
          <a:ln w="28575" cap="rnd">
            <a:solidFill>
              <a:srgbClr val="6699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2" name="Arc 6"/>
          <p:cNvSpPr>
            <a:spLocks/>
          </p:cNvSpPr>
          <p:nvPr/>
        </p:nvSpPr>
        <p:spPr bwMode="auto">
          <a:xfrm rot="5400000">
            <a:off x="6597717" y="4031406"/>
            <a:ext cx="541096" cy="1286164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rgbClr val="6699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3" name="Line 7"/>
          <p:cNvSpPr>
            <a:spLocks noChangeShapeType="1"/>
          </p:cNvSpPr>
          <p:nvPr/>
        </p:nvSpPr>
        <p:spPr bwMode="auto">
          <a:xfrm flipV="1">
            <a:off x="7575550" y="1527163"/>
            <a:ext cx="0" cy="904875"/>
          </a:xfrm>
          <a:prstGeom prst="line">
            <a:avLst/>
          </a:prstGeom>
          <a:noFill/>
          <a:ln w="25400">
            <a:solidFill>
              <a:srgbClr val="B219C7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title"/>
          </p:nvPr>
        </p:nvSpPr>
        <p:spPr>
          <a:xfrm>
            <a:off x="2549525" y="907453"/>
            <a:ext cx="6408738" cy="412750"/>
          </a:xfrm>
          <a:noFill/>
          <a:ln/>
        </p:spPr>
        <p:txBody>
          <a:bodyPr lIns="92075" tIns="46038" rIns="92075" bIns="46038"/>
          <a:lstStyle/>
          <a:p>
            <a:r>
              <a:rPr lang="en-US" altLang="el-GR" dirty="0"/>
              <a:t>Semantic Networks</a:t>
            </a:r>
            <a:endParaRPr lang="en-US" altLang="el-GR" sz="2400" i="0" dirty="0"/>
          </a:p>
        </p:txBody>
      </p:sp>
      <p:sp>
        <p:nvSpPr>
          <p:cNvPr id="388105" name="Rectangle 9"/>
          <p:cNvSpPr>
            <a:spLocks noChangeArrowheads="1"/>
          </p:cNvSpPr>
          <p:nvPr/>
        </p:nvSpPr>
        <p:spPr bwMode="auto">
          <a:xfrm>
            <a:off x="7845425" y="5876925"/>
            <a:ext cx="725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>
                <a:solidFill>
                  <a:srgbClr val="990033"/>
                </a:solidFill>
                <a:cs typeface="Arial" pitchFamily="34" charset="0"/>
              </a:rPr>
              <a:t>space</a:t>
            </a:r>
          </a:p>
        </p:txBody>
      </p:sp>
      <p:sp>
        <p:nvSpPr>
          <p:cNvPr id="388106" name="Line 10"/>
          <p:cNvSpPr>
            <a:spLocks noChangeShapeType="1"/>
          </p:cNvSpPr>
          <p:nvPr/>
        </p:nvSpPr>
        <p:spPr bwMode="auto">
          <a:xfrm flipH="1" flipV="1">
            <a:off x="996950" y="1489063"/>
            <a:ext cx="3175" cy="4473587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7" name="Rectangle 11"/>
          <p:cNvSpPr>
            <a:spLocks noChangeArrowheads="1"/>
          </p:cNvSpPr>
          <p:nvPr/>
        </p:nvSpPr>
        <p:spPr bwMode="auto">
          <a:xfrm>
            <a:off x="421860" y="1369994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>
                <a:solidFill>
                  <a:srgbClr val="FF9900"/>
                </a:solidFill>
                <a:cs typeface="Arial" pitchFamily="34" charset="0"/>
              </a:rPr>
              <a:t>time</a:t>
            </a:r>
          </a:p>
        </p:txBody>
      </p:sp>
      <p:sp>
        <p:nvSpPr>
          <p:cNvPr id="388108" name="Line 12"/>
          <p:cNvSpPr>
            <a:spLocks noChangeShapeType="1"/>
          </p:cNvSpPr>
          <p:nvPr/>
        </p:nvSpPr>
        <p:spPr bwMode="auto">
          <a:xfrm>
            <a:off x="1009650" y="5953125"/>
            <a:ext cx="7956550" cy="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9" name="Line 13"/>
          <p:cNvSpPr>
            <a:spLocks noChangeShapeType="1"/>
          </p:cNvSpPr>
          <p:nvPr/>
        </p:nvSpPr>
        <p:spPr bwMode="auto">
          <a:xfrm flipV="1">
            <a:off x="4150257" y="1505997"/>
            <a:ext cx="0" cy="2924175"/>
          </a:xfrm>
          <a:prstGeom prst="line">
            <a:avLst/>
          </a:prstGeom>
          <a:noFill/>
          <a:ln w="25400">
            <a:solidFill>
              <a:srgbClr val="CC8614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0" name="Line 14"/>
          <p:cNvSpPr>
            <a:spLocks noChangeShapeType="1"/>
          </p:cNvSpPr>
          <p:nvPr/>
        </p:nvSpPr>
        <p:spPr bwMode="auto">
          <a:xfrm flipV="1">
            <a:off x="3278187" y="4430172"/>
            <a:ext cx="872070" cy="618076"/>
          </a:xfrm>
          <a:prstGeom prst="line">
            <a:avLst/>
          </a:prstGeom>
          <a:noFill/>
          <a:ln w="25400">
            <a:solidFill>
              <a:srgbClr val="CC8614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1" name="Line 15"/>
          <p:cNvSpPr>
            <a:spLocks noChangeShapeType="1"/>
          </p:cNvSpPr>
          <p:nvPr/>
        </p:nvSpPr>
        <p:spPr bwMode="auto">
          <a:xfrm>
            <a:off x="2390775" y="5286375"/>
            <a:ext cx="0" cy="657225"/>
          </a:xfrm>
          <a:prstGeom prst="line">
            <a:avLst/>
          </a:prstGeom>
          <a:noFill/>
          <a:ln w="25400">
            <a:solidFill>
              <a:srgbClr val="CC8614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2" name="Rectangle 16"/>
          <p:cNvSpPr>
            <a:spLocks noChangeArrowheads="1"/>
          </p:cNvSpPr>
          <p:nvPr/>
        </p:nvSpPr>
        <p:spPr bwMode="auto">
          <a:xfrm>
            <a:off x="1918255" y="2426274"/>
            <a:ext cx="2554606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“</a:t>
            </a:r>
            <a:r>
              <a:rPr lang="en-US" altLang="en-US" sz="1400" b="1" i="1" dirty="0" err="1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Laocoön</a:t>
            </a: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altLang="el-GR" sz="1400" b="1" i="1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Group</a:t>
            </a:r>
            <a:r>
              <a:rPr lang="en-US" altLang="el-GR" sz="1400" b="1" i="1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”(</a:t>
            </a: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copy)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 smtClean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(Vatican, Rome)</a:t>
            </a:r>
            <a:endParaRPr lang="en-US" altLang="el-GR" sz="1400" b="1" i="1" dirty="0">
              <a:solidFill>
                <a:srgbClr val="9933FF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88114" name="Arc 18"/>
          <p:cNvSpPr>
            <a:spLocks/>
          </p:cNvSpPr>
          <p:nvPr/>
        </p:nvSpPr>
        <p:spPr bwMode="auto">
          <a:xfrm rot="16200000">
            <a:off x="6513147" y="1510407"/>
            <a:ext cx="469913" cy="1404291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9295 w 19295"/>
              <a:gd name="T1" fmla="*/ 9709 h 21600"/>
              <a:gd name="T2" fmla="*/ 0 w 19295"/>
              <a:gd name="T3" fmla="*/ 21600 h 21600"/>
              <a:gd name="T4" fmla="*/ 0 w 1929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95" h="21600" fill="none" extrusionOk="0">
                <a:moveTo>
                  <a:pt x="19294" y="9708"/>
                </a:moveTo>
                <a:cubicBezTo>
                  <a:pt x="15626" y="16999"/>
                  <a:pt x="8161" y="21599"/>
                  <a:pt x="0" y="21600"/>
                </a:cubicBezTo>
              </a:path>
              <a:path w="19295" h="21600" stroke="0" extrusionOk="0">
                <a:moveTo>
                  <a:pt x="19294" y="9708"/>
                </a:moveTo>
                <a:cubicBezTo>
                  <a:pt x="15626" y="16999"/>
                  <a:pt x="8161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5" name="Arc 19"/>
          <p:cNvSpPr>
            <a:spLocks/>
          </p:cNvSpPr>
          <p:nvPr/>
        </p:nvSpPr>
        <p:spPr bwMode="auto">
          <a:xfrm rot="5400000">
            <a:off x="4841808" y="2593152"/>
            <a:ext cx="343068" cy="1137530"/>
          </a:xfrm>
          <a:custGeom>
            <a:avLst/>
            <a:gdLst>
              <a:gd name="G0" fmla="+- 20836 0 0"/>
              <a:gd name="G1" fmla="+- 0 0 0"/>
              <a:gd name="G2" fmla="+- 21600 0 0"/>
              <a:gd name="T0" fmla="*/ 20767 w 20836"/>
              <a:gd name="T1" fmla="*/ 21600 h 21600"/>
              <a:gd name="T2" fmla="*/ 0 w 20836"/>
              <a:gd name="T3" fmla="*/ 5695 h 21600"/>
              <a:gd name="T4" fmla="*/ 20836 w 20836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36" h="21600" fill="none" extrusionOk="0">
                <a:moveTo>
                  <a:pt x="20767" y="21599"/>
                </a:moveTo>
                <a:cubicBezTo>
                  <a:pt x="11056" y="21568"/>
                  <a:pt x="2560" y="15061"/>
                  <a:pt x="0" y="5694"/>
                </a:cubicBezTo>
              </a:path>
              <a:path w="20836" h="21600" stroke="0" extrusionOk="0">
                <a:moveTo>
                  <a:pt x="20767" y="21599"/>
                </a:moveTo>
                <a:cubicBezTo>
                  <a:pt x="11056" y="21568"/>
                  <a:pt x="2560" y="15061"/>
                  <a:pt x="0" y="5694"/>
                </a:cubicBezTo>
                <a:lnTo>
                  <a:pt x="20836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6" name="Arc 20"/>
          <p:cNvSpPr>
            <a:spLocks/>
          </p:cNvSpPr>
          <p:nvPr/>
        </p:nvSpPr>
        <p:spPr bwMode="auto">
          <a:xfrm rot="5400000">
            <a:off x="4633569" y="2990117"/>
            <a:ext cx="723088" cy="1424357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7" name="Arc 21"/>
          <p:cNvSpPr>
            <a:spLocks/>
          </p:cNvSpPr>
          <p:nvPr/>
        </p:nvSpPr>
        <p:spPr bwMode="auto">
          <a:xfrm rot="16200000">
            <a:off x="6731855" y="2352080"/>
            <a:ext cx="504000" cy="942835"/>
          </a:xfrm>
          <a:custGeom>
            <a:avLst/>
            <a:gdLst>
              <a:gd name="G0" fmla="+- 20951 0 0"/>
              <a:gd name="G1" fmla="+- 0 0 0"/>
              <a:gd name="G2" fmla="+- 21600 0 0"/>
              <a:gd name="T0" fmla="*/ 20882 w 20951"/>
              <a:gd name="T1" fmla="*/ 21600 h 21600"/>
              <a:gd name="T2" fmla="*/ 0 w 20951"/>
              <a:gd name="T3" fmla="*/ 5255 h 21600"/>
              <a:gd name="T4" fmla="*/ 20951 w 2095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51" h="21600" fill="none" extrusionOk="0">
                <a:moveTo>
                  <a:pt x="20882" y="21599"/>
                </a:moveTo>
                <a:cubicBezTo>
                  <a:pt x="11002" y="21568"/>
                  <a:pt x="2403" y="14837"/>
                  <a:pt x="-1" y="5255"/>
                </a:cubicBezTo>
              </a:path>
              <a:path w="20951" h="21600" stroke="0" extrusionOk="0">
                <a:moveTo>
                  <a:pt x="20882" y="21599"/>
                </a:moveTo>
                <a:cubicBezTo>
                  <a:pt x="11002" y="21568"/>
                  <a:pt x="2403" y="14837"/>
                  <a:pt x="-1" y="5255"/>
                </a:cubicBezTo>
                <a:lnTo>
                  <a:pt x="20951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8" name="Line 22"/>
          <p:cNvSpPr>
            <a:spLocks noChangeShapeType="1"/>
          </p:cNvSpPr>
          <p:nvPr/>
        </p:nvSpPr>
        <p:spPr bwMode="auto">
          <a:xfrm>
            <a:off x="5236751" y="2990381"/>
            <a:ext cx="1512140" cy="8329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9" name="Rectangle 23"/>
          <p:cNvSpPr>
            <a:spLocks noChangeArrowheads="1"/>
          </p:cNvSpPr>
          <p:nvPr/>
        </p:nvSpPr>
        <p:spPr bwMode="auto">
          <a:xfrm>
            <a:off x="5366231" y="2739920"/>
            <a:ext cx="1304882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 smtClean="0">
                <a:latin typeface="Arial Narrow" panose="020B0606020202030204" pitchFamily="34" charset="0"/>
                <a:cs typeface="Arial" pitchFamily="34" charset="0"/>
              </a:rPr>
              <a:t>Winckelmann</a:t>
            </a:r>
            <a:endParaRPr lang="en-US" altLang="el-GR" sz="1400" b="1" i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88120" name="Rectangle 24"/>
          <p:cNvSpPr>
            <a:spLocks noChangeArrowheads="1"/>
          </p:cNvSpPr>
          <p:nvPr/>
        </p:nvSpPr>
        <p:spPr bwMode="auto">
          <a:xfrm>
            <a:off x="7700852" y="1493799"/>
            <a:ext cx="1552797" cy="73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“…noble simplicity,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silent grandeur…”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(in a library)</a:t>
            </a:r>
          </a:p>
        </p:txBody>
      </p:sp>
      <p:sp>
        <p:nvSpPr>
          <p:cNvPr id="388127" name="Rectangle 31"/>
          <p:cNvSpPr>
            <a:spLocks noChangeArrowheads="1"/>
          </p:cNvSpPr>
          <p:nvPr/>
        </p:nvSpPr>
        <p:spPr bwMode="auto">
          <a:xfrm>
            <a:off x="961875" y="4522352"/>
            <a:ext cx="1460336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dirty="0" smtClean="0">
                <a:cs typeface="Arial" pitchFamily="34" charset="0"/>
              </a:rPr>
              <a:t>“</a:t>
            </a:r>
            <a:r>
              <a:rPr lang="en-US" altLang="en-US" sz="1400" b="1" i="1" dirty="0" err="1" smtClean="0">
                <a:latin typeface="Arial Narrow" panose="020B0606020202030204" pitchFamily="34" charset="0"/>
              </a:rPr>
              <a:t>Laocoön</a:t>
            </a:r>
            <a:r>
              <a:rPr lang="el-GR" altLang="en-US" sz="1400" b="1" i="1" dirty="0" smtClean="0">
                <a:latin typeface="Arial Narrow" panose="020B0606020202030204" pitchFamily="34" charset="0"/>
              </a:rPr>
              <a:t> </a:t>
            </a:r>
            <a:r>
              <a:rPr lang="en-US" altLang="en-US" sz="1400" b="1" i="1" dirty="0" smtClean="0">
                <a:latin typeface="Arial Narrow" panose="020B0606020202030204" pitchFamily="34" charset="0"/>
              </a:rPr>
              <a:t>Group</a:t>
            </a:r>
            <a:r>
              <a:rPr lang="en-US" altLang="el-GR" sz="1400" b="1" dirty="0" smtClean="0">
                <a:cs typeface="Arial" pitchFamily="34" charset="0"/>
              </a:rPr>
              <a:t>”</a:t>
            </a:r>
            <a:endParaRPr lang="en-US" altLang="el-GR" sz="1400" b="1" dirty="0">
              <a:latin typeface="Arial Greek" pitchFamily="34" charset="0"/>
              <a:cs typeface="Arial" pitchFamily="34" charset="0"/>
            </a:endParaRPr>
          </a:p>
        </p:txBody>
      </p:sp>
      <p:sp>
        <p:nvSpPr>
          <p:cNvPr id="388128" name="Rectangle 32"/>
          <p:cNvSpPr>
            <a:spLocks noChangeArrowheads="1"/>
          </p:cNvSpPr>
          <p:nvPr/>
        </p:nvSpPr>
        <p:spPr bwMode="auto">
          <a:xfrm>
            <a:off x="2218984" y="4306955"/>
            <a:ext cx="1370567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latin typeface="Arial Narrow" panose="020B0606020202030204" pitchFamily="34" charset="0"/>
                <a:cs typeface="Arial" pitchFamily="34" charset="0"/>
              </a:rPr>
              <a:t>unknown Roman</a:t>
            </a:r>
          </a:p>
        </p:txBody>
      </p:sp>
      <p:sp>
        <p:nvSpPr>
          <p:cNvPr id="388129" name="Rectangle 33"/>
          <p:cNvSpPr>
            <a:spLocks noChangeArrowheads="1"/>
          </p:cNvSpPr>
          <p:nvPr/>
        </p:nvSpPr>
        <p:spPr bwMode="auto">
          <a:xfrm>
            <a:off x="2146300" y="5924550"/>
            <a:ext cx="852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dirty="0">
                <a:solidFill>
                  <a:srgbClr val="990033"/>
                </a:solidFill>
                <a:cs typeface="Arial" pitchFamily="34" charset="0"/>
              </a:rPr>
              <a:t>Greece</a:t>
            </a:r>
          </a:p>
        </p:txBody>
      </p:sp>
      <p:sp>
        <p:nvSpPr>
          <p:cNvPr id="388130" name="Rectangle 34"/>
          <p:cNvSpPr>
            <a:spLocks noChangeArrowheads="1"/>
          </p:cNvSpPr>
          <p:nvPr/>
        </p:nvSpPr>
        <p:spPr bwMode="auto">
          <a:xfrm>
            <a:off x="3939649" y="5905500"/>
            <a:ext cx="725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>
                <a:solidFill>
                  <a:srgbClr val="990033"/>
                </a:solidFill>
                <a:cs typeface="Arial" pitchFamily="34" charset="0"/>
              </a:rPr>
              <a:t>Rome</a:t>
            </a:r>
          </a:p>
        </p:txBody>
      </p:sp>
      <p:sp>
        <p:nvSpPr>
          <p:cNvPr id="388131" name="Rectangle 35"/>
          <p:cNvSpPr>
            <a:spLocks noChangeArrowheads="1"/>
          </p:cNvSpPr>
          <p:nvPr/>
        </p:nvSpPr>
        <p:spPr bwMode="auto">
          <a:xfrm>
            <a:off x="5643563" y="5905500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dirty="0">
                <a:solidFill>
                  <a:srgbClr val="990033"/>
                </a:solidFill>
                <a:cs typeface="Arial" pitchFamily="34" charset="0"/>
              </a:rPr>
              <a:t>Germany</a:t>
            </a:r>
          </a:p>
        </p:txBody>
      </p:sp>
      <p:sp>
        <p:nvSpPr>
          <p:cNvPr id="388132" name="Rectangle 36"/>
          <p:cNvSpPr>
            <a:spLocks noChangeArrowheads="1"/>
          </p:cNvSpPr>
          <p:nvPr/>
        </p:nvSpPr>
        <p:spPr bwMode="auto">
          <a:xfrm>
            <a:off x="7535783" y="3905090"/>
            <a:ext cx="174567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(archive information?)</a:t>
            </a:r>
          </a:p>
        </p:txBody>
      </p:sp>
      <p:sp>
        <p:nvSpPr>
          <p:cNvPr id="388133" name="Rectangle 37"/>
          <p:cNvSpPr>
            <a:spLocks noChangeArrowheads="1"/>
          </p:cNvSpPr>
          <p:nvPr/>
        </p:nvSpPr>
        <p:spPr bwMode="auto">
          <a:xfrm>
            <a:off x="5731165" y="3285891"/>
            <a:ext cx="1745671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(archive information?)</a:t>
            </a:r>
          </a:p>
        </p:txBody>
      </p:sp>
      <p:sp>
        <p:nvSpPr>
          <p:cNvPr id="388134" name="Rectangle 38"/>
          <p:cNvSpPr>
            <a:spLocks noChangeArrowheads="1"/>
          </p:cNvSpPr>
          <p:nvPr/>
        </p:nvSpPr>
        <p:spPr bwMode="auto">
          <a:xfrm>
            <a:off x="3930619" y="5048250"/>
            <a:ext cx="1123706" cy="73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Published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Inference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(in a library?)</a:t>
            </a:r>
          </a:p>
        </p:txBody>
      </p:sp>
      <p:sp>
        <p:nvSpPr>
          <p:cNvPr id="388135" name="Rectangle 39"/>
          <p:cNvSpPr>
            <a:spLocks noChangeArrowheads="1"/>
          </p:cNvSpPr>
          <p:nvPr/>
        </p:nvSpPr>
        <p:spPr bwMode="auto">
          <a:xfrm>
            <a:off x="357981" y="2999835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>
                <a:solidFill>
                  <a:srgbClr val="FF9900"/>
                </a:solidFill>
                <a:cs typeface="Arial" pitchFamily="34" charset="0"/>
              </a:rPr>
              <a:t>1755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10086" y="4993979"/>
            <a:ext cx="2629563" cy="746358"/>
            <a:chOff x="1310086" y="4750127"/>
            <a:chExt cx="2478877" cy="746358"/>
          </a:xfrm>
        </p:grpSpPr>
        <p:sp>
          <p:nvSpPr>
            <p:cNvPr id="45" name="Hexagon 44"/>
            <p:cNvSpPr/>
            <p:nvPr/>
          </p:nvSpPr>
          <p:spPr bwMode="auto">
            <a:xfrm>
              <a:off x="1310086" y="4799656"/>
              <a:ext cx="2478877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FB5353"/>
                </a:gs>
                <a:gs pos="100000">
                  <a:srgbClr val="FB5353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506273" y="4750127"/>
              <a:ext cx="2029404" cy="746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75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400" b="1" i="1" dirty="0" smtClean="0">
                  <a:latin typeface="Arial Narrow" panose="020B0606020202030204" pitchFamily="34" charset="0"/>
                </a:rPr>
                <a:t>Roman-commissioned </a:t>
              </a:r>
              <a:r>
                <a:rPr lang="en-US" altLang="el-GR" sz="1400" b="1" i="1" dirty="0">
                  <a:latin typeface="Arial Narrow" panose="020B0606020202030204" pitchFamily="34" charset="0"/>
                </a:rPr>
                <a:t>copy </a:t>
              </a:r>
              <a:endParaRPr lang="el-GR" altLang="el-GR" sz="1400" b="1" i="1" dirty="0">
                <a:latin typeface="Arial Narrow" panose="020B0606020202030204" pitchFamily="34" charset="0"/>
              </a:endParaRPr>
            </a:p>
            <a:p>
              <a:pPr algn="ctr">
                <a:lnSpc>
                  <a:spcPts val="1675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400" b="1" i="1" dirty="0">
                  <a:latin typeface="Arial Narrow" panose="020B0606020202030204" pitchFamily="34" charset="0"/>
                </a:rPr>
                <a:t>of the </a:t>
              </a:r>
              <a:r>
                <a:rPr lang="en-US" altLang="en-US" sz="1400" b="1" i="1" dirty="0" err="1">
                  <a:latin typeface="Arial Narrow" panose="020B0606020202030204" pitchFamily="34" charset="0"/>
                </a:rPr>
                <a:t>Laocoön</a:t>
              </a:r>
              <a:r>
                <a:rPr lang="en-US" altLang="en-US" sz="1400" b="1" i="1" dirty="0">
                  <a:latin typeface="Arial Narrow" panose="020B0606020202030204" pitchFamily="34" charset="0"/>
                </a:rPr>
                <a:t> </a:t>
              </a:r>
              <a:r>
                <a:rPr lang="en-US" altLang="en-US" sz="1400" b="1" i="1" dirty="0" smtClean="0">
                  <a:latin typeface="Arial Narrow" panose="020B0606020202030204" pitchFamily="34" charset="0"/>
                </a:rPr>
                <a:t>Group</a:t>
              </a:r>
              <a:endParaRPr lang="en-US" altLang="en-US" sz="1400" b="1" i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56" name="Rectangle 29"/>
          <p:cNvSpPr>
            <a:spLocks noChangeArrowheads="1"/>
          </p:cNvSpPr>
          <p:nvPr/>
        </p:nvSpPr>
        <p:spPr bwMode="auto">
          <a:xfrm>
            <a:off x="7582324" y="3329599"/>
            <a:ext cx="1251689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 smtClean="0">
                <a:latin typeface="Arial Narrow" panose="020B0606020202030204" pitchFamily="34" charset="0"/>
                <a:cs typeface="Arial" pitchFamily="34" charset="0"/>
              </a:rPr>
              <a:t>Winckelmann’s</a:t>
            </a:r>
            <a:endParaRPr lang="en-US" altLang="el-GR" sz="1400" b="1" i="1" dirty="0">
              <a:latin typeface="Arial Narrow" panose="020B0606020202030204" pitchFamily="34" charset="0"/>
              <a:cs typeface="Arial" pitchFamily="34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latin typeface="Arial Narrow" panose="020B0606020202030204" pitchFamily="34" charset="0"/>
                <a:cs typeface="Arial" pitchFamily="34" charset="0"/>
              </a:rPr>
              <a:t>mother</a:t>
            </a:r>
          </a:p>
        </p:txBody>
      </p:sp>
      <p:sp>
        <p:nvSpPr>
          <p:cNvPr id="60" name="Rectangle 39"/>
          <p:cNvSpPr>
            <a:spLocks noChangeArrowheads="1"/>
          </p:cNvSpPr>
          <p:nvPr/>
        </p:nvSpPr>
        <p:spPr bwMode="auto">
          <a:xfrm>
            <a:off x="372356" y="4046032"/>
            <a:ext cx="64120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 smtClean="0">
                <a:solidFill>
                  <a:srgbClr val="FF9900"/>
                </a:solidFill>
                <a:cs typeface="Arial" pitchFamily="34" charset="0"/>
              </a:rPr>
              <a:t>1717</a:t>
            </a:r>
            <a:endParaRPr lang="en-US" altLang="el-GR" sz="1600" i="1" dirty="0">
              <a:solidFill>
                <a:srgbClr val="FF9900"/>
              </a:solidFill>
              <a:cs typeface="Arial" pitchFamily="34" charset="0"/>
            </a:endParaRPr>
          </a:p>
        </p:txBody>
      </p:sp>
      <p:sp>
        <p:nvSpPr>
          <p:cNvPr id="61" name="Rectangle 39"/>
          <p:cNvSpPr>
            <a:spLocks noChangeArrowheads="1"/>
          </p:cNvSpPr>
          <p:nvPr/>
        </p:nvSpPr>
        <p:spPr bwMode="auto">
          <a:xfrm>
            <a:off x="365774" y="1747835"/>
            <a:ext cx="64120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 smtClean="0">
                <a:solidFill>
                  <a:srgbClr val="FF9900"/>
                </a:solidFill>
                <a:cs typeface="Arial" pitchFamily="34" charset="0"/>
              </a:rPr>
              <a:t>1768</a:t>
            </a:r>
            <a:endParaRPr lang="en-US" altLang="el-GR" sz="1600" i="1" dirty="0">
              <a:solidFill>
                <a:srgbClr val="FF9900"/>
              </a:solidFill>
              <a:cs typeface="Arial" pitchFamily="34" charset="0"/>
            </a:endParaRPr>
          </a:p>
        </p:txBody>
      </p:sp>
      <p:sp>
        <p:nvSpPr>
          <p:cNvPr id="62" name="Rectangle 39"/>
          <p:cNvSpPr>
            <a:spLocks noChangeArrowheads="1"/>
          </p:cNvSpPr>
          <p:nvPr/>
        </p:nvSpPr>
        <p:spPr bwMode="auto">
          <a:xfrm>
            <a:off x="346724" y="2233610"/>
            <a:ext cx="64120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 smtClean="0">
                <a:solidFill>
                  <a:srgbClr val="FF9900"/>
                </a:solidFill>
                <a:cs typeface="Arial" pitchFamily="34" charset="0"/>
              </a:rPr>
              <a:t>1764</a:t>
            </a:r>
            <a:endParaRPr lang="en-US" altLang="el-GR" sz="1600" i="1" dirty="0">
              <a:solidFill>
                <a:srgbClr val="FF9900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223556" y="2140355"/>
            <a:ext cx="2674772" cy="513602"/>
            <a:chOff x="6223556" y="2235605"/>
            <a:chExt cx="2674772" cy="513602"/>
          </a:xfrm>
        </p:grpSpPr>
        <p:sp>
          <p:nvSpPr>
            <p:cNvPr id="58" name="Hexagon 57"/>
            <p:cNvSpPr/>
            <p:nvPr/>
          </p:nvSpPr>
          <p:spPr bwMode="auto">
            <a:xfrm>
              <a:off x="6223556" y="2295753"/>
              <a:ext cx="2674772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FB5353"/>
                </a:gs>
                <a:gs pos="100000">
                  <a:srgbClr val="FB5353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80452" y="2235605"/>
              <a:ext cx="2421945" cy="513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Winckelmann writes </a:t>
              </a:r>
              <a:endParaRPr lang="en-US" altLang="el-GR" sz="1400" b="1" i="1" kern="800" dirty="0" smtClean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“</a:t>
              </a:r>
              <a:r>
                <a:rPr lang="en-US" altLang="el-GR" sz="1400" b="1" i="1" kern="8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History of the Art in Antiquity</a:t>
              </a:r>
              <a:r>
                <a:rPr lang="en-US" altLang="el-GR" sz="1400" b="1" i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” </a:t>
              </a:r>
              <a:endParaRPr lang="en-US" sz="1400" b="1" i="1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21255" y="3949989"/>
            <a:ext cx="2208177" cy="513602"/>
            <a:chOff x="5049855" y="3949989"/>
            <a:chExt cx="2208177" cy="513602"/>
          </a:xfrm>
        </p:grpSpPr>
        <p:sp>
          <p:nvSpPr>
            <p:cNvPr id="51" name="Hexagon 50"/>
            <p:cNvSpPr/>
            <p:nvPr/>
          </p:nvSpPr>
          <p:spPr bwMode="auto">
            <a:xfrm>
              <a:off x="5049855" y="3990327"/>
              <a:ext cx="2208177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FB5353"/>
                </a:gs>
                <a:gs pos="100000">
                  <a:srgbClr val="FB5353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524956" y="3949989"/>
              <a:ext cx="1292084" cy="513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Winckelmann’s </a:t>
              </a:r>
            </a:p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</a:t>
              </a: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irth</a:t>
              </a:r>
              <a:r>
                <a:rPr lang="en-US" altLang="el-GR" sz="1400" b="1" i="1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sz="1400" b="1" i="1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28534" y="1657809"/>
            <a:ext cx="2208177" cy="528350"/>
            <a:chOff x="4771409" y="1657809"/>
            <a:chExt cx="2208177" cy="528350"/>
          </a:xfrm>
        </p:grpSpPr>
        <p:sp>
          <p:nvSpPr>
            <p:cNvPr id="54" name="Hexagon 53"/>
            <p:cNvSpPr/>
            <p:nvPr/>
          </p:nvSpPr>
          <p:spPr bwMode="auto">
            <a:xfrm>
              <a:off x="4771409" y="1708241"/>
              <a:ext cx="2208177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FB5353"/>
                </a:gs>
                <a:gs pos="100000">
                  <a:srgbClr val="FB5353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284376" y="1657809"/>
              <a:ext cx="1292084" cy="5283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Winckelmann’s </a:t>
              </a:r>
            </a:p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death</a:t>
              </a:r>
              <a:r>
                <a:rPr lang="en-US" altLang="el-GR" sz="1400" b="1" i="1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sz="1400" b="1" i="1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004701" y="2933903"/>
            <a:ext cx="2208177" cy="528350"/>
            <a:chOff x="2955502" y="3155406"/>
            <a:chExt cx="2208177" cy="528350"/>
          </a:xfrm>
        </p:grpSpPr>
        <p:sp>
          <p:nvSpPr>
            <p:cNvPr id="47" name="Hexagon 46"/>
            <p:cNvSpPr/>
            <p:nvPr/>
          </p:nvSpPr>
          <p:spPr bwMode="auto">
            <a:xfrm>
              <a:off x="2955502" y="3193975"/>
              <a:ext cx="2208177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FB5353"/>
                </a:gs>
                <a:gs pos="100000">
                  <a:srgbClr val="FB5353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447675" y="3155406"/>
              <a:ext cx="1313181" cy="5283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Winckelmann </a:t>
              </a:r>
            </a:p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sees “</a:t>
              </a:r>
              <a:r>
                <a:rPr lang="en-US" altLang="en-US" sz="1400" b="1" i="1" dirty="0" err="1">
                  <a:latin typeface="Arial Narrow" panose="020B0606020202030204" pitchFamily="34" charset="0"/>
                </a:rPr>
                <a:t>Laocoön</a:t>
              </a:r>
              <a:r>
                <a:rPr lang="en-US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”</a:t>
              </a:r>
              <a:endParaRPr lang="en-US" sz="1400" b="1" i="1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33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rc 20"/>
          <p:cNvSpPr>
            <a:spLocks/>
          </p:cNvSpPr>
          <p:nvPr/>
        </p:nvSpPr>
        <p:spPr bwMode="auto">
          <a:xfrm rot="5400000">
            <a:off x="4633569" y="2990117"/>
            <a:ext cx="723088" cy="1424357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3" name="Arc 19"/>
          <p:cNvSpPr>
            <a:spLocks/>
          </p:cNvSpPr>
          <p:nvPr/>
        </p:nvSpPr>
        <p:spPr bwMode="auto">
          <a:xfrm rot="5400000">
            <a:off x="4841808" y="2593152"/>
            <a:ext cx="343068" cy="1137530"/>
          </a:xfrm>
          <a:custGeom>
            <a:avLst/>
            <a:gdLst>
              <a:gd name="G0" fmla="+- 20836 0 0"/>
              <a:gd name="G1" fmla="+- 0 0 0"/>
              <a:gd name="G2" fmla="+- 21600 0 0"/>
              <a:gd name="T0" fmla="*/ 20767 w 20836"/>
              <a:gd name="T1" fmla="*/ 21600 h 21600"/>
              <a:gd name="T2" fmla="*/ 0 w 20836"/>
              <a:gd name="T3" fmla="*/ 5695 h 21600"/>
              <a:gd name="T4" fmla="*/ 20836 w 20836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36" h="21600" fill="none" extrusionOk="0">
                <a:moveTo>
                  <a:pt x="20767" y="21599"/>
                </a:moveTo>
                <a:cubicBezTo>
                  <a:pt x="11056" y="21568"/>
                  <a:pt x="2560" y="15061"/>
                  <a:pt x="0" y="5694"/>
                </a:cubicBezTo>
              </a:path>
              <a:path w="20836" h="21600" stroke="0" extrusionOk="0">
                <a:moveTo>
                  <a:pt x="20767" y="21599"/>
                </a:moveTo>
                <a:cubicBezTo>
                  <a:pt x="11056" y="21568"/>
                  <a:pt x="2560" y="15061"/>
                  <a:pt x="0" y="5694"/>
                </a:cubicBezTo>
                <a:lnTo>
                  <a:pt x="20836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1013557" y="4213509"/>
            <a:ext cx="415012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001297" y="3177776"/>
            <a:ext cx="246746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 flipV="1">
            <a:off x="996239" y="2411412"/>
            <a:ext cx="53280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986714" y="1925637"/>
            <a:ext cx="39960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E50F4-DC67-4DBF-BAB0-28830B1371AD}" type="slidenum">
              <a:rPr lang="en-GB" altLang="el-GR"/>
              <a:pPr/>
              <a:t>2</a:t>
            </a:fld>
            <a:endParaRPr lang="en-GB" altLang="el-GR"/>
          </a:p>
        </p:txBody>
      </p:sp>
      <p:sp>
        <p:nvSpPr>
          <p:cNvPr id="388098" name="Freeform 2"/>
          <p:cNvSpPr>
            <a:spLocks/>
          </p:cNvSpPr>
          <p:nvPr/>
        </p:nvSpPr>
        <p:spPr bwMode="auto">
          <a:xfrm>
            <a:off x="2773363" y="4519205"/>
            <a:ext cx="411162" cy="1406932"/>
          </a:xfrm>
          <a:custGeom>
            <a:avLst/>
            <a:gdLst>
              <a:gd name="T0" fmla="*/ 258 w 259"/>
              <a:gd name="T1" fmla="*/ 1140 h 1141"/>
              <a:gd name="T2" fmla="*/ 255 w 259"/>
              <a:gd name="T3" fmla="*/ 1034 h 1141"/>
              <a:gd name="T4" fmla="*/ 247 w 259"/>
              <a:gd name="T5" fmla="*/ 931 h 1141"/>
              <a:gd name="T6" fmla="*/ 234 w 259"/>
              <a:gd name="T7" fmla="*/ 835 h 1141"/>
              <a:gd name="T8" fmla="*/ 227 w 259"/>
              <a:gd name="T9" fmla="*/ 790 h 1141"/>
              <a:gd name="T10" fmla="*/ 218 w 259"/>
              <a:gd name="T11" fmla="*/ 749 h 1141"/>
              <a:gd name="T12" fmla="*/ 208 w 259"/>
              <a:gd name="T13" fmla="*/ 710 h 1141"/>
              <a:gd name="T14" fmla="*/ 198 w 259"/>
              <a:gd name="T15" fmla="*/ 676 h 1141"/>
              <a:gd name="T16" fmla="*/ 188 w 259"/>
              <a:gd name="T17" fmla="*/ 645 h 1141"/>
              <a:gd name="T18" fmla="*/ 176 w 259"/>
              <a:gd name="T19" fmla="*/ 619 h 1141"/>
              <a:gd name="T20" fmla="*/ 165 w 259"/>
              <a:gd name="T21" fmla="*/ 599 h 1141"/>
              <a:gd name="T22" fmla="*/ 153 w 259"/>
              <a:gd name="T23" fmla="*/ 583 h 1141"/>
              <a:gd name="T24" fmla="*/ 141 w 259"/>
              <a:gd name="T25" fmla="*/ 574 h 1141"/>
              <a:gd name="T26" fmla="*/ 129 w 259"/>
              <a:gd name="T27" fmla="*/ 570 h 1141"/>
              <a:gd name="T28" fmla="*/ 117 w 259"/>
              <a:gd name="T29" fmla="*/ 567 h 1141"/>
              <a:gd name="T30" fmla="*/ 105 w 259"/>
              <a:gd name="T31" fmla="*/ 558 h 1141"/>
              <a:gd name="T32" fmla="*/ 94 w 259"/>
              <a:gd name="T33" fmla="*/ 542 h 1141"/>
              <a:gd name="T34" fmla="*/ 82 w 259"/>
              <a:gd name="T35" fmla="*/ 522 h 1141"/>
              <a:gd name="T36" fmla="*/ 71 w 259"/>
              <a:gd name="T37" fmla="*/ 496 h 1141"/>
              <a:gd name="T38" fmla="*/ 60 w 259"/>
              <a:gd name="T39" fmla="*/ 465 h 1141"/>
              <a:gd name="T40" fmla="*/ 50 w 259"/>
              <a:gd name="T41" fmla="*/ 430 h 1141"/>
              <a:gd name="T42" fmla="*/ 41 w 259"/>
              <a:gd name="T43" fmla="*/ 392 h 1141"/>
              <a:gd name="T44" fmla="*/ 32 w 259"/>
              <a:gd name="T45" fmla="*/ 351 h 1141"/>
              <a:gd name="T46" fmla="*/ 24 w 259"/>
              <a:gd name="T47" fmla="*/ 306 h 1141"/>
              <a:gd name="T48" fmla="*/ 11 w 259"/>
              <a:gd name="T49" fmla="*/ 210 h 1141"/>
              <a:gd name="T50" fmla="*/ 3 w 259"/>
              <a:gd name="T51" fmla="*/ 107 h 1141"/>
              <a:gd name="T52" fmla="*/ 0 w 259"/>
              <a:gd name="T53" fmla="*/ 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59" h="1141">
                <a:moveTo>
                  <a:pt x="258" y="1140"/>
                </a:moveTo>
                <a:lnTo>
                  <a:pt x="255" y="1034"/>
                </a:lnTo>
                <a:lnTo>
                  <a:pt x="247" y="931"/>
                </a:lnTo>
                <a:lnTo>
                  <a:pt x="234" y="835"/>
                </a:lnTo>
                <a:lnTo>
                  <a:pt x="227" y="790"/>
                </a:lnTo>
                <a:lnTo>
                  <a:pt x="218" y="749"/>
                </a:lnTo>
                <a:lnTo>
                  <a:pt x="208" y="710"/>
                </a:lnTo>
                <a:lnTo>
                  <a:pt x="198" y="676"/>
                </a:lnTo>
                <a:lnTo>
                  <a:pt x="188" y="645"/>
                </a:lnTo>
                <a:lnTo>
                  <a:pt x="176" y="619"/>
                </a:lnTo>
                <a:lnTo>
                  <a:pt x="165" y="599"/>
                </a:lnTo>
                <a:lnTo>
                  <a:pt x="153" y="583"/>
                </a:lnTo>
                <a:lnTo>
                  <a:pt x="141" y="574"/>
                </a:lnTo>
                <a:lnTo>
                  <a:pt x="129" y="570"/>
                </a:lnTo>
                <a:lnTo>
                  <a:pt x="117" y="567"/>
                </a:lnTo>
                <a:lnTo>
                  <a:pt x="105" y="558"/>
                </a:lnTo>
                <a:lnTo>
                  <a:pt x="94" y="542"/>
                </a:lnTo>
                <a:lnTo>
                  <a:pt x="82" y="522"/>
                </a:lnTo>
                <a:lnTo>
                  <a:pt x="71" y="496"/>
                </a:lnTo>
                <a:lnTo>
                  <a:pt x="60" y="465"/>
                </a:lnTo>
                <a:lnTo>
                  <a:pt x="50" y="430"/>
                </a:lnTo>
                <a:lnTo>
                  <a:pt x="41" y="392"/>
                </a:lnTo>
                <a:lnTo>
                  <a:pt x="32" y="351"/>
                </a:lnTo>
                <a:lnTo>
                  <a:pt x="24" y="306"/>
                </a:lnTo>
                <a:lnTo>
                  <a:pt x="11" y="210"/>
                </a:lnTo>
                <a:lnTo>
                  <a:pt x="3" y="10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099" name="Line 3"/>
          <p:cNvSpPr>
            <a:spLocks noChangeShapeType="1"/>
          </p:cNvSpPr>
          <p:nvPr/>
        </p:nvSpPr>
        <p:spPr bwMode="auto">
          <a:xfrm>
            <a:off x="1668825" y="4783159"/>
            <a:ext cx="540975" cy="274616"/>
          </a:xfrm>
          <a:prstGeom prst="line">
            <a:avLst/>
          </a:prstGeom>
          <a:noFill/>
          <a:ln w="25400">
            <a:solidFill>
              <a:srgbClr val="CC8614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1" name="Arc 5"/>
          <p:cNvSpPr>
            <a:spLocks/>
          </p:cNvSpPr>
          <p:nvPr/>
        </p:nvSpPr>
        <p:spPr bwMode="auto">
          <a:xfrm rot="5400000">
            <a:off x="6635529" y="3158714"/>
            <a:ext cx="514121" cy="1357337"/>
          </a:xfrm>
          <a:custGeom>
            <a:avLst/>
            <a:gdLst>
              <a:gd name="G0" fmla="+- 21587 0 0"/>
              <a:gd name="G1" fmla="+- 0 0 0"/>
              <a:gd name="G2" fmla="+- 21600 0 0"/>
              <a:gd name="T0" fmla="*/ 21518 w 21587"/>
              <a:gd name="T1" fmla="*/ 21600 h 21600"/>
              <a:gd name="T2" fmla="*/ 0 w 21587"/>
              <a:gd name="T3" fmla="*/ 751 h 21600"/>
              <a:gd name="T4" fmla="*/ 21587 w 2158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87" h="21600" fill="none" extrusionOk="0">
                <a:moveTo>
                  <a:pt x="21518" y="21599"/>
                </a:moveTo>
                <a:cubicBezTo>
                  <a:pt x="9907" y="21562"/>
                  <a:pt x="403" y="12354"/>
                  <a:pt x="0" y="750"/>
                </a:cubicBezTo>
              </a:path>
              <a:path w="21587" h="21600" stroke="0" extrusionOk="0">
                <a:moveTo>
                  <a:pt x="21518" y="21599"/>
                </a:moveTo>
                <a:cubicBezTo>
                  <a:pt x="9907" y="21562"/>
                  <a:pt x="403" y="12354"/>
                  <a:pt x="0" y="750"/>
                </a:cubicBezTo>
                <a:lnTo>
                  <a:pt x="21587" y="0"/>
                </a:lnTo>
                <a:close/>
              </a:path>
            </a:pathLst>
          </a:custGeom>
          <a:noFill/>
          <a:ln w="28575" cap="rnd">
            <a:solidFill>
              <a:srgbClr val="6699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2" name="Arc 6"/>
          <p:cNvSpPr>
            <a:spLocks/>
          </p:cNvSpPr>
          <p:nvPr/>
        </p:nvSpPr>
        <p:spPr bwMode="auto">
          <a:xfrm rot="5400000">
            <a:off x="6597717" y="4031406"/>
            <a:ext cx="541096" cy="1286164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rgbClr val="6699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3" name="Line 7"/>
          <p:cNvSpPr>
            <a:spLocks noChangeShapeType="1"/>
          </p:cNvSpPr>
          <p:nvPr/>
        </p:nvSpPr>
        <p:spPr bwMode="auto">
          <a:xfrm flipV="1">
            <a:off x="7575550" y="1527163"/>
            <a:ext cx="0" cy="904875"/>
          </a:xfrm>
          <a:prstGeom prst="line">
            <a:avLst/>
          </a:prstGeom>
          <a:noFill/>
          <a:ln w="25400">
            <a:solidFill>
              <a:srgbClr val="B219C7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title"/>
          </p:nvPr>
        </p:nvSpPr>
        <p:spPr>
          <a:xfrm>
            <a:off x="2549525" y="907453"/>
            <a:ext cx="6408738" cy="412750"/>
          </a:xfrm>
          <a:noFill/>
          <a:ln/>
        </p:spPr>
        <p:txBody>
          <a:bodyPr lIns="92075" tIns="46038" rIns="92075" bIns="46038"/>
          <a:lstStyle/>
          <a:p>
            <a:r>
              <a:rPr lang="en-US" altLang="el-GR" dirty="0"/>
              <a:t>Semantic Networks</a:t>
            </a:r>
            <a:endParaRPr lang="en-US" altLang="el-GR" sz="2400" i="0" dirty="0"/>
          </a:p>
        </p:txBody>
      </p:sp>
      <p:sp>
        <p:nvSpPr>
          <p:cNvPr id="388105" name="Rectangle 9"/>
          <p:cNvSpPr>
            <a:spLocks noChangeArrowheads="1"/>
          </p:cNvSpPr>
          <p:nvPr/>
        </p:nvSpPr>
        <p:spPr bwMode="auto">
          <a:xfrm>
            <a:off x="7845425" y="5876925"/>
            <a:ext cx="725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>
                <a:solidFill>
                  <a:srgbClr val="990033"/>
                </a:solidFill>
                <a:cs typeface="Arial" pitchFamily="34" charset="0"/>
              </a:rPr>
              <a:t>space</a:t>
            </a:r>
          </a:p>
        </p:txBody>
      </p:sp>
      <p:sp>
        <p:nvSpPr>
          <p:cNvPr id="388106" name="Line 10"/>
          <p:cNvSpPr>
            <a:spLocks noChangeShapeType="1"/>
          </p:cNvSpPr>
          <p:nvPr/>
        </p:nvSpPr>
        <p:spPr bwMode="auto">
          <a:xfrm flipH="1" flipV="1">
            <a:off x="996950" y="1489063"/>
            <a:ext cx="3175" cy="4473587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7" name="Rectangle 11"/>
          <p:cNvSpPr>
            <a:spLocks noChangeArrowheads="1"/>
          </p:cNvSpPr>
          <p:nvPr/>
        </p:nvSpPr>
        <p:spPr bwMode="auto">
          <a:xfrm>
            <a:off x="421860" y="1369994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>
                <a:solidFill>
                  <a:srgbClr val="FF9900"/>
                </a:solidFill>
                <a:cs typeface="Arial" pitchFamily="34" charset="0"/>
              </a:rPr>
              <a:t>time</a:t>
            </a:r>
          </a:p>
        </p:txBody>
      </p:sp>
      <p:sp>
        <p:nvSpPr>
          <p:cNvPr id="388108" name="Line 12"/>
          <p:cNvSpPr>
            <a:spLocks noChangeShapeType="1"/>
          </p:cNvSpPr>
          <p:nvPr/>
        </p:nvSpPr>
        <p:spPr bwMode="auto">
          <a:xfrm>
            <a:off x="1009650" y="5953125"/>
            <a:ext cx="7956550" cy="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09" name="Line 13"/>
          <p:cNvSpPr>
            <a:spLocks noChangeShapeType="1"/>
          </p:cNvSpPr>
          <p:nvPr/>
        </p:nvSpPr>
        <p:spPr bwMode="auto">
          <a:xfrm flipV="1">
            <a:off x="4150257" y="1505997"/>
            <a:ext cx="0" cy="2924175"/>
          </a:xfrm>
          <a:prstGeom prst="line">
            <a:avLst/>
          </a:prstGeom>
          <a:noFill/>
          <a:ln w="25400">
            <a:solidFill>
              <a:srgbClr val="CC8614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0" name="Line 14"/>
          <p:cNvSpPr>
            <a:spLocks noChangeShapeType="1"/>
          </p:cNvSpPr>
          <p:nvPr/>
        </p:nvSpPr>
        <p:spPr bwMode="auto">
          <a:xfrm flipV="1">
            <a:off x="3278187" y="4430172"/>
            <a:ext cx="872070" cy="618076"/>
          </a:xfrm>
          <a:prstGeom prst="line">
            <a:avLst/>
          </a:prstGeom>
          <a:noFill/>
          <a:ln w="25400">
            <a:solidFill>
              <a:srgbClr val="CC8614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1" name="Line 15"/>
          <p:cNvSpPr>
            <a:spLocks noChangeShapeType="1"/>
          </p:cNvSpPr>
          <p:nvPr/>
        </p:nvSpPr>
        <p:spPr bwMode="auto">
          <a:xfrm>
            <a:off x="2390775" y="5286375"/>
            <a:ext cx="0" cy="657225"/>
          </a:xfrm>
          <a:prstGeom prst="line">
            <a:avLst/>
          </a:prstGeom>
          <a:noFill/>
          <a:ln w="25400">
            <a:solidFill>
              <a:srgbClr val="CC8614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2" name="Rectangle 16"/>
          <p:cNvSpPr>
            <a:spLocks noChangeArrowheads="1"/>
          </p:cNvSpPr>
          <p:nvPr/>
        </p:nvSpPr>
        <p:spPr bwMode="auto">
          <a:xfrm>
            <a:off x="1918816" y="2423769"/>
            <a:ext cx="2554606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“</a:t>
            </a:r>
            <a:r>
              <a:rPr lang="en-US" altLang="en-US" sz="1400" b="1" i="1" dirty="0" err="1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Laocoön</a:t>
            </a: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altLang="el-GR" sz="1400" b="1" i="1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Group</a:t>
            </a:r>
            <a:r>
              <a:rPr lang="en-US" altLang="el-GR" sz="1400" b="1" i="1" dirty="0" smtClean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”(</a:t>
            </a: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copy)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 smtClean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(Vatican, Rome)</a:t>
            </a:r>
            <a:endParaRPr lang="en-US" altLang="el-GR" sz="1400" b="1" i="1" dirty="0">
              <a:solidFill>
                <a:srgbClr val="9933FF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88114" name="Arc 18"/>
          <p:cNvSpPr>
            <a:spLocks/>
          </p:cNvSpPr>
          <p:nvPr/>
        </p:nvSpPr>
        <p:spPr bwMode="auto">
          <a:xfrm rot="16200000">
            <a:off x="6513147" y="1510407"/>
            <a:ext cx="469913" cy="1404291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9295 w 19295"/>
              <a:gd name="T1" fmla="*/ 9709 h 21600"/>
              <a:gd name="T2" fmla="*/ 0 w 19295"/>
              <a:gd name="T3" fmla="*/ 21600 h 21600"/>
              <a:gd name="T4" fmla="*/ 0 w 1929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95" h="21600" fill="none" extrusionOk="0">
                <a:moveTo>
                  <a:pt x="19294" y="9708"/>
                </a:moveTo>
                <a:cubicBezTo>
                  <a:pt x="15626" y="16999"/>
                  <a:pt x="8161" y="21599"/>
                  <a:pt x="0" y="21600"/>
                </a:cubicBezTo>
              </a:path>
              <a:path w="19295" h="21600" stroke="0" extrusionOk="0">
                <a:moveTo>
                  <a:pt x="19294" y="9708"/>
                </a:moveTo>
                <a:cubicBezTo>
                  <a:pt x="15626" y="16999"/>
                  <a:pt x="8161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7" name="Arc 21"/>
          <p:cNvSpPr>
            <a:spLocks/>
          </p:cNvSpPr>
          <p:nvPr/>
        </p:nvSpPr>
        <p:spPr bwMode="auto">
          <a:xfrm rot="16200000">
            <a:off x="6731855" y="2352080"/>
            <a:ext cx="504000" cy="942835"/>
          </a:xfrm>
          <a:custGeom>
            <a:avLst/>
            <a:gdLst>
              <a:gd name="G0" fmla="+- 20951 0 0"/>
              <a:gd name="G1" fmla="+- 0 0 0"/>
              <a:gd name="G2" fmla="+- 21600 0 0"/>
              <a:gd name="T0" fmla="*/ 20882 w 20951"/>
              <a:gd name="T1" fmla="*/ 21600 h 21600"/>
              <a:gd name="T2" fmla="*/ 0 w 20951"/>
              <a:gd name="T3" fmla="*/ 5255 h 21600"/>
              <a:gd name="T4" fmla="*/ 20951 w 2095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51" h="21600" fill="none" extrusionOk="0">
                <a:moveTo>
                  <a:pt x="20882" y="21599"/>
                </a:moveTo>
                <a:cubicBezTo>
                  <a:pt x="11002" y="21568"/>
                  <a:pt x="2403" y="14837"/>
                  <a:pt x="-1" y="5255"/>
                </a:cubicBezTo>
              </a:path>
              <a:path w="20951" h="21600" stroke="0" extrusionOk="0">
                <a:moveTo>
                  <a:pt x="20882" y="21599"/>
                </a:moveTo>
                <a:cubicBezTo>
                  <a:pt x="11002" y="21568"/>
                  <a:pt x="2403" y="14837"/>
                  <a:pt x="-1" y="5255"/>
                </a:cubicBezTo>
                <a:lnTo>
                  <a:pt x="20951" y="0"/>
                </a:lnTo>
                <a:close/>
              </a:path>
            </a:pathLst>
          </a:custGeom>
          <a:noFill/>
          <a:ln w="25400" cap="rnd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8" name="Line 22"/>
          <p:cNvSpPr>
            <a:spLocks noChangeShapeType="1"/>
          </p:cNvSpPr>
          <p:nvPr/>
        </p:nvSpPr>
        <p:spPr bwMode="auto">
          <a:xfrm>
            <a:off x="5236751" y="2990381"/>
            <a:ext cx="1512140" cy="8329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8119" name="Rectangle 23"/>
          <p:cNvSpPr>
            <a:spLocks noChangeArrowheads="1"/>
          </p:cNvSpPr>
          <p:nvPr/>
        </p:nvSpPr>
        <p:spPr bwMode="auto">
          <a:xfrm>
            <a:off x="5366231" y="2739920"/>
            <a:ext cx="1304882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 smtClean="0">
                <a:latin typeface="Arial Narrow" panose="020B0606020202030204" pitchFamily="34" charset="0"/>
                <a:cs typeface="Arial" pitchFamily="34" charset="0"/>
              </a:rPr>
              <a:t>Winckelmann</a:t>
            </a:r>
            <a:endParaRPr lang="en-US" altLang="el-GR" sz="1400" b="1" i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88120" name="Rectangle 24"/>
          <p:cNvSpPr>
            <a:spLocks noChangeArrowheads="1"/>
          </p:cNvSpPr>
          <p:nvPr/>
        </p:nvSpPr>
        <p:spPr bwMode="auto">
          <a:xfrm>
            <a:off x="7700852" y="1493799"/>
            <a:ext cx="1552797" cy="73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“…noble simplicity,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silent grandeur…”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(in a library)</a:t>
            </a:r>
          </a:p>
        </p:txBody>
      </p:sp>
      <p:sp>
        <p:nvSpPr>
          <p:cNvPr id="388127" name="Rectangle 31"/>
          <p:cNvSpPr>
            <a:spLocks noChangeArrowheads="1"/>
          </p:cNvSpPr>
          <p:nvPr/>
        </p:nvSpPr>
        <p:spPr bwMode="auto">
          <a:xfrm>
            <a:off x="961875" y="4522352"/>
            <a:ext cx="1460336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dirty="0" smtClean="0">
                <a:cs typeface="Arial" pitchFamily="34" charset="0"/>
              </a:rPr>
              <a:t>“</a:t>
            </a:r>
            <a:r>
              <a:rPr lang="en-US" altLang="en-US" sz="1400" b="1" i="1" dirty="0" err="1" smtClean="0">
                <a:latin typeface="Arial Narrow" panose="020B0606020202030204" pitchFamily="34" charset="0"/>
              </a:rPr>
              <a:t>Laocoön</a:t>
            </a:r>
            <a:r>
              <a:rPr lang="el-GR" altLang="en-US" sz="1400" b="1" i="1" dirty="0" smtClean="0">
                <a:latin typeface="Arial Narrow" panose="020B0606020202030204" pitchFamily="34" charset="0"/>
              </a:rPr>
              <a:t> </a:t>
            </a:r>
            <a:r>
              <a:rPr lang="en-US" altLang="en-US" sz="1400" b="1" i="1" dirty="0" smtClean="0">
                <a:latin typeface="Arial Narrow" panose="020B0606020202030204" pitchFamily="34" charset="0"/>
              </a:rPr>
              <a:t>Group</a:t>
            </a:r>
            <a:r>
              <a:rPr lang="en-US" altLang="el-GR" sz="1400" b="1" dirty="0" smtClean="0">
                <a:cs typeface="Arial" pitchFamily="34" charset="0"/>
              </a:rPr>
              <a:t>”</a:t>
            </a:r>
            <a:endParaRPr lang="en-US" altLang="el-GR" sz="1400" b="1" dirty="0">
              <a:latin typeface="Arial Greek" pitchFamily="34" charset="0"/>
              <a:cs typeface="Arial" pitchFamily="34" charset="0"/>
            </a:endParaRPr>
          </a:p>
        </p:txBody>
      </p:sp>
      <p:sp>
        <p:nvSpPr>
          <p:cNvPr id="388128" name="Rectangle 32"/>
          <p:cNvSpPr>
            <a:spLocks noChangeArrowheads="1"/>
          </p:cNvSpPr>
          <p:nvPr/>
        </p:nvSpPr>
        <p:spPr bwMode="auto">
          <a:xfrm>
            <a:off x="2218984" y="4306955"/>
            <a:ext cx="1370567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latin typeface="Arial Narrow" panose="020B0606020202030204" pitchFamily="34" charset="0"/>
                <a:cs typeface="Arial" pitchFamily="34" charset="0"/>
              </a:rPr>
              <a:t>unknown Roman</a:t>
            </a:r>
          </a:p>
        </p:txBody>
      </p:sp>
      <p:sp>
        <p:nvSpPr>
          <p:cNvPr id="388129" name="Rectangle 33"/>
          <p:cNvSpPr>
            <a:spLocks noChangeArrowheads="1"/>
          </p:cNvSpPr>
          <p:nvPr/>
        </p:nvSpPr>
        <p:spPr bwMode="auto">
          <a:xfrm>
            <a:off x="2146300" y="5924550"/>
            <a:ext cx="852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dirty="0">
                <a:solidFill>
                  <a:srgbClr val="990033"/>
                </a:solidFill>
                <a:cs typeface="Arial" pitchFamily="34" charset="0"/>
              </a:rPr>
              <a:t>Greece</a:t>
            </a:r>
          </a:p>
        </p:txBody>
      </p:sp>
      <p:sp>
        <p:nvSpPr>
          <p:cNvPr id="388130" name="Rectangle 34"/>
          <p:cNvSpPr>
            <a:spLocks noChangeArrowheads="1"/>
          </p:cNvSpPr>
          <p:nvPr/>
        </p:nvSpPr>
        <p:spPr bwMode="auto">
          <a:xfrm>
            <a:off x="3939649" y="5905500"/>
            <a:ext cx="725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>
                <a:solidFill>
                  <a:srgbClr val="990033"/>
                </a:solidFill>
                <a:cs typeface="Arial" pitchFamily="34" charset="0"/>
              </a:rPr>
              <a:t>Rome</a:t>
            </a:r>
          </a:p>
        </p:txBody>
      </p:sp>
      <p:sp>
        <p:nvSpPr>
          <p:cNvPr id="388131" name="Rectangle 35"/>
          <p:cNvSpPr>
            <a:spLocks noChangeArrowheads="1"/>
          </p:cNvSpPr>
          <p:nvPr/>
        </p:nvSpPr>
        <p:spPr bwMode="auto">
          <a:xfrm>
            <a:off x="5643563" y="5905500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dirty="0">
                <a:solidFill>
                  <a:srgbClr val="990033"/>
                </a:solidFill>
                <a:cs typeface="Arial" pitchFamily="34" charset="0"/>
              </a:rPr>
              <a:t>Germany</a:t>
            </a:r>
          </a:p>
        </p:txBody>
      </p:sp>
      <p:sp>
        <p:nvSpPr>
          <p:cNvPr id="388132" name="Rectangle 36"/>
          <p:cNvSpPr>
            <a:spLocks noChangeArrowheads="1"/>
          </p:cNvSpPr>
          <p:nvPr/>
        </p:nvSpPr>
        <p:spPr bwMode="auto">
          <a:xfrm>
            <a:off x="7535783" y="3905090"/>
            <a:ext cx="174567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(archive information?)</a:t>
            </a:r>
          </a:p>
        </p:txBody>
      </p:sp>
      <p:sp>
        <p:nvSpPr>
          <p:cNvPr id="388133" name="Rectangle 37"/>
          <p:cNvSpPr>
            <a:spLocks noChangeArrowheads="1"/>
          </p:cNvSpPr>
          <p:nvPr/>
        </p:nvSpPr>
        <p:spPr bwMode="auto">
          <a:xfrm>
            <a:off x="5731165" y="3285891"/>
            <a:ext cx="1745671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(archive information?)</a:t>
            </a:r>
          </a:p>
        </p:txBody>
      </p:sp>
      <p:sp>
        <p:nvSpPr>
          <p:cNvPr id="388134" name="Rectangle 38"/>
          <p:cNvSpPr>
            <a:spLocks noChangeArrowheads="1"/>
          </p:cNvSpPr>
          <p:nvPr/>
        </p:nvSpPr>
        <p:spPr bwMode="auto">
          <a:xfrm>
            <a:off x="3930619" y="5048250"/>
            <a:ext cx="1123706" cy="73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Published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CC0066"/>
                </a:solidFill>
                <a:latin typeface="Arial Narrow" panose="020B0606020202030204" pitchFamily="34" charset="0"/>
                <a:cs typeface="Arial" pitchFamily="34" charset="0"/>
              </a:rPr>
              <a:t>Inference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solidFill>
                  <a:srgbClr val="9933FF"/>
                </a:solidFill>
                <a:latin typeface="Arial Narrow" panose="020B0606020202030204" pitchFamily="34" charset="0"/>
                <a:cs typeface="Arial" pitchFamily="34" charset="0"/>
              </a:rPr>
              <a:t>(in a library?)</a:t>
            </a:r>
          </a:p>
        </p:txBody>
      </p:sp>
      <p:sp>
        <p:nvSpPr>
          <p:cNvPr id="388135" name="Rectangle 39"/>
          <p:cNvSpPr>
            <a:spLocks noChangeArrowheads="1"/>
          </p:cNvSpPr>
          <p:nvPr/>
        </p:nvSpPr>
        <p:spPr bwMode="auto">
          <a:xfrm>
            <a:off x="357981" y="299031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>
                <a:solidFill>
                  <a:srgbClr val="FF9900"/>
                </a:solidFill>
                <a:cs typeface="Arial" pitchFamily="34" charset="0"/>
              </a:rPr>
              <a:t>1755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10086" y="4993979"/>
            <a:ext cx="2620532" cy="746358"/>
            <a:chOff x="1310086" y="4993979"/>
            <a:chExt cx="2478877" cy="746358"/>
          </a:xfrm>
        </p:grpSpPr>
        <p:sp>
          <p:nvSpPr>
            <p:cNvPr id="45" name="Hexagon 44"/>
            <p:cNvSpPr/>
            <p:nvPr/>
          </p:nvSpPr>
          <p:spPr bwMode="auto">
            <a:xfrm>
              <a:off x="1310086" y="5043508"/>
              <a:ext cx="2478877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00B0F0"/>
                </a:gs>
                <a:gs pos="100000">
                  <a:srgbClr val="00B0F0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506273" y="4993979"/>
              <a:ext cx="2029404" cy="746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75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400" b="1" i="1" dirty="0" smtClean="0">
                  <a:latin typeface="Arial Narrow" panose="020B0606020202030204" pitchFamily="34" charset="0"/>
                </a:rPr>
                <a:t>Roman-commissioned </a:t>
              </a:r>
              <a:r>
                <a:rPr lang="en-US" altLang="el-GR" sz="1400" b="1" i="1" dirty="0">
                  <a:latin typeface="Arial Narrow" panose="020B0606020202030204" pitchFamily="34" charset="0"/>
                </a:rPr>
                <a:t>copy </a:t>
              </a:r>
              <a:endParaRPr lang="el-GR" altLang="el-GR" sz="1400" b="1" i="1" dirty="0">
                <a:latin typeface="Arial Narrow" panose="020B0606020202030204" pitchFamily="34" charset="0"/>
              </a:endParaRPr>
            </a:p>
            <a:p>
              <a:pPr algn="ctr">
                <a:lnSpc>
                  <a:spcPts val="1675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400" b="1" i="1" dirty="0">
                  <a:latin typeface="Arial Narrow" panose="020B0606020202030204" pitchFamily="34" charset="0"/>
                </a:rPr>
                <a:t>of the </a:t>
              </a:r>
              <a:r>
                <a:rPr lang="en-US" altLang="en-US" sz="1400" b="1" i="1" dirty="0" err="1">
                  <a:latin typeface="Arial Narrow" panose="020B0606020202030204" pitchFamily="34" charset="0"/>
                </a:rPr>
                <a:t>Laocoön</a:t>
              </a:r>
              <a:r>
                <a:rPr lang="en-US" altLang="en-US" sz="1400" b="1" i="1" dirty="0">
                  <a:latin typeface="Arial Narrow" panose="020B0606020202030204" pitchFamily="34" charset="0"/>
                </a:rPr>
                <a:t> </a:t>
              </a:r>
              <a:r>
                <a:rPr lang="en-US" altLang="en-US" sz="1400" b="1" i="1" dirty="0" smtClean="0">
                  <a:latin typeface="Arial Narrow" panose="020B0606020202030204" pitchFamily="34" charset="0"/>
                </a:rPr>
                <a:t>Group</a:t>
              </a:r>
              <a:endParaRPr lang="en-US" altLang="en-US" sz="1400" b="1" i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56" name="Rectangle 29"/>
          <p:cNvSpPr>
            <a:spLocks noChangeArrowheads="1"/>
          </p:cNvSpPr>
          <p:nvPr/>
        </p:nvSpPr>
        <p:spPr bwMode="auto">
          <a:xfrm>
            <a:off x="7582324" y="3329599"/>
            <a:ext cx="1251689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 smtClean="0">
                <a:latin typeface="Arial Narrow" panose="020B0606020202030204" pitchFamily="34" charset="0"/>
                <a:cs typeface="Arial" pitchFamily="34" charset="0"/>
              </a:rPr>
              <a:t>Winckelmann’s</a:t>
            </a:r>
            <a:endParaRPr lang="en-US" altLang="el-GR" sz="1400" b="1" i="1" dirty="0">
              <a:latin typeface="Arial Narrow" panose="020B0606020202030204" pitchFamily="34" charset="0"/>
              <a:cs typeface="Arial" pitchFamily="34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el-GR" sz="1400" b="1" i="1" dirty="0">
                <a:latin typeface="Arial Narrow" panose="020B0606020202030204" pitchFamily="34" charset="0"/>
                <a:cs typeface="Arial" pitchFamily="34" charset="0"/>
              </a:rPr>
              <a:t>mother</a:t>
            </a:r>
          </a:p>
        </p:txBody>
      </p:sp>
      <p:sp>
        <p:nvSpPr>
          <p:cNvPr id="60" name="Rectangle 39"/>
          <p:cNvSpPr>
            <a:spLocks noChangeArrowheads="1"/>
          </p:cNvSpPr>
          <p:nvPr/>
        </p:nvSpPr>
        <p:spPr bwMode="auto">
          <a:xfrm>
            <a:off x="372356" y="4046032"/>
            <a:ext cx="64120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 smtClean="0">
                <a:solidFill>
                  <a:srgbClr val="FF9900"/>
                </a:solidFill>
                <a:cs typeface="Arial" pitchFamily="34" charset="0"/>
              </a:rPr>
              <a:t>1717</a:t>
            </a:r>
            <a:endParaRPr lang="en-US" altLang="el-GR" sz="1600" i="1" dirty="0">
              <a:solidFill>
                <a:srgbClr val="FF9900"/>
              </a:solidFill>
              <a:cs typeface="Arial" pitchFamily="34" charset="0"/>
            </a:endParaRPr>
          </a:p>
        </p:txBody>
      </p:sp>
      <p:sp>
        <p:nvSpPr>
          <p:cNvPr id="61" name="Rectangle 39"/>
          <p:cNvSpPr>
            <a:spLocks noChangeArrowheads="1"/>
          </p:cNvSpPr>
          <p:nvPr/>
        </p:nvSpPr>
        <p:spPr bwMode="auto">
          <a:xfrm>
            <a:off x="365774" y="1747835"/>
            <a:ext cx="64120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 smtClean="0">
                <a:solidFill>
                  <a:srgbClr val="FF9900"/>
                </a:solidFill>
                <a:cs typeface="Arial" pitchFamily="34" charset="0"/>
              </a:rPr>
              <a:t>1768</a:t>
            </a:r>
            <a:endParaRPr lang="en-US" altLang="el-GR" sz="1600" i="1" dirty="0">
              <a:solidFill>
                <a:srgbClr val="FF9900"/>
              </a:solidFill>
              <a:cs typeface="Arial" pitchFamily="34" charset="0"/>
            </a:endParaRPr>
          </a:p>
        </p:txBody>
      </p:sp>
      <p:sp>
        <p:nvSpPr>
          <p:cNvPr id="62" name="Rectangle 39"/>
          <p:cNvSpPr>
            <a:spLocks noChangeArrowheads="1"/>
          </p:cNvSpPr>
          <p:nvPr/>
        </p:nvSpPr>
        <p:spPr bwMode="auto">
          <a:xfrm>
            <a:off x="346724" y="2233610"/>
            <a:ext cx="641201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None/>
            </a:pPr>
            <a:r>
              <a:rPr lang="en-US" altLang="el-GR" sz="1600" i="1" dirty="0" smtClean="0">
                <a:solidFill>
                  <a:srgbClr val="FF9900"/>
                </a:solidFill>
                <a:cs typeface="Arial" pitchFamily="34" charset="0"/>
              </a:rPr>
              <a:t>1764</a:t>
            </a:r>
            <a:endParaRPr lang="en-US" altLang="el-GR" sz="1600" i="1" dirty="0">
              <a:solidFill>
                <a:srgbClr val="FF9900"/>
              </a:solidFill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223556" y="2140355"/>
            <a:ext cx="2674772" cy="513602"/>
            <a:chOff x="6223556" y="2140355"/>
            <a:chExt cx="2674772" cy="513602"/>
          </a:xfrm>
        </p:grpSpPr>
        <p:sp>
          <p:nvSpPr>
            <p:cNvPr id="58" name="Hexagon 57"/>
            <p:cNvSpPr/>
            <p:nvPr/>
          </p:nvSpPr>
          <p:spPr bwMode="auto">
            <a:xfrm>
              <a:off x="6223556" y="2200503"/>
              <a:ext cx="2674772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00B0F0"/>
                </a:gs>
                <a:gs pos="100000">
                  <a:srgbClr val="00B0F0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80452" y="2140355"/>
              <a:ext cx="2421945" cy="513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Winckelmann writes </a:t>
              </a:r>
              <a:endParaRPr lang="en-US" altLang="el-GR" sz="1400" b="1" i="1" kern="800" dirty="0" smtClean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“</a:t>
              </a:r>
              <a:r>
                <a:rPr lang="en-US" altLang="el-GR" sz="1400" b="1" i="1" kern="8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History of the Art in Antiquity</a:t>
              </a:r>
              <a:r>
                <a:rPr lang="en-US" altLang="el-GR" sz="1400" b="1" i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” </a:t>
              </a:r>
              <a:endParaRPr lang="en-US" sz="1400" b="1" i="1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821255" y="3949989"/>
            <a:ext cx="2208177" cy="513602"/>
            <a:chOff x="4821255" y="3949989"/>
            <a:chExt cx="2208177" cy="513602"/>
          </a:xfrm>
        </p:grpSpPr>
        <p:sp>
          <p:nvSpPr>
            <p:cNvPr id="51" name="Hexagon 50"/>
            <p:cNvSpPr/>
            <p:nvPr/>
          </p:nvSpPr>
          <p:spPr bwMode="auto">
            <a:xfrm>
              <a:off x="4821255" y="3990327"/>
              <a:ext cx="2208177" cy="431557"/>
            </a:xfrm>
            <a:prstGeom prst="hexagon">
              <a:avLst>
                <a:gd name="adj" fmla="val 80059"/>
                <a:gd name="vf" fmla="val 115470"/>
              </a:avLst>
            </a:prstGeom>
            <a:gradFill>
              <a:gsLst>
                <a:gs pos="50000">
                  <a:srgbClr val="FFFFFF"/>
                </a:gs>
                <a:gs pos="0">
                  <a:srgbClr val="00B0F0"/>
                </a:gs>
                <a:gs pos="100000">
                  <a:srgbClr val="00B0F0"/>
                </a:gs>
              </a:gsLst>
              <a:lin ang="5400000" scaled="1"/>
            </a:gradFill>
            <a:ln w="12700" cap="rnd" cmpd="dbl" algn="ctr">
              <a:solidFill>
                <a:srgbClr val="F16969"/>
              </a:solidFill>
              <a:prstDash val="solid"/>
              <a:bevel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0" lang="el-G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296356" y="3949989"/>
              <a:ext cx="1292084" cy="513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Winckelmann’s </a:t>
              </a:r>
            </a:p>
            <a:p>
              <a:pPr lvl="0" algn="ctr" eaLnBrk="0" hangingPunct="0">
                <a:lnSpc>
                  <a:spcPts val="1680"/>
                </a:lnSpc>
                <a:spcBef>
                  <a:spcPts val="0"/>
                </a:spcBef>
                <a:buNone/>
                <a:defRPr/>
              </a:pPr>
              <a:r>
                <a:rPr lang="en-US" altLang="el-GR" sz="1400" b="1" i="1" kern="8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</a:t>
              </a:r>
              <a:r>
                <a:rPr lang="en-US" altLang="el-GR" sz="1400" b="1" i="1" kern="8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irth</a:t>
              </a:r>
              <a:r>
                <a:rPr lang="en-US" altLang="el-GR" sz="1400" b="1" i="1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sz="1400" b="1" i="1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54" name="Hexagon 53"/>
          <p:cNvSpPr/>
          <p:nvPr/>
        </p:nvSpPr>
        <p:spPr bwMode="auto">
          <a:xfrm>
            <a:off x="4627036" y="1708798"/>
            <a:ext cx="2208177" cy="431557"/>
          </a:xfrm>
          <a:prstGeom prst="hexagon">
            <a:avLst>
              <a:gd name="adj" fmla="val 80059"/>
              <a:gd name="vf" fmla="val 115470"/>
            </a:avLst>
          </a:prstGeom>
          <a:gradFill>
            <a:gsLst>
              <a:gs pos="50000">
                <a:srgbClr val="FFFFFF"/>
              </a:gs>
              <a:gs pos="0">
                <a:srgbClr val="00B0F0"/>
              </a:gs>
              <a:gs pos="100000">
                <a:srgbClr val="00B0F0"/>
              </a:gs>
            </a:gsLst>
            <a:lin ang="5400000" scaled="1"/>
          </a:gradFill>
          <a:ln w="12700" cap="rnd" cmpd="dbl" algn="ctr">
            <a:solidFill>
              <a:srgbClr val="F16969"/>
            </a:solidFill>
            <a:prstDash val="solid"/>
            <a:bevel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•"/>
              <a:tabLst/>
            </a:pPr>
            <a:endParaRPr kumimoji="0" lang="el-GR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41501" y="1657809"/>
            <a:ext cx="1292084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lnSpc>
                <a:spcPts val="1680"/>
              </a:lnSpc>
              <a:spcBef>
                <a:spcPts val="0"/>
              </a:spcBef>
              <a:buNone/>
              <a:defRPr/>
            </a:pPr>
            <a:r>
              <a:rPr lang="en-US" altLang="el-GR" sz="1400" b="1" i="1" kern="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Winckelmann’s </a:t>
            </a:r>
          </a:p>
          <a:p>
            <a:pPr lvl="0" algn="ctr" eaLnBrk="0" hangingPunct="0">
              <a:lnSpc>
                <a:spcPts val="1680"/>
              </a:lnSpc>
              <a:spcBef>
                <a:spcPts val="0"/>
              </a:spcBef>
              <a:buNone/>
              <a:defRPr/>
            </a:pPr>
            <a:r>
              <a:rPr lang="en-US" altLang="el-GR" sz="1400" b="1" i="1" kern="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death</a:t>
            </a:r>
            <a:r>
              <a:rPr lang="en-US" altLang="el-GR" sz="1400" b="1" i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endParaRPr lang="en-US" sz="1400" b="1" i="1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Hexagon 46"/>
          <p:cNvSpPr/>
          <p:nvPr/>
        </p:nvSpPr>
        <p:spPr bwMode="auto">
          <a:xfrm>
            <a:off x="2998918" y="2969584"/>
            <a:ext cx="2208177" cy="431557"/>
          </a:xfrm>
          <a:prstGeom prst="hexagon">
            <a:avLst>
              <a:gd name="adj" fmla="val 80059"/>
              <a:gd name="vf" fmla="val 115470"/>
            </a:avLst>
          </a:prstGeom>
          <a:gradFill>
            <a:gsLst>
              <a:gs pos="50000">
                <a:srgbClr val="FFFFFF"/>
              </a:gs>
              <a:gs pos="0">
                <a:srgbClr val="00B0F0"/>
              </a:gs>
              <a:gs pos="100000">
                <a:srgbClr val="00B0F0"/>
              </a:gs>
            </a:gsLst>
            <a:lin ang="5400000" scaled="1"/>
          </a:gradFill>
          <a:ln w="12700" cap="rnd" cmpd="dbl" algn="ctr">
            <a:solidFill>
              <a:srgbClr val="F16969"/>
            </a:solidFill>
            <a:prstDash val="solid"/>
            <a:bevel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•"/>
              <a:tabLst/>
            </a:pPr>
            <a:endParaRPr kumimoji="0" lang="el-GR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496407" y="2931015"/>
            <a:ext cx="1313181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lnSpc>
                <a:spcPts val="1680"/>
              </a:lnSpc>
              <a:spcBef>
                <a:spcPts val="0"/>
              </a:spcBef>
              <a:buNone/>
              <a:defRPr/>
            </a:pPr>
            <a:r>
              <a:rPr lang="en-US" altLang="el-GR" sz="1400" b="1" i="1" kern="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Winckelmann </a:t>
            </a:r>
          </a:p>
          <a:p>
            <a:pPr lvl="0" algn="ctr" eaLnBrk="0" hangingPunct="0">
              <a:lnSpc>
                <a:spcPts val="1680"/>
              </a:lnSpc>
              <a:spcBef>
                <a:spcPts val="0"/>
              </a:spcBef>
              <a:buNone/>
              <a:defRPr/>
            </a:pPr>
            <a:r>
              <a:rPr lang="en-US" sz="1400" b="1" i="1" kern="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sees “</a:t>
            </a:r>
            <a:r>
              <a:rPr lang="en-US" altLang="en-US" sz="1400" b="1" i="1" dirty="0" err="1">
                <a:latin typeface="Arial Narrow" panose="020B0606020202030204" pitchFamily="34" charset="0"/>
              </a:rPr>
              <a:t>Laocoön</a:t>
            </a:r>
            <a:r>
              <a:rPr lang="en-US" sz="1400" b="1" i="1" kern="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”</a:t>
            </a:r>
            <a:endParaRPr lang="en-US" sz="1400" b="1" i="1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•"/>
          <a:tabLst/>
          <a:defRPr kumimoji="0" lang="en-US" altLang="el-G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•"/>
          <a:tabLst/>
          <a:defRPr kumimoji="0" lang="en-US" altLang="el-G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24564</TotalTime>
  <Words>170</Words>
  <Application>Microsoft Office PowerPoint</Application>
  <PresentationFormat>A4 Paper (210x297 mm)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Greek</vt:lpstr>
      <vt:lpstr>Arial Narrow</vt:lpstr>
      <vt:lpstr>Times New Roman</vt:lpstr>
      <vt:lpstr>Wingdings</vt:lpstr>
      <vt:lpstr>Axis</vt:lpstr>
      <vt:lpstr>Semantic Networks</vt:lpstr>
      <vt:lpstr>Semantic Networks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Lida Xaramh</cp:lastModifiedBy>
  <cp:revision>431</cp:revision>
  <dcterms:created xsi:type="dcterms:W3CDTF">2009-08-11T11:37:45Z</dcterms:created>
  <dcterms:modified xsi:type="dcterms:W3CDTF">2020-01-28T11:23:12Z</dcterms:modified>
</cp:coreProperties>
</file>