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9202400" cy="16459200"/>
  <p:notesSz cx="9928225" cy="666908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138"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276"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416"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553"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5691" algn="l" defTabSz="914276" rtl="0" eaLnBrk="1" latinLnBrk="0" hangingPunct="1"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2829" algn="l" defTabSz="914276" rtl="0" eaLnBrk="1" latinLnBrk="0" hangingPunct="1"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199969" algn="l" defTabSz="914276" rtl="0" eaLnBrk="1" latinLnBrk="0" hangingPunct="1"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107" algn="l" defTabSz="914276" rtl="0" eaLnBrk="1" latinLnBrk="0" hangingPunct="1"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 userDrawn="1">
          <p15:clr>
            <a:srgbClr val="A4A3A4"/>
          </p15:clr>
        </p15:guide>
        <p15:guide id="2" pos="60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97F"/>
    <a:srgbClr val="000099"/>
    <a:srgbClr val="FFFFFF"/>
    <a:srgbClr val="006600"/>
    <a:srgbClr val="FFCC00"/>
    <a:srgbClr val="CC0066"/>
    <a:srgbClr val="FA2EB6"/>
    <a:srgbClr val="00FFCC"/>
    <a:srgbClr val="97C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334" autoAdjust="0"/>
    <p:restoredTop sz="91826" autoAdjust="0"/>
  </p:normalViewPr>
  <p:slideViewPr>
    <p:cSldViewPr snapToGrid="0">
      <p:cViewPr>
        <p:scale>
          <a:sx n="90" d="100"/>
          <a:sy n="90" d="100"/>
        </p:scale>
        <p:origin x="33" y="-5412"/>
      </p:cViewPr>
      <p:guideLst>
        <p:guide orient="horz" pos="5184"/>
        <p:guide pos="60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A3599-FC0B-4292-849F-A8CAADC6C9F8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51250" y="833438"/>
            <a:ext cx="2625725" cy="225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09925"/>
            <a:ext cx="7943850" cy="2625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34125"/>
            <a:ext cx="4302125" cy="334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334125"/>
            <a:ext cx="4303713" cy="334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A5238-D08D-4B8A-97EA-650C2937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2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8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6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16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53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91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29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69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07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51250" y="833438"/>
            <a:ext cx="2625725" cy="225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A5238-D08D-4B8A-97EA-650C2937F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9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9864" y="5113341"/>
            <a:ext cx="16322676" cy="35274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9727" y="9326564"/>
            <a:ext cx="13442950" cy="4206876"/>
          </a:xfrm>
        </p:spPr>
        <p:txBody>
          <a:bodyPr/>
          <a:lstStyle>
            <a:lvl1pPr marL="0" indent="0" algn="ctr">
              <a:buNone/>
              <a:defRPr/>
            </a:lvl1pPr>
            <a:lvl2pPr marL="457183" indent="0" algn="ctr">
              <a:buNone/>
              <a:defRPr/>
            </a:lvl2pPr>
            <a:lvl3pPr marL="914364" indent="0" algn="ctr">
              <a:buNone/>
              <a:defRPr/>
            </a:lvl3pPr>
            <a:lvl4pPr marL="1371545" indent="0" algn="ctr">
              <a:buNone/>
              <a:defRPr/>
            </a:lvl4pPr>
            <a:lvl5pPr marL="1828728" indent="0" algn="ctr">
              <a:buNone/>
              <a:defRPr/>
            </a:lvl5pPr>
            <a:lvl6pPr marL="2285909" indent="0" algn="ctr">
              <a:buNone/>
              <a:defRPr/>
            </a:lvl6pPr>
            <a:lvl7pPr marL="2743092" indent="0" algn="ctr">
              <a:buNone/>
              <a:defRPr/>
            </a:lvl7pPr>
            <a:lvl8pPr marL="3200273" indent="0" algn="ctr">
              <a:buNone/>
              <a:defRPr/>
            </a:lvl8pPr>
            <a:lvl9pPr marL="365745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9FC74D-C7FD-4A22-82F3-30F93566030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46639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EAE02-2130-4FB6-AD08-F36D46777A1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0576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2377" y="660402"/>
            <a:ext cx="4319588" cy="14041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40" y="660402"/>
            <a:ext cx="12809536" cy="14041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4B8B-BE87-48B9-BC60-DC9353D78F8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29898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D4E59-7777-4F35-8FC9-20214CDF9F8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8696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652" y="10575926"/>
            <a:ext cx="16321088" cy="3270250"/>
          </a:xfrm>
        </p:spPr>
        <p:txBody>
          <a:bodyPr anchor="t"/>
          <a:lstStyle>
            <a:lvl1pPr algn="l">
              <a:defRPr sz="4001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652" y="6975475"/>
            <a:ext cx="16321088" cy="3600451"/>
          </a:xfrm>
        </p:spPr>
        <p:txBody>
          <a:bodyPr anchor="b"/>
          <a:lstStyle>
            <a:lvl1pPr marL="0" indent="0">
              <a:buNone/>
              <a:defRPr sz="2002"/>
            </a:lvl1pPr>
            <a:lvl2pPr marL="457183" indent="0">
              <a:buNone/>
              <a:defRPr sz="1800"/>
            </a:lvl2pPr>
            <a:lvl3pPr marL="914364" indent="0">
              <a:buNone/>
              <a:defRPr sz="1601"/>
            </a:lvl3pPr>
            <a:lvl4pPr marL="1371545" indent="0">
              <a:buNone/>
              <a:defRPr sz="1402"/>
            </a:lvl4pPr>
            <a:lvl5pPr marL="1828728" indent="0">
              <a:buNone/>
              <a:defRPr sz="1402"/>
            </a:lvl5pPr>
            <a:lvl6pPr marL="2285909" indent="0">
              <a:buNone/>
              <a:defRPr sz="1402"/>
            </a:lvl6pPr>
            <a:lvl7pPr marL="2743092" indent="0">
              <a:buNone/>
              <a:defRPr sz="1402"/>
            </a:lvl7pPr>
            <a:lvl8pPr marL="3200273" indent="0">
              <a:buNone/>
              <a:defRPr sz="1402"/>
            </a:lvl8pPr>
            <a:lvl9pPr marL="3657454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D1821-0448-4FE0-A9D8-50AD97EBC02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5542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439" y="3840163"/>
            <a:ext cx="8564561" cy="10861675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2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77403" y="3840163"/>
            <a:ext cx="8564563" cy="10861675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2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74940-CDEF-42EC-90BC-16C0B6DC8F5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0358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40" y="658814"/>
            <a:ext cx="17281524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439" y="3684588"/>
            <a:ext cx="8483599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2" b="1"/>
            </a:lvl2pPr>
            <a:lvl3pPr marL="914364" indent="0">
              <a:buNone/>
              <a:defRPr sz="1800" b="1"/>
            </a:lvl3pPr>
            <a:lvl4pPr marL="1371545" indent="0">
              <a:buNone/>
              <a:defRPr sz="1601" b="1"/>
            </a:lvl4pPr>
            <a:lvl5pPr marL="1828728" indent="0">
              <a:buNone/>
              <a:defRPr sz="1601" b="1"/>
            </a:lvl5pPr>
            <a:lvl6pPr marL="2285909" indent="0">
              <a:buNone/>
              <a:defRPr sz="1601" b="1"/>
            </a:lvl6pPr>
            <a:lvl7pPr marL="2743092" indent="0">
              <a:buNone/>
              <a:defRPr sz="1601" b="1"/>
            </a:lvl7pPr>
            <a:lvl8pPr marL="3200273" indent="0">
              <a:buNone/>
              <a:defRPr sz="1601" b="1"/>
            </a:lvl8pPr>
            <a:lvl9pPr marL="3657454" indent="0">
              <a:buNone/>
              <a:defRPr sz="16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439" y="5219700"/>
            <a:ext cx="8483599" cy="9483725"/>
          </a:xfrm>
        </p:spPr>
        <p:txBody>
          <a:bodyPr/>
          <a:lstStyle>
            <a:lvl1pPr>
              <a:defRPr sz="2400"/>
            </a:lvl1pPr>
            <a:lvl2pPr>
              <a:defRPr sz="2002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5189" y="3684588"/>
            <a:ext cx="84867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2" b="1"/>
            </a:lvl2pPr>
            <a:lvl3pPr marL="914364" indent="0">
              <a:buNone/>
              <a:defRPr sz="1800" b="1"/>
            </a:lvl3pPr>
            <a:lvl4pPr marL="1371545" indent="0">
              <a:buNone/>
              <a:defRPr sz="1601" b="1"/>
            </a:lvl4pPr>
            <a:lvl5pPr marL="1828728" indent="0">
              <a:buNone/>
              <a:defRPr sz="1601" b="1"/>
            </a:lvl5pPr>
            <a:lvl6pPr marL="2285909" indent="0">
              <a:buNone/>
              <a:defRPr sz="1601" b="1"/>
            </a:lvl6pPr>
            <a:lvl7pPr marL="2743092" indent="0">
              <a:buNone/>
              <a:defRPr sz="1601" b="1"/>
            </a:lvl7pPr>
            <a:lvl8pPr marL="3200273" indent="0">
              <a:buNone/>
              <a:defRPr sz="1601" b="1"/>
            </a:lvl8pPr>
            <a:lvl9pPr marL="3657454" indent="0">
              <a:buNone/>
              <a:defRPr sz="16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5189" y="5219700"/>
            <a:ext cx="8486775" cy="9483725"/>
          </a:xfrm>
        </p:spPr>
        <p:txBody>
          <a:bodyPr/>
          <a:lstStyle>
            <a:lvl1pPr>
              <a:defRPr sz="2400"/>
            </a:lvl1pPr>
            <a:lvl2pPr>
              <a:defRPr sz="2002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C4481-EEE9-4C90-85E3-FCF2DB21584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6098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E8EB0-2AD3-49BA-977B-97C6C9487CA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1791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622E0-8BCD-4CF5-8E0C-8B9247C293B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975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40" y="655639"/>
            <a:ext cx="6316661" cy="2789237"/>
          </a:xfrm>
        </p:spPr>
        <p:txBody>
          <a:bodyPr anchor="b"/>
          <a:lstStyle>
            <a:lvl1pPr algn="l">
              <a:defRPr sz="2002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290" y="655640"/>
            <a:ext cx="10734675" cy="14047788"/>
          </a:xfrm>
        </p:spPr>
        <p:txBody>
          <a:bodyPr/>
          <a:lstStyle>
            <a:lvl1pPr>
              <a:defRPr sz="3202"/>
            </a:lvl1pPr>
            <a:lvl2pPr>
              <a:defRPr sz="2801"/>
            </a:lvl2pPr>
            <a:lvl3pPr>
              <a:defRPr sz="2400"/>
            </a:lvl3pPr>
            <a:lvl4pPr>
              <a:defRPr sz="2002"/>
            </a:lvl4pPr>
            <a:lvl5pPr>
              <a:defRPr sz="2002"/>
            </a:lvl5pPr>
            <a:lvl6pPr>
              <a:defRPr sz="2002"/>
            </a:lvl6pPr>
            <a:lvl7pPr>
              <a:defRPr sz="2002"/>
            </a:lvl7pPr>
            <a:lvl8pPr>
              <a:defRPr sz="2002"/>
            </a:lvl8pPr>
            <a:lvl9pPr>
              <a:defRPr sz="20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440" y="3444877"/>
            <a:ext cx="6316661" cy="11258551"/>
          </a:xfrm>
        </p:spPr>
        <p:txBody>
          <a:bodyPr/>
          <a:lstStyle>
            <a:lvl1pPr marL="0" indent="0">
              <a:buNone/>
              <a:defRPr sz="1402"/>
            </a:lvl1pPr>
            <a:lvl2pPr marL="457183" indent="0">
              <a:buNone/>
              <a:defRPr sz="1200"/>
            </a:lvl2pPr>
            <a:lvl3pPr marL="914364" indent="0">
              <a:buNone/>
              <a:defRPr sz="1001"/>
            </a:lvl3pPr>
            <a:lvl4pPr marL="1371545" indent="0">
              <a:buNone/>
              <a:defRPr sz="900"/>
            </a:lvl4pPr>
            <a:lvl5pPr marL="1828728" indent="0">
              <a:buNone/>
              <a:defRPr sz="900"/>
            </a:lvl5pPr>
            <a:lvl6pPr marL="2285909" indent="0">
              <a:buNone/>
              <a:defRPr sz="900"/>
            </a:lvl6pPr>
            <a:lvl7pPr marL="2743092" indent="0">
              <a:buNone/>
              <a:defRPr sz="900"/>
            </a:lvl7pPr>
            <a:lvl8pPr marL="3200273" indent="0">
              <a:buNone/>
              <a:defRPr sz="900"/>
            </a:lvl8pPr>
            <a:lvl9pPr marL="365745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C0156-0C9F-4680-848A-6228B0B6526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8128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965" y="11522077"/>
            <a:ext cx="11522076" cy="1358902"/>
          </a:xfrm>
        </p:spPr>
        <p:txBody>
          <a:bodyPr anchor="b"/>
          <a:lstStyle>
            <a:lvl1pPr algn="l">
              <a:defRPr sz="2002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965" y="1470028"/>
            <a:ext cx="11522076" cy="9875839"/>
          </a:xfrm>
        </p:spPr>
        <p:txBody>
          <a:bodyPr/>
          <a:lstStyle>
            <a:lvl1pPr marL="0" indent="0">
              <a:buNone/>
              <a:defRPr sz="3202"/>
            </a:lvl1pPr>
            <a:lvl2pPr marL="457183" indent="0">
              <a:buNone/>
              <a:defRPr sz="2801"/>
            </a:lvl2pPr>
            <a:lvl3pPr marL="914364" indent="0">
              <a:buNone/>
              <a:defRPr sz="2400"/>
            </a:lvl3pPr>
            <a:lvl4pPr marL="1371545" indent="0">
              <a:buNone/>
              <a:defRPr sz="2002"/>
            </a:lvl4pPr>
            <a:lvl5pPr marL="1828728" indent="0">
              <a:buNone/>
              <a:defRPr sz="2002"/>
            </a:lvl5pPr>
            <a:lvl6pPr marL="2285909" indent="0">
              <a:buNone/>
              <a:defRPr sz="2002"/>
            </a:lvl6pPr>
            <a:lvl7pPr marL="2743092" indent="0">
              <a:buNone/>
              <a:defRPr sz="2002"/>
            </a:lvl7pPr>
            <a:lvl8pPr marL="3200273" indent="0">
              <a:buNone/>
              <a:defRPr sz="2002"/>
            </a:lvl8pPr>
            <a:lvl9pPr marL="3657454" indent="0">
              <a:buNone/>
              <a:defRPr sz="2002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965" y="12880976"/>
            <a:ext cx="11522076" cy="1931988"/>
          </a:xfrm>
        </p:spPr>
        <p:txBody>
          <a:bodyPr/>
          <a:lstStyle>
            <a:lvl1pPr marL="0" indent="0">
              <a:buNone/>
              <a:defRPr sz="1402"/>
            </a:lvl1pPr>
            <a:lvl2pPr marL="457183" indent="0">
              <a:buNone/>
              <a:defRPr sz="1200"/>
            </a:lvl2pPr>
            <a:lvl3pPr marL="914364" indent="0">
              <a:buNone/>
              <a:defRPr sz="1001"/>
            </a:lvl3pPr>
            <a:lvl4pPr marL="1371545" indent="0">
              <a:buNone/>
              <a:defRPr sz="900"/>
            </a:lvl4pPr>
            <a:lvl5pPr marL="1828728" indent="0">
              <a:buNone/>
              <a:defRPr sz="900"/>
            </a:lvl5pPr>
            <a:lvl6pPr marL="2285909" indent="0">
              <a:buNone/>
              <a:defRPr sz="900"/>
            </a:lvl6pPr>
            <a:lvl7pPr marL="2743092" indent="0">
              <a:buNone/>
              <a:defRPr sz="900"/>
            </a:lvl7pPr>
            <a:lvl8pPr marL="3200273" indent="0">
              <a:buNone/>
              <a:defRPr sz="900"/>
            </a:lvl8pPr>
            <a:lvl9pPr marL="365745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C89F6-00D2-4DC3-8D9C-FFC411D4F59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10942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440" y="660401"/>
            <a:ext cx="17281524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480" tIns="53740" rIns="107480" bIns="53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40" y="3840163"/>
            <a:ext cx="17281524" cy="1086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480" tIns="53740" rIns="107480" bIns="53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440" y="14987590"/>
            <a:ext cx="44799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480" tIns="53740" rIns="107480" bIns="53740" numCol="1" anchor="t" anchorCtr="0" compatLnSpc="1">
            <a:prstTxWarp prst="textNoShape">
              <a:avLst/>
            </a:prstTxWarp>
          </a:bodyPr>
          <a:lstStyle>
            <a:lvl1pPr>
              <a:defRPr sz="1702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40" y="14987590"/>
            <a:ext cx="60801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480" tIns="53740" rIns="107480" bIns="53740" numCol="1" anchor="t" anchorCtr="0" compatLnSpc="1">
            <a:prstTxWarp prst="textNoShape">
              <a:avLst/>
            </a:prstTxWarp>
          </a:bodyPr>
          <a:lstStyle>
            <a:lvl1pPr algn="ctr">
              <a:defRPr sz="1702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762040" y="14987590"/>
            <a:ext cx="44799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480" tIns="53740" rIns="107480" bIns="53740" numCol="1" anchor="t" anchorCtr="0" compatLnSpc="1">
            <a:prstTxWarp prst="textNoShape">
              <a:avLst/>
            </a:prstTxWarp>
          </a:bodyPr>
          <a:lstStyle>
            <a:lvl1pPr algn="r">
              <a:defRPr sz="1702"/>
            </a:lvl1pPr>
          </a:lstStyle>
          <a:p>
            <a:fld id="{A4BD3000-444A-4860-81D0-D2FF85E39EE6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+mj-lt"/>
          <a:ea typeface="+mj-ea"/>
          <a:cs typeface="+mj-cs"/>
        </a:defRPr>
      </a:lvl1pPr>
      <a:lvl2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2pPr>
      <a:lvl3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3pPr>
      <a:lvl4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4pPr>
      <a:lvl5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5pPr>
      <a:lvl6pPr marL="457183" algn="ctr" defTabSz="1074696" rtl="0" fontAlgn="base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6pPr>
      <a:lvl7pPr marL="914364" algn="ctr" defTabSz="1074696" rtl="0" fontAlgn="base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7pPr>
      <a:lvl8pPr marL="1371545" algn="ctr" defTabSz="1074696" rtl="0" fontAlgn="base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8pPr>
      <a:lvl9pPr marL="1828728" algn="ctr" defTabSz="1074696" rtl="0" fontAlgn="base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9pPr>
    </p:titleStyle>
    <p:bodyStyle>
      <a:lvl1pPr marL="403210" indent="-403210" algn="l" defTabSz="1074696" rtl="0" eaLnBrk="0" fontAlgn="base" hangingPunct="0">
        <a:spcBef>
          <a:spcPct val="20000"/>
        </a:spcBef>
        <a:spcAft>
          <a:spcPct val="0"/>
        </a:spcAft>
        <a:buChar char="•"/>
        <a:defRPr sz="3802">
          <a:solidFill>
            <a:schemeClr val="tx1"/>
          </a:solidFill>
          <a:latin typeface="+mn-lt"/>
          <a:ea typeface="+mn-ea"/>
          <a:cs typeface="+mn-cs"/>
        </a:defRPr>
      </a:lvl1pPr>
      <a:lvl2pPr marL="873091" indent="-334951" algn="l" defTabSz="1074696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2pPr>
      <a:lvl3pPr marL="1342973" indent="-268277" algn="l" defTabSz="1074696" rtl="0" eaLnBrk="0" fontAlgn="base" hangingPunct="0">
        <a:spcBef>
          <a:spcPct val="20000"/>
        </a:spcBef>
        <a:spcAft>
          <a:spcPct val="0"/>
        </a:spcAft>
        <a:buChar char="•"/>
        <a:defRPr sz="2902">
          <a:solidFill>
            <a:schemeClr val="tx1"/>
          </a:solidFill>
          <a:latin typeface="+mn-lt"/>
        </a:defRPr>
      </a:lvl3pPr>
      <a:lvl4pPr marL="1879526" indent="-266690" algn="l" defTabSz="1074696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417666" indent="-268277" algn="l" defTabSz="1074696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874850" indent="-268277" algn="l" defTabSz="1074696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3332030" indent="-268277" algn="l" defTabSz="1074696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789211" indent="-268277" algn="l" defTabSz="1074696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4246394" indent="-268277" algn="l" defTabSz="1074696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8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2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3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7" name="AutoShape 4"/>
          <p:cNvCxnSpPr>
            <a:cxnSpLocks noChangeShapeType="1"/>
            <a:stCxn id="3193" idx="3"/>
            <a:endCxn id="3177" idx="1"/>
          </p:cNvCxnSpPr>
          <p:nvPr/>
        </p:nvCxnSpPr>
        <p:spPr bwMode="auto">
          <a:xfrm>
            <a:off x="7553119" y="9162327"/>
            <a:ext cx="496282" cy="93891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" name="AutoShape 5"/>
          <p:cNvCxnSpPr>
            <a:cxnSpLocks noChangeShapeType="1"/>
            <a:stCxn id="3254" idx="3"/>
            <a:endCxn id="3083" idx="1"/>
          </p:cNvCxnSpPr>
          <p:nvPr/>
        </p:nvCxnSpPr>
        <p:spPr bwMode="auto">
          <a:xfrm flipV="1">
            <a:off x="1172140" y="3693064"/>
            <a:ext cx="1512323" cy="28843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AutoShape 7"/>
          <p:cNvCxnSpPr>
            <a:cxnSpLocks noChangeShapeType="1"/>
            <a:stCxn id="3258" idx="3"/>
            <a:endCxn id="3240" idx="1"/>
          </p:cNvCxnSpPr>
          <p:nvPr/>
        </p:nvCxnSpPr>
        <p:spPr bwMode="auto">
          <a:xfrm flipV="1">
            <a:off x="2428968" y="6672806"/>
            <a:ext cx="2097862" cy="16716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AutoShape 8"/>
          <p:cNvCxnSpPr>
            <a:cxnSpLocks noChangeShapeType="1"/>
            <a:stCxn id="3254" idx="3"/>
            <a:endCxn id="3250" idx="1"/>
          </p:cNvCxnSpPr>
          <p:nvPr/>
        </p:nvCxnSpPr>
        <p:spPr bwMode="auto">
          <a:xfrm flipV="1">
            <a:off x="1172140" y="2116727"/>
            <a:ext cx="1479678" cy="4460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AutoShape 9"/>
          <p:cNvCxnSpPr>
            <a:cxnSpLocks noChangeShapeType="1"/>
            <a:stCxn id="3091" idx="3"/>
            <a:endCxn id="3131" idx="1"/>
          </p:cNvCxnSpPr>
          <p:nvPr/>
        </p:nvCxnSpPr>
        <p:spPr bwMode="auto">
          <a:xfrm>
            <a:off x="8573178" y="3308889"/>
            <a:ext cx="2389475" cy="21114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3" name="Text Box 10"/>
          <p:cNvSpPr txBox="1">
            <a:spLocks noChangeAspect="1" noChangeArrowheads="1"/>
          </p:cNvSpPr>
          <p:nvPr/>
        </p:nvSpPr>
        <p:spPr bwMode="auto">
          <a:xfrm>
            <a:off x="2684463" y="3584573"/>
            <a:ext cx="106362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E2 Temporal Entity</a:t>
            </a:r>
            <a:endParaRPr lang="en-GB" altLang="en-US"/>
          </a:p>
        </p:txBody>
      </p:sp>
      <p:sp>
        <p:nvSpPr>
          <p:cNvPr id="3084" name="Text Box 11"/>
          <p:cNvSpPr txBox="1">
            <a:spLocks noChangeAspect="1" noChangeArrowheads="1"/>
          </p:cNvSpPr>
          <p:nvPr/>
        </p:nvSpPr>
        <p:spPr bwMode="auto">
          <a:xfrm>
            <a:off x="4544105" y="3192017"/>
            <a:ext cx="55066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E4 </a:t>
            </a:r>
            <a:r>
              <a:rPr lang="en-US" altLang="en-US" dirty="0"/>
              <a:t>Period</a:t>
            </a:r>
            <a:endParaRPr lang="en-US" altLang="en-US" dirty="0"/>
          </a:p>
        </p:txBody>
      </p:sp>
      <p:sp>
        <p:nvSpPr>
          <p:cNvPr id="3085" name="Text Box 12"/>
          <p:cNvSpPr txBox="1">
            <a:spLocks noChangeAspect="1" noChangeArrowheads="1"/>
          </p:cNvSpPr>
          <p:nvPr/>
        </p:nvSpPr>
        <p:spPr bwMode="auto">
          <a:xfrm>
            <a:off x="4540348" y="4097338"/>
            <a:ext cx="10443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 Condition State</a:t>
            </a:r>
            <a:endParaRPr lang="en-GB" altLang="en-US" sz="900" b="1"/>
          </a:p>
        </p:txBody>
      </p:sp>
      <p:sp>
        <p:nvSpPr>
          <p:cNvPr id="3086" name="Text Box 13"/>
          <p:cNvSpPr txBox="1">
            <a:spLocks noChangeAspect="1" noChangeArrowheads="1"/>
          </p:cNvSpPr>
          <p:nvPr/>
        </p:nvSpPr>
        <p:spPr bwMode="auto">
          <a:xfrm>
            <a:off x="9202172" y="2773361"/>
            <a:ext cx="5250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E67 Birth</a:t>
            </a:r>
            <a:endParaRPr lang="en-GB" altLang="en-US" sz="900" b="1"/>
          </a:p>
        </p:txBody>
      </p:sp>
      <p:sp>
        <p:nvSpPr>
          <p:cNvPr id="3087" name="Text Box 14"/>
          <p:cNvSpPr txBox="1">
            <a:spLocks noChangeAspect="1" noChangeArrowheads="1"/>
          </p:cNvSpPr>
          <p:nvPr/>
        </p:nvSpPr>
        <p:spPr bwMode="auto">
          <a:xfrm>
            <a:off x="9200747" y="3454399"/>
            <a:ext cx="81996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900" b="1"/>
              <a:t>E66 Formation</a:t>
            </a:r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9201209" y="3103563"/>
            <a:ext cx="7237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E65 Creation</a:t>
            </a:r>
            <a:endParaRPr lang="en-GB" altLang="en-US" sz="900" b="1"/>
          </a:p>
        </p:txBody>
      </p:sp>
      <p:sp>
        <p:nvSpPr>
          <p:cNvPr id="3089" name="Text Box 16"/>
          <p:cNvSpPr txBox="1">
            <a:spLocks noChangeAspect="1" noChangeArrowheads="1"/>
          </p:cNvSpPr>
          <p:nvPr/>
        </p:nvSpPr>
        <p:spPr bwMode="auto">
          <a:xfrm>
            <a:off x="6022503" y="3189286"/>
            <a:ext cx="50577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 Event</a:t>
            </a:r>
            <a:endParaRPr lang="en-GB" altLang="en-US" sz="900" b="1"/>
          </a:p>
        </p:txBody>
      </p:sp>
      <p:sp>
        <p:nvSpPr>
          <p:cNvPr id="3090" name="Text Box 17"/>
          <p:cNvSpPr txBox="1">
            <a:spLocks noChangeAspect="1" noChangeArrowheads="1"/>
          </p:cNvSpPr>
          <p:nvPr/>
        </p:nvSpPr>
        <p:spPr bwMode="auto">
          <a:xfrm>
            <a:off x="7043150" y="1976436"/>
            <a:ext cx="118545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E64 End of Existence</a:t>
            </a:r>
            <a:endParaRPr lang="en-GB" altLang="en-US" sz="900" b="1"/>
          </a:p>
        </p:txBody>
      </p:sp>
      <p:sp>
        <p:nvSpPr>
          <p:cNvPr id="3091" name="Text Box 18"/>
          <p:cNvSpPr txBox="1">
            <a:spLocks noChangeAspect="1" noChangeArrowheads="1"/>
          </p:cNvSpPr>
          <p:nvPr/>
        </p:nvSpPr>
        <p:spPr bwMode="auto">
          <a:xfrm>
            <a:off x="7041477" y="3200398"/>
            <a:ext cx="153170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E63 Beginning of Existence</a:t>
            </a:r>
            <a:endParaRPr lang="en-GB" altLang="en-US" sz="900" b="1"/>
          </a:p>
        </p:txBody>
      </p:sp>
      <p:sp>
        <p:nvSpPr>
          <p:cNvPr id="3092" name="Text Box 19"/>
          <p:cNvSpPr txBox="1">
            <a:spLocks noChangeAspect="1" noChangeArrowheads="1"/>
          </p:cNvSpPr>
          <p:nvPr/>
        </p:nvSpPr>
        <p:spPr bwMode="auto">
          <a:xfrm>
            <a:off x="7045942" y="5216523"/>
            <a:ext cx="60837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E7 Activity</a:t>
            </a:r>
            <a:endParaRPr lang="en-GB" altLang="en-US" sz="900" b="1"/>
          </a:p>
        </p:txBody>
      </p:sp>
      <p:sp>
        <p:nvSpPr>
          <p:cNvPr id="3093" name="Text Box 20"/>
          <p:cNvSpPr txBox="1">
            <a:spLocks noChangeAspect="1" noChangeArrowheads="1"/>
          </p:cNvSpPr>
          <p:nvPr/>
        </p:nvSpPr>
        <p:spPr bwMode="auto">
          <a:xfrm>
            <a:off x="9200436" y="1433511"/>
            <a:ext cx="8840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900" b="1" dirty="0"/>
              <a:t>E68 Dissolution</a:t>
            </a:r>
          </a:p>
        </p:txBody>
      </p:sp>
      <p:sp>
        <p:nvSpPr>
          <p:cNvPr id="3094" name="Text Box 21"/>
          <p:cNvSpPr txBox="1">
            <a:spLocks noChangeAspect="1" noChangeArrowheads="1"/>
          </p:cNvSpPr>
          <p:nvPr/>
        </p:nvSpPr>
        <p:spPr bwMode="auto">
          <a:xfrm>
            <a:off x="9201921" y="1770063"/>
            <a:ext cx="57631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E69 Death</a:t>
            </a:r>
            <a:endParaRPr lang="en-GB" altLang="en-US" sz="900" b="1"/>
          </a:p>
        </p:txBody>
      </p:sp>
      <p:sp>
        <p:nvSpPr>
          <p:cNvPr id="3095" name="Text Box 22"/>
          <p:cNvSpPr txBox="1">
            <a:spLocks noChangeAspect="1" noChangeArrowheads="1"/>
          </p:cNvSpPr>
          <p:nvPr/>
        </p:nvSpPr>
        <p:spPr bwMode="auto">
          <a:xfrm>
            <a:off x="9200680" y="2106612"/>
            <a:ext cx="83279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 Destruction</a:t>
            </a:r>
            <a:endParaRPr lang="en-GB" altLang="en-US" sz="900" b="1"/>
          </a:p>
        </p:txBody>
      </p:sp>
      <p:sp>
        <p:nvSpPr>
          <p:cNvPr id="3096" name="Text Box 23"/>
          <p:cNvSpPr txBox="1">
            <a:spLocks noChangeAspect="1" noChangeArrowheads="1"/>
          </p:cNvSpPr>
          <p:nvPr/>
        </p:nvSpPr>
        <p:spPr bwMode="auto">
          <a:xfrm>
            <a:off x="9199381" y="2443162"/>
            <a:ext cx="110209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E81 Transformation</a:t>
            </a:r>
            <a:endParaRPr lang="en-GB" altLang="en-US" sz="900" b="1"/>
          </a:p>
        </p:txBody>
      </p:sp>
      <p:sp>
        <p:nvSpPr>
          <p:cNvPr id="3097" name="Text Box 24"/>
          <p:cNvSpPr txBox="1">
            <a:spLocks noChangeAspect="1" noChangeArrowheads="1"/>
          </p:cNvSpPr>
          <p:nvPr/>
        </p:nvSpPr>
        <p:spPr bwMode="auto">
          <a:xfrm>
            <a:off x="9200185" y="3792538"/>
            <a:ext cx="93538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E11 Modification</a:t>
            </a:r>
            <a:endParaRPr lang="en-GB" altLang="en-US" sz="900" b="1"/>
          </a:p>
        </p:txBody>
      </p:sp>
      <p:cxnSp>
        <p:nvCxnSpPr>
          <p:cNvPr id="3098" name="AutoShape 25"/>
          <p:cNvCxnSpPr>
            <a:cxnSpLocks noChangeShapeType="1"/>
            <a:stCxn id="3083" idx="3"/>
            <a:endCxn id="3084" idx="1"/>
          </p:cNvCxnSpPr>
          <p:nvPr/>
        </p:nvCxnSpPr>
        <p:spPr bwMode="auto">
          <a:xfrm flipV="1">
            <a:off x="3748088" y="3300508"/>
            <a:ext cx="796017" cy="39255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AutoShape 26"/>
          <p:cNvCxnSpPr>
            <a:cxnSpLocks noChangeShapeType="1"/>
            <a:stCxn id="3083" idx="3"/>
            <a:endCxn id="3085" idx="1"/>
          </p:cNvCxnSpPr>
          <p:nvPr/>
        </p:nvCxnSpPr>
        <p:spPr bwMode="auto">
          <a:xfrm>
            <a:off x="3748088" y="3693064"/>
            <a:ext cx="792260" cy="51276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0" name="AutoShape 27"/>
          <p:cNvCxnSpPr>
            <a:cxnSpLocks noChangeShapeType="1"/>
            <a:stCxn id="3084" idx="3"/>
            <a:endCxn id="3089" idx="1"/>
          </p:cNvCxnSpPr>
          <p:nvPr/>
        </p:nvCxnSpPr>
        <p:spPr bwMode="auto">
          <a:xfrm flipV="1">
            <a:off x="5094769" y="3297777"/>
            <a:ext cx="927734" cy="273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28"/>
          <p:cNvCxnSpPr>
            <a:cxnSpLocks noChangeShapeType="1"/>
            <a:stCxn id="3089" idx="3"/>
            <a:endCxn id="3090" idx="1"/>
          </p:cNvCxnSpPr>
          <p:nvPr/>
        </p:nvCxnSpPr>
        <p:spPr bwMode="auto">
          <a:xfrm flipV="1">
            <a:off x="6528282" y="2084927"/>
            <a:ext cx="514868" cy="12128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2" name="AutoShape 29"/>
          <p:cNvCxnSpPr>
            <a:cxnSpLocks noChangeShapeType="1"/>
            <a:stCxn id="3089" idx="3"/>
            <a:endCxn id="3091" idx="1"/>
          </p:cNvCxnSpPr>
          <p:nvPr/>
        </p:nvCxnSpPr>
        <p:spPr bwMode="auto">
          <a:xfrm>
            <a:off x="6528282" y="3297777"/>
            <a:ext cx="513195" cy="11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3" name="AutoShape 30"/>
          <p:cNvCxnSpPr>
            <a:cxnSpLocks noChangeShapeType="1"/>
            <a:stCxn id="3089" idx="3"/>
            <a:endCxn id="3092" idx="1"/>
          </p:cNvCxnSpPr>
          <p:nvPr/>
        </p:nvCxnSpPr>
        <p:spPr bwMode="auto">
          <a:xfrm>
            <a:off x="6528282" y="3297777"/>
            <a:ext cx="517660" cy="20272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4" name="AutoShape 31"/>
          <p:cNvCxnSpPr>
            <a:cxnSpLocks noChangeShapeType="1"/>
            <a:stCxn id="3090" idx="3"/>
            <a:endCxn id="3093" idx="1"/>
          </p:cNvCxnSpPr>
          <p:nvPr/>
        </p:nvCxnSpPr>
        <p:spPr bwMode="auto">
          <a:xfrm flipV="1">
            <a:off x="8228603" y="1542002"/>
            <a:ext cx="971833" cy="542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5" name="AutoShape 32"/>
          <p:cNvCxnSpPr>
            <a:cxnSpLocks noChangeShapeType="1"/>
            <a:stCxn id="3090" idx="3"/>
            <a:endCxn id="3094" idx="1"/>
          </p:cNvCxnSpPr>
          <p:nvPr/>
        </p:nvCxnSpPr>
        <p:spPr bwMode="auto">
          <a:xfrm flipV="1">
            <a:off x="8228603" y="1878554"/>
            <a:ext cx="973318" cy="20637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6" name="AutoShape 33"/>
          <p:cNvCxnSpPr>
            <a:cxnSpLocks noChangeShapeType="1"/>
            <a:stCxn id="3090" idx="3"/>
            <a:endCxn id="3095" idx="1"/>
          </p:cNvCxnSpPr>
          <p:nvPr/>
        </p:nvCxnSpPr>
        <p:spPr bwMode="auto">
          <a:xfrm>
            <a:off x="8228603" y="2084927"/>
            <a:ext cx="972077" cy="13017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7" name="AutoShape 34"/>
          <p:cNvCxnSpPr>
            <a:cxnSpLocks noChangeShapeType="1"/>
            <a:stCxn id="3090" idx="3"/>
            <a:endCxn id="3096" idx="1"/>
          </p:cNvCxnSpPr>
          <p:nvPr/>
        </p:nvCxnSpPr>
        <p:spPr bwMode="auto">
          <a:xfrm>
            <a:off x="8228603" y="2084927"/>
            <a:ext cx="970778" cy="4667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AutoShape 35"/>
          <p:cNvCxnSpPr>
            <a:cxnSpLocks noChangeShapeType="1"/>
            <a:stCxn id="3091" idx="3"/>
            <a:endCxn id="3086" idx="1"/>
          </p:cNvCxnSpPr>
          <p:nvPr/>
        </p:nvCxnSpPr>
        <p:spPr bwMode="auto">
          <a:xfrm flipV="1">
            <a:off x="8573178" y="2881852"/>
            <a:ext cx="628994" cy="427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9" name="AutoShape 36"/>
          <p:cNvCxnSpPr>
            <a:cxnSpLocks noChangeShapeType="1"/>
            <a:stCxn id="3091" idx="3"/>
            <a:endCxn id="3096" idx="1"/>
          </p:cNvCxnSpPr>
          <p:nvPr/>
        </p:nvCxnSpPr>
        <p:spPr bwMode="auto">
          <a:xfrm flipV="1">
            <a:off x="8573178" y="2551653"/>
            <a:ext cx="626203" cy="7572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0" name="AutoShape 37"/>
          <p:cNvCxnSpPr>
            <a:cxnSpLocks noChangeShapeType="1"/>
            <a:stCxn id="3091" idx="3"/>
            <a:endCxn id="3087" idx="1"/>
          </p:cNvCxnSpPr>
          <p:nvPr/>
        </p:nvCxnSpPr>
        <p:spPr bwMode="auto">
          <a:xfrm>
            <a:off x="8573178" y="3308889"/>
            <a:ext cx="627569" cy="25400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1" name="AutoShape 38"/>
          <p:cNvCxnSpPr>
            <a:cxnSpLocks noChangeShapeType="1"/>
            <a:stCxn id="3091" idx="3"/>
            <a:endCxn id="3088" idx="1"/>
          </p:cNvCxnSpPr>
          <p:nvPr/>
        </p:nvCxnSpPr>
        <p:spPr bwMode="auto">
          <a:xfrm flipV="1">
            <a:off x="8573178" y="3212054"/>
            <a:ext cx="628031" cy="9683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2" name="AutoShape 39"/>
          <p:cNvCxnSpPr>
            <a:cxnSpLocks noChangeShapeType="1"/>
            <a:stCxn id="3092" idx="3"/>
            <a:endCxn id="3087" idx="1"/>
          </p:cNvCxnSpPr>
          <p:nvPr/>
        </p:nvCxnSpPr>
        <p:spPr bwMode="auto">
          <a:xfrm flipV="1">
            <a:off x="7654314" y="3562890"/>
            <a:ext cx="1546433" cy="176212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AutoShape 40"/>
          <p:cNvCxnSpPr>
            <a:cxnSpLocks noChangeShapeType="1"/>
            <a:stCxn id="3092" idx="3"/>
            <a:endCxn id="3121" idx="1"/>
          </p:cNvCxnSpPr>
          <p:nvPr/>
        </p:nvCxnSpPr>
        <p:spPr bwMode="auto">
          <a:xfrm>
            <a:off x="7654314" y="5325014"/>
            <a:ext cx="1543484" cy="2508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AutoShape 41"/>
          <p:cNvCxnSpPr>
            <a:cxnSpLocks noChangeShapeType="1"/>
            <a:stCxn id="3088" idx="3"/>
            <a:endCxn id="3120" idx="1"/>
          </p:cNvCxnSpPr>
          <p:nvPr/>
        </p:nvCxnSpPr>
        <p:spPr bwMode="auto">
          <a:xfrm>
            <a:off x="9924997" y="3212054"/>
            <a:ext cx="1043231" cy="33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2"/>
          <p:cNvSpPr txBox="1">
            <a:spLocks noChangeAspect="1" noChangeArrowheads="1"/>
          </p:cNvSpPr>
          <p:nvPr/>
        </p:nvSpPr>
        <p:spPr bwMode="auto">
          <a:xfrm>
            <a:off x="9202359" y="4129087"/>
            <a:ext cx="48654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E9 Move</a:t>
            </a:r>
            <a:endParaRPr lang="en-GB" altLang="en-US" sz="900" b="1" dirty="0"/>
          </a:p>
        </p:txBody>
      </p:sp>
      <p:sp>
        <p:nvSpPr>
          <p:cNvPr id="3116" name="Text Box 43"/>
          <p:cNvSpPr txBox="1">
            <a:spLocks noChangeAspect="1" noChangeArrowheads="1"/>
          </p:cNvSpPr>
          <p:nvPr/>
        </p:nvSpPr>
        <p:spPr bwMode="auto">
          <a:xfrm>
            <a:off x="9188647" y="4806406"/>
            <a:ext cx="135216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E10 Transfer of Custody</a:t>
            </a:r>
            <a:endParaRPr lang="en-GB" altLang="en-US" sz="900" b="1" dirty="0"/>
          </a:p>
        </p:txBody>
      </p:sp>
      <p:sp>
        <p:nvSpPr>
          <p:cNvPr id="3117" name="Text Box 44"/>
          <p:cNvSpPr txBox="1">
            <a:spLocks noChangeAspect="1" noChangeArrowheads="1"/>
          </p:cNvSpPr>
          <p:nvPr/>
        </p:nvSpPr>
        <p:spPr bwMode="auto">
          <a:xfrm>
            <a:off x="9205634" y="6126411"/>
            <a:ext cx="81996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E8 Acquisition</a:t>
            </a:r>
            <a:endParaRPr lang="en-GB" altLang="en-US" sz="900" b="1" dirty="0"/>
          </a:p>
        </p:txBody>
      </p:sp>
      <p:sp>
        <p:nvSpPr>
          <p:cNvPr id="3118" name="Text Box 45"/>
          <p:cNvSpPr txBox="1">
            <a:spLocks noChangeAspect="1" noChangeArrowheads="1"/>
          </p:cNvSpPr>
          <p:nvPr/>
        </p:nvSpPr>
        <p:spPr bwMode="auto">
          <a:xfrm>
            <a:off x="9199004" y="5140323"/>
            <a:ext cx="117904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E87 Curation Activity</a:t>
            </a:r>
            <a:endParaRPr lang="en-GB" altLang="en-US" sz="900" b="1"/>
          </a:p>
        </p:txBody>
      </p:sp>
      <p:sp>
        <p:nvSpPr>
          <p:cNvPr id="3119" name="Text Box 46"/>
          <p:cNvSpPr txBox="1">
            <a:spLocks noChangeAspect="1" noChangeArrowheads="1"/>
          </p:cNvSpPr>
          <p:nvPr/>
        </p:nvSpPr>
        <p:spPr bwMode="auto">
          <a:xfrm>
            <a:off x="9192168" y="4483553"/>
            <a:ext cx="66608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E85 </a:t>
            </a:r>
            <a:r>
              <a:rPr lang="en-US" altLang="en-US" sz="900" b="1" dirty="0"/>
              <a:t>Joining</a:t>
            </a:r>
            <a:endParaRPr lang="en-GB" altLang="en-US" sz="900" b="1" dirty="0"/>
          </a:p>
        </p:txBody>
      </p:sp>
      <p:sp>
        <p:nvSpPr>
          <p:cNvPr id="3120" name="Text Box 47"/>
          <p:cNvSpPr txBox="1">
            <a:spLocks noChangeAspect="1" noChangeArrowheads="1"/>
          </p:cNvSpPr>
          <p:nvPr/>
        </p:nvSpPr>
        <p:spPr bwMode="auto">
          <a:xfrm>
            <a:off x="10968228" y="3106956"/>
            <a:ext cx="102515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E83 Type Creation</a:t>
            </a:r>
            <a:endParaRPr lang="en-GB" altLang="en-US" sz="900" b="1"/>
          </a:p>
        </p:txBody>
      </p:sp>
      <p:sp>
        <p:nvSpPr>
          <p:cNvPr id="3121" name="Text Box 48"/>
          <p:cNvSpPr txBox="1">
            <a:spLocks noChangeAspect="1" noChangeArrowheads="1"/>
          </p:cNvSpPr>
          <p:nvPr/>
        </p:nvSpPr>
        <p:spPr bwMode="auto">
          <a:xfrm>
            <a:off x="9197798" y="5467349"/>
            <a:ext cx="142910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E13 Attribute Assignment</a:t>
            </a:r>
            <a:endParaRPr lang="en-GB" altLang="en-US" sz="900" b="1"/>
          </a:p>
        </p:txBody>
      </p:sp>
      <p:sp>
        <p:nvSpPr>
          <p:cNvPr id="3122" name="Text Box 49"/>
          <p:cNvSpPr txBox="1">
            <a:spLocks noChangeAspect="1" noChangeArrowheads="1"/>
          </p:cNvSpPr>
          <p:nvPr/>
        </p:nvSpPr>
        <p:spPr bwMode="auto">
          <a:xfrm>
            <a:off x="9201363" y="5815011"/>
            <a:ext cx="69172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E86 Leaving</a:t>
            </a:r>
            <a:endParaRPr lang="en-GB" altLang="en-US" sz="900" b="1"/>
          </a:p>
        </p:txBody>
      </p:sp>
      <p:cxnSp>
        <p:nvCxnSpPr>
          <p:cNvPr id="3123" name="AutoShape 50"/>
          <p:cNvCxnSpPr>
            <a:cxnSpLocks noChangeShapeType="1"/>
            <a:stCxn id="3092" idx="3"/>
            <a:endCxn id="3088" idx="1"/>
          </p:cNvCxnSpPr>
          <p:nvPr/>
        </p:nvCxnSpPr>
        <p:spPr bwMode="auto">
          <a:xfrm flipV="1">
            <a:off x="7654314" y="3212054"/>
            <a:ext cx="1546895" cy="211296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4" name="AutoShape 51"/>
          <p:cNvCxnSpPr>
            <a:cxnSpLocks noChangeShapeType="1"/>
            <a:stCxn id="3092" idx="3"/>
            <a:endCxn id="3097" idx="1"/>
          </p:cNvCxnSpPr>
          <p:nvPr/>
        </p:nvCxnSpPr>
        <p:spPr bwMode="auto">
          <a:xfrm flipV="1">
            <a:off x="7654314" y="3901029"/>
            <a:ext cx="1545871" cy="142398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5" name="AutoShape 52"/>
          <p:cNvCxnSpPr>
            <a:cxnSpLocks noChangeShapeType="1"/>
            <a:stCxn id="3092" idx="3"/>
            <a:endCxn id="3115" idx="1"/>
          </p:cNvCxnSpPr>
          <p:nvPr/>
        </p:nvCxnSpPr>
        <p:spPr bwMode="auto">
          <a:xfrm flipV="1">
            <a:off x="7654314" y="4237578"/>
            <a:ext cx="1548045" cy="10874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6" name="AutoShape 53"/>
          <p:cNvCxnSpPr>
            <a:cxnSpLocks noChangeShapeType="1"/>
            <a:stCxn id="3092" idx="3"/>
            <a:endCxn id="3116" idx="1"/>
          </p:cNvCxnSpPr>
          <p:nvPr/>
        </p:nvCxnSpPr>
        <p:spPr bwMode="auto">
          <a:xfrm flipV="1">
            <a:off x="7654314" y="4914897"/>
            <a:ext cx="1534333" cy="410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7" name="AutoShape 54"/>
          <p:cNvCxnSpPr>
            <a:cxnSpLocks noChangeShapeType="1"/>
            <a:stCxn id="3092" idx="3"/>
            <a:endCxn id="3117" idx="1"/>
          </p:cNvCxnSpPr>
          <p:nvPr/>
        </p:nvCxnSpPr>
        <p:spPr bwMode="auto">
          <a:xfrm>
            <a:off x="7654314" y="5325014"/>
            <a:ext cx="1551320" cy="9098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8" name="AutoShape 55"/>
          <p:cNvCxnSpPr>
            <a:cxnSpLocks noChangeShapeType="1"/>
            <a:stCxn id="3092" idx="3"/>
            <a:endCxn id="3118" idx="1"/>
          </p:cNvCxnSpPr>
          <p:nvPr/>
        </p:nvCxnSpPr>
        <p:spPr bwMode="auto">
          <a:xfrm flipV="1">
            <a:off x="7654314" y="5248814"/>
            <a:ext cx="154469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9" name="AutoShape 56"/>
          <p:cNvCxnSpPr>
            <a:cxnSpLocks noChangeShapeType="1"/>
            <a:stCxn id="3092" idx="3"/>
            <a:endCxn id="3119" idx="1"/>
          </p:cNvCxnSpPr>
          <p:nvPr/>
        </p:nvCxnSpPr>
        <p:spPr bwMode="auto">
          <a:xfrm flipV="1">
            <a:off x="7654314" y="4592044"/>
            <a:ext cx="1537854" cy="73297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0" name="AutoShape 57"/>
          <p:cNvCxnSpPr>
            <a:cxnSpLocks noChangeShapeType="1"/>
            <a:stCxn id="3092" idx="3"/>
            <a:endCxn id="3122" idx="1"/>
          </p:cNvCxnSpPr>
          <p:nvPr/>
        </p:nvCxnSpPr>
        <p:spPr bwMode="auto">
          <a:xfrm>
            <a:off x="7654314" y="5325014"/>
            <a:ext cx="1547049" cy="598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1" name="Text Box 58"/>
          <p:cNvSpPr txBox="1">
            <a:spLocks noChangeAspect="1" noChangeArrowheads="1"/>
          </p:cNvSpPr>
          <p:nvPr/>
        </p:nvSpPr>
        <p:spPr bwMode="auto">
          <a:xfrm>
            <a:off x="10962653" y="3411538"/>
            <a:ext cx="86485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E12 Production</a:t>
            </a:r>
            <a:endParaRPr lang="en-GB" altLang="en-US" sz="900" b="1"/>
          </a:p>
        </p:txBody>
      </p:sp>
      <p:sp>
        <p:nvSpPr>
          <p:cNvPr id="3132" name="Text Box 59"/>
          <p:cNvSpPr txBox="1">
            <a:spLocks noChangeAspect="1" noChangeArrowheads="1"/>
          </p:cNvSpPr>
          <p:nvPr/>
        </p:nvSpPr>
        <p:spPr bwMode="auto">
          <a:xfrm>
            <a:off x="10962030" y="3754438"/>
            <a:ext cx="99309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E80 Part Removal</a:t>
            </a:r>
            <a:endParaRPr lang="en-GB" altLang="en-US" sz="900" b="1"/>
          </a:p>
        </p:txBody>
      </p:sp>
      <p:sp>
        <p:nvSpPr>
          <p:cNvPr id="3133" name="Text Box 60"/>
          <p:cNvSpPr txBox="1">
            <a:spLocks noChangeAspect="1" noChangeArrowheads="1"/>
          </p:cNvSpPr>
          <p:nvPr/>
        </p:nvSpPr>
        <p:spPr bwMode="auto">
          <a:xfrm>
            <a:off x="10961939" y="4098924"/>
            <a:ext cx="101232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 79 Part Addition</a:t>
            </a:r>
            <a:endParaRPr lang="en-GB" altLang="en-US" sz="900" b="1"/>
          </a:p>
        </p:txBody>
      </p:sp>
      <p:sp>
        <p:nvSpPr>
          <p:cNvPr id="3134" name="Text Box 61"/>
          <p:cNvSpPr txBox="1">
            <a:spLocks noChangeAspect="1" noChangeArrowheads="1"/>
          </p:cNvSpPr>
          <p:nvPr/>
        </p:nvSpPr>
        <p:spPr bwMode="auto">
          <a:xfrm>
            <a:off x="10960945" y="4891087"/>
            <a:ext cx="121751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E17 Type Assignment</a:t>
            </a:r>
            <a:endParaRPr lang="en-GB" altLang="en-US" sz="900" b="1"/>
          </a:p>
        </p:txBody>
      </p:sp>
      <p:sp>
        <p:nvSpPr>
          <p:cNvPr id="3135" name="Text Box 62"/>
          <p:cNvSpPr txBox="1">
            <a:spLocks noChangeAspect="1" noChangeArrowheads="1"/>
          </p:cNvSpPr>
          <p:nvPr/>
        </p:nvSpPr>
        <p:spPr bwMode="auto">
          <a:xfrm>
            <a:off x="10959552" y="5178423"/>
            <a:ext cx="150605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E14 Condition Assessment</a:t>
            </a:r>
            <a:endParaRPr lang="en-GB" altLang="en-US" sz="900" b="1"/>
          </a:p>
        </p:txBody>
      </p:sp>
      <p:sp>
        <p:nvSpPr>
          <p:cNvPr id="3136" name="Text Box 63"/>
          <p:cNvSpPr txBox="1">
            <a:spLocks noChangeAspect="1" noChangeArrowheads="1"/>
          </p:cNvSpPr>
          <p:nvPr/>
        </p:nvSpPr>
        <p:spPr bwMode="auto">
          <a:xfrm>
            <a:off x="10959893" y="5467349"/>
            <a:ext cx="143552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E15 Identifier Assignment</a:t>
            </a:r>
            <a:endParaRPr lang="en-GB" altLang="en-US" sz="900" b="1"/>
          </a:p>
        </p:txBody>
      </p:sp>
      <p:sp>
        <p:nvSpPr>
          <p:cNvPr id="3137" name="Text Box 64"/>
          <p:cNvSpPr txBox="1">
            <a:spLocks noChangeAspect="1" noChangeArrowheads="1"/>
          </p:cNvSpPr>
          <p:nvPr/>
        </p:nvSpPr>
        <p:spPr bwMode="auto">
          <a:xfrm>
            <a:off x="10962000" y="5754687"/>
            <a:ext cx="99950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E16 Measurement</a:t>
            </a:r>
            <a:endParaRPr lang="en-GB" altLang="en-US" sz="900" b="1"/>
          </a:p>
        </p:txBody>
      </p:sp>
      <p:cxnSp>
        <p:nvCxnSpPr>
          <p:cNvPr id="3138" name="AutoShape 65"/>
          <p:cNvCxnSpPr>
            <a:cxnSpLocks noChangeShapeType="1"/>
            <a:stCxn id="3097" idx="3"/>
            <a:endCxn id="3131" idx="1"/>
          </p:cNvCxnSpPr>
          <p:nvPr/>
        </p:nvCxnSpPr>
        <p:spPr bwMode="auto">
          <a:xfrm flipV="1">
            <a:off x="10135569" y="3520029"/>
            <a:ext cx="827084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9" name="AutoShape 66"/>
          <p:cNvCxnSpPr>
            <a:cxnSpLocks noChangeShapeType="1"/>
            <a:stCxn id="3097" idx="3"/>
            <a:endCxn id="3132" idx="1"/>
          </p:cNvCxnSpPr>
          <p:nvPr/>
        </p:nvCxnSpPr>
        <p:spPr bwMode="auto">
          <a:xfrm flipV="1">
            <a:off x="10135569" y="3862929"/>
            <a:ext cx="826461" cy="38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0" name="AutoShape 67"/>
          <p:cNvCxnSpPr>
            <a:cxnSpLocks noChangeShapeType="1"/>
            <a:stCxn id="3097" idx="3"/>
            <a:endCxn id="3133" idx="1"/>
          </p:cNvCxnSpPr>
          <p:nvPr/>
        </p:nvCxnSpPr>
        <p:spPr bwMode="auto">
          <a:xfrm>
            <a:off x="10135569" y="3901029"/>
            <a:ext cx="826370" cy="30638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1" name="AutoShape 68"/>
          <p:cNvCxnSpPr>
            <a:cxnSpLocks noChangeShapeType="1"/>
            <a:stCxn id="3121" idx="3"/>
            <a:endCxn id="3134" idx="1"/>
          </p:cNvCxnSpPr>
          <p:nvPr/>
        </p:nvCxnSpPr>
        <p:spPr bwMode="auto">
          <a:xfrm flipV="1">
            <a:off x="10626907" y="4999578"/>
            <a:ext cx="334038" cy="576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2" name="AutoShape 69"/>
          <p:cNvCxnSpPr>
            <a:cxnSpLocks noChangeShapeType="1"/>
            <a:stCxn id="3121" idx="3"/>
            <a:endCxn id="3135" idx="1"/>
          </p:cNvCxnSpPr>
          <p:nvPr/>
        </p:nvCxnSpPr>
        <p:spPr bwMode="auto">
          <a:xfrm flipV="1">
            <a:off x="10626907" y="5286914"/>
            <a:ext cx="332645" cy="2889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3" name="AutoShape 70"/>
          <p:cNvCxnSpPr>
            <a:cxnSpLocks noChangeShapeType="1"/>
            <a:stCxn id="3121" idx="3"/>
            <a:endCxn id="3136" idx="1"/>
          </p:cNvCxnSpPr>
          <p:nvPr/>
        </p:nvCxnSpPr>
        <p:spPr bwMode="auto">
          <a:xfrm>
            <a:off x="10626907" y="5575840"/>
            <a:ext cx="332986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4" name="AutoShape 71"/>
          <p:cNvCxnSpPr>
            <a:cxnSpLocks noChangeShapeType="1"/>
            <a:stCxn id="3121" idx="3"/>
            <a:endCxn id="3137" idx="1"/>
          </p:cNvCxnSpPr>
          <p:nvPr/>
        </p:nvCxnSpPr>
        <p:spPr bwMode="auto">
          <a:xfrm>
            <a:off x="10626907" y="5575840"/>
            <a:ext cx="335093" cy="2873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5" name="Text Box 72"/>
          <p:cNvSpPr txBox="1">
            <a:spLocks noChangeAspect="1" noChangeArrowheads="1"/>
          </p:cNvSpPr>
          <p:nvPr/>
        </p:nvSpPr>
        <p:spPr bwMode="auto">
          <a:xfrm>
            <a:off x="11380458" y="10029267"/>
            <a:ext cx="5250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E37 Mark</a:t>
            </a:r>
            <a:endParaRPr lang="en-GB" altLang="en-US" sz="900" b="1"/>
          </a:p>
        </p:txBody>
      </p:sp>
      <p:sp>
        <p:nvSpPr>
          <p:cNvPr id="3146" name="Text Box 73"/>
          <p:cNvSpPr txBox="1">
            <a:spLocks noChangeAspect="1" noChangeArrowheads="1"/>
          </p:cNvSpPr>
          <p:nvPr/>
        </p:nvSpPr>
        <p:spPr bwMode="auto">
          <a:xfrm>
            <a:off x="2634466" y="9401175"/>
            <a:ext cx="56990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E70 Thing</a:t>
            </a:r>
            <a:endParaRPr lang="en-GB" altLang="en-US"/>
          </a:p>
        </p:txBody>
      </p:sp>
      <p:sp>
        <p:nvSpPr>
          <p:cNvPr id="3147" name="Text Box 74"/>
          <p:cNvSpPr txBox="1">
            <a:spLocks noChangeAspect="1" noChangeArrowheads="1"/>
          </p:cNvSpPr>
          <p:nvPr/>
        </p:nvSpPr>
        <p:spPr bwMode="auto">
          <a:xfrm>
            <a:off x="3366062" y="8201026"/>
            <a:ext cx="94820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E72 Legal Object</a:t>
            </a:r>
            <a:endParaRPr lang="en-GB" altLang="en-US"/>
          </a:p>
        </p:txBody>
      </p:sp>
      <p:cxnSp>
        <p:nvCxnSpPr>
          <p:cNvPr id="3148" name="AutoShape 75"/>
          <p:cNvCxnSpPr>
            <a:cxnSpLocks noChangeShapeType="1"/>
            <a:stCxn id="3146" idx="3"/>
            <a:endCxn id="3147" idx="1"/>
          </p:cNvCxnSpPr>
          <p:nvPr/>
        </p:nvCxnSpPr>
        <p:spPr bwMode="auto">
          <a:xfrm flipV="1">
            <a:off x="3204366" y="8309517"/>
            <a:ext cx="161696" cy="120014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9" name="Text Box 76"/>
          <p:cNvSpPr txBox="1">
            <a:spLocks noChangeAspect="1" noChangeArrowheads="1"/>
          </p:cNvSpPr>
          <p:nvPr/>
        </p:nvSpPr>
        <p:spPr bwMode="auto">
          <a:xfrm>
            <a:off x="3353050" y="10231623"/>
            <a:ext cx="1012328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E71 </a:t>
            </a:r>
            <a:r>
              <a:rPr lang="en-US" altLang="en-US" dirty="0"/>
              <a:t>Human-Made </a:t>
            </a:r>
            <a:endParaRPr lang="en-US" altLang="en-US" dirty="0"/>
          </a:p>
          <a:p>
            <a:r>
              <a:rPr lang="en-US" altLang="en-US" dirty="0"/>
              <a:t>Thing</a:t>
            </a:r>
            <a:endParaRPr lang="en-GB" altLang="en-US" dirty="0"/>
          </a:p>
        </p:txBody>
      </p:sp>
      <p:cxnSp>
        <p:nvCxnSpPr>
          <p:cNvPr id="3150" name="AutoShape 77"/>
          <p:cNvCxnSpPr>
            <a:cxnSpLocks noChangeShapeType="1"/>
            <a:stCxn id="3146" idx="3"/>
            <a:endCxn id="3149" idx="1"/>
          </p:cNvCxnSpPr>
          <p:nvPr/>
        </p:nvCxnSpPr>
        <p:spPr bwMode="auto">
          <a:xfrm>
            <a:off x="3204366" y="9509666"/>
            <a:ext cx="148684" cy="89277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1" name="Text Box 78"/>
          <p:cNvSpPr txBox="1">
            <a:spLocks noChangeAspect="1" noChangeArrowheads="1"/>
          </p:cNvSpPr>
          <p:nvPr/>
        </p:nvSpPr>
        <p:spPr bwMode="auto">
          <a:xfrm>
            <a:off x="4514852" y="7797975"/>
            <a:ext cx="107003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E18 Physical </a:t>
            </a:r>
            <a:r>
              <a:rPr lang="en-US" altLang="en-US" dirty="0"/>
              <a:t>Thing</a:t>
            </a:r>
            <a:endParaRPr lang="en-US" altLang="en-US" dirty="0"/>
          </a:p>
        </p:txBody>
      </p:sp>
      <p:cxnSp>
        <p:nvCxnSpPr>
          <p:cNvPr id="3152" name="AutoShape 79"/>
          <p:cNvCxnSpPr>
            <a:cxnSpLocks noChangeShapeType="1"/>
            <a:stCxn id="3147" idx="3"/>
            <a:endCxn id="3151" idx="1"/>
          </p:cNvCxnSpPr>
          <p:nvPr/>
        </p:nvCxnSpPr>
        <p:spPr bwMode="auto">
          <a:xfrm flipV="1">
            <a:off x="4314270" y="7906466"/>
            <a:ext cx="200582" cy="40305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3" name="AutoShape 80"/>
          <p:cNvCxnSpPr>
            <a:cxnSpLocks noChangeShapeType="1"/>
            <a:stCxn id="3151" idx="3"/>
            <a:endCxn id="3158" idx="1"/>
          </p:cNvCxnSpPr>
          <p:nvPr/>
        </p:nvCxnSpPr>
        <p:spPr bwMode="auto">
          <a:xfrm flipV="1">
            <a:off x="5584889" y="7890417"/>
            <a:ext cx="434389" cy="1604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4" name="AutoShape 81"/>
          <p:cNvCxnSpPr>
            <a:cxnSpLocks noChangeShapeType="1"/>
            <a:stCxn id="3151" idx="3"/>
            <a:endCxn id="3159" idx="1"/>
          </p:cNvCxnSpPr>
          <p:nvPr/>
        </p:nvCxnSpPr>
        <p:spPr bwMode="auto">
          <a:xfrm flipV="1">
            <a:off x="5584889" y="7447504"/>
            <a:ext cx="434820" cy="458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5" name="AutoShape 82"/>
          <p:cNvCxnSpPr>
            <a:cxnSpLocks noChangeShapeType="1"/>
            <a:stCxn id="3151" idx="3"/>
            <a:endCxn id="3160" idx="1"/>
          </p:cNvCxnSpPr>
          <p:nvPr/>
        </p:nvCxnSpPr>
        <p:spPr bwMode="auto">
          <a:xfrm>
            <a:off x="5584889" y="7906466"/>
            <a:ext cx="431324" cy="42846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6" name="AutoShape 83"/>
          <p:cNvCxnSpPr>
            <a:cxnSpLocks noChangeShapeType="1"/>
            <a:stCxn id="3158" idx="3"/>
            <a:endCxn id="3169" idx="1"/>
          </p:cNvCxnSpPr>
          <p:nvPr/>
        </p:nvCxnSpPr>
        <p:spPr bwMode="auto">
          <a:xfrm>
            <a:off x="7191907" y="7890417"/>
            <a:ext cx="1053859" cy="21306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7" name="AutoShape 84"/>
          <p:cNvCxnSpPr>
            <a:cxnSpLocks noChangeShapeType="1"/>
            <a:stCxn id="3193" idx="3"/>
            <a:endCxn id="3176" idx="1"/>
          </p:cNvCxnSpPr>
          <p:nvPr/>
        </p:nvCxnSpPr>
        <p:spPr bwMode="auto">
          <a:xfrm flipV="1">
            <a:off x="7553119" y="9160738"/>
            <a:ext cx="500063" cy="158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8" name="Text Box 85"/>
          <p:cNvSpPr txBox="1">
            <a:spLocks noChangeAspect="1" noChangeArrowheads="1"/>
          </p:cNvSpPr>
          <p:nvPr/>
        </p:nvSpPr>
        <p:spPr bwMode="auto">
          <a:xfrm>
            <a:off x="6019278" y="7781926"/>
            <a:ext cx="117262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E26 Physical Feature</a:t>
            </a:r>
            <a:endParaRPr lang="en-GB" altLang="en-US" sz="900" b="1"/>
          </a:p>
        </p:txBody>
      </p:sp>
      <p:sp>
        <p:nvSpPr>
          <p:cNvPr id="3159" name="Text Box 86"/>
          <p:cNvSpPr txBox="1">
            <a:spLocks noChangeAspect="1" noChangeArrowheads="1"/>
          </p:cNvSpPr>
          <p:nvPr/>
        </p:nvSpPr>
        <p:spPr bwMode="auto">
          <a:xfrm>
            <a:off x="6019709" y="7339013"/>
            <a:ext cx="108286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E19Physical Object</a:t>
            </a:r>
            <a:endParaRPr lang="en-GB" altLang="en-US" sz="900" b="1"/>
          </a:p>
        </p:txBody>
      </p:sp>
      <p:sp>
        <p:nvSpPr>
          <p:cNvPr id="3160" name="Text Box 87"/>
          <p:cNvSpPr txBox="1">
            <a:spLocks noChangeAspect="1" noChangeArrowheads="1"/>
          </p:cNvSpPr>
          <p:nvPr/>
        </p:nvSpPr>
        <p:spPr bwMode="auto">
          <a:xfrm>
            <a:off x="6016213" y="8226444"/>
            <a:ext cx="182665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E24 Physical </a:t>
            </a:r>
            <a:r>
              <a:rPr lang="en-US" altLang="en-US" sz="900" b="1" dirty="0"/>
              <a:t>Human-Made </a:t>
            </a:r>
            <a:r>
              <a:rPr lang="en-US" altLang="en-US" sz="900" b="1" dirty="0"/>
              <a:t>Thing</a:t>
            </a:r>
            <a:endParaRPr lang="en-GB" altLang="en-US" sz="900" b="1" dirty="0"/>
          </a:p>
        </p:txBody>
      </p:sp>
      <p:sp>
        <p:nvSpPr>
          <p:cNvPr id="3161" name="Text Box 88"/>
          <p:cNvSpPr txBox="1">
            <a:spLocks noChangeAspect="1" noChangeArrowheads="1"/>
          </p:cNvSpPr>
          <p:nvPr/>
        </p:nvSpPr>
        <p:spPr bwMode="auto">
          <a:xfrm>
            <a:off x="4605170" y="10292794"/>
            <a:ext cx="127522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E28 Conceptual Object</a:t>
            </a:r>
            <a:endParaRPr lang="en-GB" altLang="en-US" dirty="0"/>
          </a:p>
        </p:txBody>
      </p:sp>
      <p:sp>
        <p:nvSpPr>
          <p:cNvPr id="3162" name="Text Box 89"/>
          <p:cNvSpPr txBox="1">
            <a:spLocks noChangeAspect="1" noChangeArrowheads="1"/>
          </p:cNvSpPr>
          <p:nvPr/>
        </p:nvSpPr>
        <p:spPr bwMode="auto">
          <a:xfrm>
            <a:off x="6386790" y="10292794"/>
            <a:ext cx="138422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E89 Propositional </a:t>
            </a:r>
            <a:r>
              <a:rPr lang="en-US" altLang="en-US" dirty="0"/>
              <a:t>Object</a:t>
            </a:r>
            <a:endParaRPr lang="en-US" altLang="en-US" dirty="0"/>
          </a:p>
        </p:txBody>
      </p:sp>
      <p:cxnSp>
        <p:nvCxnSpPr>
          <p:cNvPr id="3163" name="AutoShape 90"/>
          <p:cNvCxnSpPr>
            <a:cxnSpLocks noChangeShapeType="1"/>
            <a:stCxn id="3235" idx="3"/>
            <a:endCxn id="3173" idx="1"/>
          </p:cNvCxnSpPr>
          <p:nvPr/>
        </p:nvCxnSpPr>
        <p:spPr bwMode="auto">
          <a:xfrm flipV="1">
            <a:off x="6911808" y="11688513"/>
            <a:ext cx="1142033" cy="1687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" name="AutoShape 91"/>
          <p:cNvCxnSpPr>
            <a:cxnSpLocks noChangeShapeType="1"/>
            <a:stCxn id="3149" idx="3"/>
            <a:endCxn id="3161" idx="1"/>
          </p:cNvCxnSpPr>
          <p:nvPr/>
        </p:nvCxnSpPr>
        <p:spPr bwMode="auto">
          <a:xfrm flipV="1">
            <a:off x="4365378" y="10401285"/>
            <a:ext cx="239792" cy="115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5" name="AutoShape 92"/>
          <p:cNvCxnSpPr>
            <a:cxnSpLocks noChangeShapeType="1"/>
            <a:stCxn id="3161" idx="3"/>
            <a:endCxn id="3162" idx="1"/>
          </p:cNvCxnSpPr>
          <p:nvPr/>
        </p:nvCxnSpPr>
        <p:spPr bwMode="auto">
          <a:xfrm>
            <a:off x="5880391" y="10401285"/>
            <a:ext cx="506399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6" name="AutoShape 93"/>
          <p:cNvCxnSpPr>
            <a:cxnSpLocks noChangeShapeType="1"/>
            <a:stCxn id="3161" idx="3"/>
            <a:endCxn id="3193" idx="1"/>
          </p:cNvCxnSpPr>
          <p:nvPr/>
        </p:nvCxnSpPr>
        <p:spPr bwMode="auto">
          <a:xfrm flipV="1">
            <a:off x="5880391" y="9162327"/>
            <a:ext cx="510677" cy="123895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7" name="AutoShape 94"/>
          <p:cNvCxnSpPr>
            <a:cxnSpLocks noChangeShapeType="1"/>
            <a:stCxn id="3161" idx="3"/>
            <a:endCxn id="3235" idx="1"/>
          </p:cNvCxnSpPr>
          <p:nvPr/>
        </p:nvCxnSpPr>
        <p:spPr bwMode="auto">
          <a:xfrm>
            <a:off x="5880391" y="10401285"/>
            <a:ext cx="506401" cy="145594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8" name="Text Box 95"/>
          <p:cNvSpPr txBox="1">
            <a:spLocks noChangeAspect="1" noChangeArrowheads="1"/>
          </p:cNvSpPr>
          <p:nvPr/>
        </p:nvSpPr>
        <p:spPr bwMode="auto">
          <a:xfrm>
            <a:off x="8244022" y="7635809"/>
            <a:ext cx="46730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E27 Site</a:t>
            </a:r>
            <a:endParaRPr lang="en-GB" altLang="en-US" sz="900" b="1" dirty="0"/>
          </a:p>
        </p:txBody>
      </p:sp>
      <p:sp>
        <p:nvSpPr>
          <p:cNvPr id="3169" name="Text Box 96"/>
          <p:cNvSpPr txBox="1">
            <a:spLocks noChangeAspect="1" noChangeArrowheads="1"/>
          </p:cNvSpPr>
          <p:nvPr/>
        </p:nvSpPr>
        <p:spPr bwMode="auto">
          <a:xfrm>
            <a:off x="8245766" y="7994991"/>
            <a:ext cx="142910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E25 </a:t>
            </a:r>
            <a:r>
              <a:rPr lang="en-US" altLang="en-US" sz="900" b="1" dirty="0"/>
              <a:t>Human-Made </a:t>
            </a:r>
            <a:r>
              <a:rPr lang="en-US" altLang="en-US" sz="900" b="1" dirty="0"/>
              <a:t>Feature</a:t>
            </a:r>
            <a:endParaRPr lang="en-GB" altLang="en-US" sz="900" b="1" dirty="0"/>
          </a:p>
        </p:txBody>
      </p:sp>
      <p:sp>
        <p:nvSpPr>
          <p:cNvPr id="3170" name="Text Box 97"/>
          <p:cNvSpPr txBox="1">
            <a:spLocks noChangeAspect="1" noChangeArrowheads="1"/>
          </p:cNvSpPr>
          <p:nvPr/>
        </p:nvSpPr>
        <p:spPr bwMode="auto">
          <a:xfrm>
            <a:off x="8240486" y="6943171"/>
            <a:ext cx="119827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E20 Biological Object</a:t>
            </a:r>
            <a:endParaRPr lang="en-GB" altLang="en-US" sz="900" b="1"/>
          </a:p>
        </p:txBody>
      </p:sp>
      <p:sp>
        <p:nvSpPr>
          <p:cNvPr id="3171" name="Text Box 98"/>
          <p:cNvSpPr txBox="1">
            <a:spLocks noChangeAspect="1" noChangeArrowheads="1"/>
          </p:cNvSpPr>
          <p:nvPr/>
        </p:nvSpPr>
        <p:spPr bwMode="auto">
          <a:xfrm>
            <a:off x="8239553" y="7320528"/>
            <a:ext cx="146198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54000" rIns="5400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E22 </a:t>
            </a:r>
            <a:r>
              <a:rPr lang="en-US" altLang="en-US" sz="900" b="1" dirty="0"/>
              <a:t>Human-Made </a:t>
            </a:r>
            <a:r>
              <a:rPr lang="en-US" altLang="en-US" sz="900" b="1" dirty="0"/>
              <a:t>Object</a:t>
            </a:r>
            <a:endParaRPr lang="en-GB" altLang="en-US" sz="900" b="1" dirty="0"/>
          </a:p>
        </p:txBody>
      </p:sp>
      <p:sp>
        <p:nvSpPr>
          <p:cNvPr id="3172" name="Text Box 99"/>
          <p:cNvSpPr txBox="1">
            <a:spLocks noChangeAspect="1" noChangeArrowheads="1"/>
          </p:cNvSpPr>
          <p:nvPr/>
        </p:nvSpPr>
        <p:spPr bwMode="auto">
          <a:xfrm>
            <a:off x="8239549" y="8351561"/>
            <a:ext cx="115339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E78 </a:t>
            </a:r>
            <a:r>
              <a:rPr lang="en-US" altLang="en-US" sz="900" b="1" dirty="0"/>
              <a:t>Curated Holding</a:t>
            </a:r>
            <a:endParaRPr lang="en-GB" altLang="en-US" sz="900" b="1" dirty="0"/>
          </a:p>
        </p:txBody>
      </p:sp>
      <p:sp>
        <p:nvSpPr>
          <p:cNvPr id="3173" name="Text Box 100"/>
          <p:cNvSpPr txBox="1">
            <a:spLocks noChangeAspect="1" noChangeArrowheads="1"/>
          </p:cNvSpPr>
          <p:nvPr/>
        </p:nvSpPr>
        <p:spPr bwMode="auto">
          <a:xfrm>
            <a:off x="8053841" y="11580022"/>
            <a:ext cx="125598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E58 Measurement Unit</a:t>
            </a:r>
            <a:endParaRPr lang="en-GB" altLang="en-US" sz="900" b="1"/>
          </a:p>
        </p:txBody>
      </p:sp>
      <p:sp>
        <p:nvSpPr>
          <p:cNvPr id="3174" name="Text Box 101"/>
          <p:cNvSpPr txBox="1">
            <a:spLocks noChangeAspect="1" noChangeArrowheads="1"/>
          </p:cNvSpPr>
          <p:nvPr/>
        </p:nvSpPr>
        <p:spPr bwMode="auto">
          <a:xfrm>
            <a:off x="8056570" y="11932447"/>
            <a:ext cx="69172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E57 Material</a:t>
            </a:r>
            <a:endParaRPr lang="en-GB" altLang="en-US" sz="900" b="1"/>
          </a:p>
        </p:txBody>
      </p:sp>
      <p:sp>
        <p:nvSpPr>
          <p:cNvPr id="3175" name="Text Box 102"/>
          <p:cNvSpPr txBox="1">
            <a:spLocks noChangeAspect="1" noChangeArrowheads="1"/>
          </p:cNvSpPr>
          <p:nvPr/>
        </p:nvSpPr>
        <p:spPr bwMode="auto">
          <a:xfrm>
            <a:off x="8056041" y="12268997"/>
            <a:ext cx="80073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E56 Language</a:t>
            </a:r>
            <a:endParaRPr lang="en-GB" altLang="en-US" sz="900" b="1"/>
          </a:p>
        </p:txBody>
      </p:sp>
      <p:sp>
        <p:nvSpPr>
          <p:cNvPr id="3176" name="Text Box 103"/>
          <p:cNvSpPr txBox="1">
            <a:spLocks noChangeAspect="1" noChangeArrowheads="1"/>
          </p:cNvSpPr>
          <p:nvPr/>
        </p:nvSpPr>
        <p:spPr bwMode="auto">
          <a:xfrm>
            <a:off x="8053182" y="9052247"/>
            <a:ext cx="88900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E41 Appellation</a:t>
            </a:r>
            <a:endParaRPr lang="en-GB" altLang="en-US" sz="900" b="1"/>
          </a:p>
        </p:txBody>
      </p:sp>
      <p:sp>
        <p:nvSpPr>
          <p:cNvPr id="3177" name="Text Box 104"/>
          <p:cNvSpPr txBox="1">
            <a:spLocks noChangeAspect="1" noChangeArrowheads="1"/>
          </p:cNvSpPr>
          <p:nvPr/>
        </p:nvSpPr>
        <p:spPr bwMode="auto">
          <a:xfrm>
            <a:off x="8049401" y="9992755"/>
            <a:ext cx="128163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E73 Information Object</a:t>
            </a:r>
          </a:p>
        </p:txBody>
      </p:sp>
      <p:sp>
        <p:nvSpPr>
          <p:cNvPr id="3178" name="Text Box 105"/>
          <p:cNvSpPr txBox="1">
            <a:spLocks noChangeAspect="1" noChangeArrowheads="1"/>
          </p:cNvSpPr>
          <p:nvPr/>
        </p:nvSpPr>
        <p:spPr bwMode="auto">
          <a:xfrm>
            <a:off x="8052934" y="10721775"/>
            <a:ext cx="55066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E30 Right</a:t>
            </a:r>
            <a:endParaRPr lang="en-GB" altLang="en-US" sz="900" b="1" dirty="0"/>
          </a:p>
        </p:txBody>
      </p:sp>
      <p:cxnSp>
        <p:nvCxnSpPr>
          <p:cNvPr id="3179" name="AutoShape 106"/>
          <p:cNvCxnSpPr>
            <a:cxnSpLocks noChangeShapeType="1"/>
            <a:stCxn id="3159" idx="3"/>
            <a:endCxn id="3170" idx="1"/>
          </p:cNvCxnSpPr>
          <p:nvPr/>
        </p:nvCxnSpPr>
        <p:spPr bwMode="auto">
          <a:xfrm flipV="1">
            <a:off x="7102570" y="7051662"/>
            <a:ext cx="1137916" cy="39584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0" name="AutoShape 107"/>
          <p:cNvCxnSpPr>
            <a:cxnSpLocks noChangeShapeType="1"/>
            <a:stCxn id="3159" idx="3"/>
            <a:endCxn id="3171" idx="1"/>
          </p:cNvCxnSpPr>
          <p:nvPr/>
        </p:nvCxnSpPr>
        <p:spPr bwMode="auto">
          <a:xfrm flipV="1">
            <a:off x="7102570" y="7429019"/>
            <a:ext cx="1136983" cy="1848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1" name="AutoShape 108"/>
          <p:cNvCxnSpPr>
            <a:cxnSpLocks noChangeShapeType="1"/>
            <a:stCxn id="3160" idx="3"/>
            <a:endCxn id="3169" idx="1"/>
          </p:cNvCxnSpPr>
          <p:nvPr/>
        </p:nvCxnSpPr>
        <p:spPr bwMode="auto">
          <a:xfrm flipV="1">
            <a:off x="7842867" y="8103482"/>
            <a:ext cx="402899" cy="23145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2" name="AutoShape 109"/>
          <p:cNvCxnSpPr>
            <a:cxnSpLocks noChangeShapeType="1"/>
            <a:stCxn id="3160" idx="3"/>
            <a:endCxn id="3171" idx="1"/>
          </p:cNvCxnSpPr>
          <p:nvPr/>
        </p:nvCxnSpPr>
        <p:spPr bwMode="auto">
          <a:xfrm flipV="1">
            <a:off x="7842867" y="7429019"/>
            <a:ext cx="396686" cy="90591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3" name="AutoShape 110"/>
          <p:cNvCxnSpPr>
            <a:cxnSpLocks noChangeShapeType="1"/>
            <a:stCxn id="3160" idx="3"/>
            <a:endCxn id="3172" idx="1"/>
          </p:cNvCxnSpPr>
          <p:nvPr/>
        </p:nvCxnSpPr>
        <p:spPr bwMode="auto">
          <a:xfrm>
            <a:off x="7842867" y="8334935"/>
            <a:ext cx="396682" cy="125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4" name="AutoShape 111"/>
          <p:cNvCxnSpPr>
            <a:cxnSpLocks noChangeShapeType="1"/>
            <a:stCxn id="3158" idx="3"/>
            <a:endCxn id="3168" idx="1"/>
          </p:cNvCxnSpPr>
          <p:nvPr/>
        </p:nvCxnSpPr>
        <p:spPr bwMode="auto">
          <a:xfrm flipV="1">
            <a:off x="7191907" y="7744300"/>
            <a:ext cx="1052115" cy="146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5" name="AutoShape 112"/>
          <p:cNvCxnSpPr>
            <a:cxnSpLocks noChangeShapeType="1"/>
            <a:stCxn id="3235" idx="3"/>
            <a:endCxn id="3174" idx="1"/>
          </p:cNvCxnSpPr>
          <p:nvPr/>
        </p:nvCxnSpPr>
        <p:spPr bwMode="auto">
          <a:xfrm>
            <a:off x="6911808" y="11857226"/>
            <a:ext cx="1144762" cy="1837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6" name="AutoShape 113"/>
          <p:cNvCxnSpPr>
            <a:cxnSpLocks noChangeShapeType="1"/>
            <a:stCxn id="3235" idx="3"/>
            <a:endCxn id="3175" idx="1"/>
          </p:cNvCxnSpPr>
          <p:nvPr/>
        </p:nvCxnSpPr>
        <p:spPr bwMode="auto">
          <a:xfrm>
            <a:off x="6911808" y="11857226"/>
            <a:ext cx="1144233" cy="520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7" name="AutoShape 114"/>
          <p:cNvCxnSpPr>
            <a:cxnSpLocks noChangeShapeType="1"/>
            <a:stCxn id="3147" idx="3"/>
            <a:endCxn id="3193" idx="1"/>
          </p:cNvCxnSpPr>
          <p:nvPr/>
        </p:nvCxnSpPr>
        <p:spPr bwMode="auto">
          <a:xfrm>
            <a:off x="4314270" y="8309517"/>
            <a:ext cx="2076798" cy="85281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8" name="AutoShape 115"/>
          <p:cNvCxnSpPr>
            <a:cxnSpLocks noChangeShapeType="1"/>
            <a:stCxn id="3162" idx="3"/>
            <a:endCxn id="3178" idx="1"/>
          </p:cNvCxnSpPr>
          <p:nvPr/>
        </p:nvCxnSpPr>
        <p:spPr bwMode="auto">
          <a:xfrm>
            <a:off x="7771015" y="10401285"/>
            <a:ext cx="281919" cy="42898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9" name="AutoShape 116"/>
          <p:cNvCxnSpPr>
            <a:cxnSpLocks noChangeShapeType="1"/>
            <a:stCxn id="3162" idx="3"/>
            <a:endCxn id="3177" idx="1"/>
          </p:cNvCxnSpPr>
          <p:nvPr/>
        </p:nvCxnSpPr>
        <p:spPr bwMode="auto">
          <a:xfrm flipV="1">
            <a:off x="7771015" y="10101246"/>
            <a:ext cx="278386" cy="30003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0" name="AutoShape 117"/>
          <p:cNvCxnSpPr>
            <a:cxnSpLocks noChangeShapeType="1"/>
            <a:stCxn id="3170" idx="3"/>
            <a:endCxn id="3243" idx="1"/>
          </p:cNvCxnSpPr>
          <p:nvPr/>
        </p:nvCxnSpPr>
        <p:spPr bwMode="auto">
          <a:xfrm flipV="1">
            <a:off x="9438763" y="6662769"/>
            <a:ext cx="333507" cy="3888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1" name="AutoShape 118"/>
          <p:cNvCxnSpPr>
            <a:cxnSpLocks noChangeShapeType="1"/>
            <a:stCxn id="3177" idx="3"/>
            <a:endCxn id="3224" idx="1"/>
          </p:cNvCxnSpPr>
          <p:nvPr/>
        </p:nvCxnSpPr>
        <p:spPr bwMode="auto">
          <a:xfrm>
            <a:off x="9331034" y="10101246"/>
            <a:ext cx="544007" cy="34790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2" name="AutoShape 119"/>
          <p:cNvCxnSpPr>
            <a:cxnSpLocks noChangeShapeType="1"/>
            <a:stCxn id="3177" idx="3"/>
            <a:endCxn id="3225" idx="1"/>
          </p:cNvCxnSpPr>
          <p:nvPr/>
        </p:nvCxnSpPr>
        <p:spPr bwMode="auto">
          <a:xfrm>
            <a:off x="9331034" y="10101246"/>
            <a:ext cx="531502" cy="6521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3" name="Text Box 120"/>
          <p:cNvSpPr txBox="1">
            <a:spLocks noChangeAspect="1" noChangeArrowheads="1"/>
          </p:cNvSpPr>
          <p:nvPr/>
        </p:nvSpPr>
        <p:spPr bwMode="auto">
          <a:xfrm>
            <a:off x="6391068" y="9053836"/>
            <a:ext cx="116205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E90 Symbolic Object</a:t>
            </a:r>
            <a:endParaRPr lang="en-GB" altLang="en-US" sz="900" b="1"/>
          </a:p>
        </p:txBody>
      </p:sp>
      <p:sp>
        <p:nvSpPr>
          <p:cNvPr id="3196" name="Text Box 123"/>
          <p:cNvSpPr txBox="1">
            <a:spLocks noChangeAspect="1" noChangeArrowheads="1"/>
          </p:cNvSpPr>
          <p:nvPr/>
        </p:nvSpPr>
        <p:spPr bwMode="auto">
          <a:xfrm>
            <a:off x="9862931" y="9052247"/>
            <a:ext cx="74930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E42 Identifier</a:t>
            </a:r>
            <a:endParaRPr lang="en-GB" altLang="en-US" sz="900" b="1"/>
          </a:p>
        </p:txBody>
      </p:sp>
      <p:sp>
        <p:nvSpPr>
          <p:cNvPr id="3199" name="Text Box 126"/>
          <p:cNvSpPr txBox="1">
            <a:spLocks noChangeAspect="1" noChangeArrowheads="1"/>
          </p:cNvSpPr>
          <p:nvPr/>
        </p:nvSpPr>
        <p:spPr bwMode="auto">
          <a:xfrm>
            <a:off x="9878080" y="9721443"/>
            <a:ext cx="119186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E33 Linguistic Object</a:t>
            </a:r>
            <a:endParaRPr lang="en-GB" altLang="en-US" sz="900" b="1"/>
          </a:p>
        </p:txBody>
      </p:sp>
      <p:sp>
        <p:nvSpPr>
          <p:cNvPr id="3200" name="Text Box 127"/>
          <p:cNvSpPr txBox="1">
            <a:spLocks noChangeAspect="1" noChangeArrowheads="1"/>
          </p:cNvSpPr>
          <p:nvPr/>
        </p:nvSpPr>
        <p:spPr bwMode="auto">
          <a:xfrm>
            <a:off x="9861164" y="10024872"/>
            <a:ext cx="86485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E36 Visual Item</a:t>
            </a:r>
            <a:endParaRPr lang="en-GB" altLang="en-US" sz="900" b="1"/>
          </a:p>
        </p:txBody>
      </p:sp>
      <p:cxnSp>
        <p:nvCxnSpPr>
          <p:cNvPr id="3207" name="AutoShape 134"/>
          <p:cNvCxnSpPr>
            <a:cxnSpLocks noChangeShapeType="1"/>
            <a:stCxn id="3177" idx="3"/>
            <a:endCxn id="3199" idx="1"/>
          </p:cNvCxnSpPr>
          <p:nvPr/>
        </p:nvCxnSpPr>
        <p:spPr bwMode="auto">
          <a:xfrm flipV="1">
            <a:off x="9331034" y="9829934"/>
            <a:ext cx="547046" cy="2713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08" name="AutoShape 135"/>
          <p:cNvCxnSpPr>
            <a:cxnSpLocks noChangeShapeType="1"/>
            <a:stCxn id="3177" idx="3"/>
            <a:endCxn id="3200" idx="1"/>
          </p:cNvCxnSpPr>
          <p:nvPr/>
        </p:nvCxnSpPr>
        <p:spPr bwMode="auto">
          <a:xfrm>
            <a:off x="9331034" y="10101246"/>
            <a:ext cx="530130" cy="32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0" name="AutoShape 137"/>
          <p:cNvCxnSpPr>
            <a:cxnSpLocks noChangeShapeType="1"/>
            <a:stCxn id="3145" idx="3"/>
            <a:endCxn id="3234" idx="1"/>
          </p:cNvCxnSpPr>
          <p:nvPr/>
        </p:nvCxnSpPr>
        <p:spPr bwMode="auto">
          <a:xfrm flipV="1">
            <a:off x="11905474" y="9816844"/>
            <a:ext cx="434205" cy="3209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1" name="AutoShape 138"/>
          <p:cNvCxnSpPr>
            <a:cxnSpLocks noChangeShapeType="1"/>
            <a:stCxn id="3200" idx="3"/>
            <a:endCxn id="3145" idx="1"/>
          </p:cNvCxnSpPr>
          <p:nvPr/>
        </p:nvCxnSpPr>
        <p:spPr bwMode="auto">
          <a:xfrm>
            <a:off x="10726016" y="10133363"/>
            <a:ext cx="654442" cy="439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4" name="Text Box 141"/>
          <p:cNvSpPr txBox="1">
            <a:spLocks noChangeAspect="1" noChangeArrowheads="1"/>
          </p:cNvSpPr>
          <p:nvPr/>
        </p:nvSpPr>
        <p:spPr bwMode="auto">
          <a:xfrm>
            <a:off x="11424979" y="10340657"/>
            <a:ext cx="136498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E32 Authority Document</a:t>
            </a:r>
            <a:endParaRPr lang="en-GB" altLang="en-US" sz="900" b="1"/>
          </a:p>
        </p:txBody>
      </p:sp>
      <p:sp>
        <p:nvSpPr>
          <p:cNvPr id="3218" name="Text Box 145"/>
          <p:cNvSpPr txBox="1">
            <a:spLocks noChangeAspect="1" noChangeArrowheads="1"/>
          </p:cNvSpPr>
          <p:nvPr/>
        </p:nvSpPr>
        <p:spPr bwMode="auto">
          <a:xfrm>
            <a:off x="11412366" y="9428043"/>
            <a:ext cx="49295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E35 Title</a:t>
            </a:r>
            <a:endParaRPr lang="en-GB" altLang="en-US" sz="900" b="1"/>
          </a:p>
        </p:txBody>
      </p:sp>
      <p:cxnSp>
        <p:nvCxnSpPr>
          <p:cNvPr id="3220" name="AutoShape 147"/>
          <p:cNvCxnSpPr>
            <a:cxnSpLocks noChangeShapeType="1"/>
            <a:stCxn id="3199" idx="3"/>
            <a:endCxn id="3218" idx="1"/>
          </p:cNvCxnSpPr>
          <p:nvPr/>
        </p:nvCxnSpPr>
        <p:spPr bwMode="auto">
          <a:xfrm flipV="1">
            <a:off x="11069945" y="9536534"/>
            <a:ext cx="342421" cy="29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21" name="AutoShape 148"/>
          <p:cNvCxnSpPr>
            <a:cxnSpLocks noChangeShapeType="1"/>
            <a:stCxn id="3176" idx="3"/>
            <a:endCxn id="3218" idx="1"/>
          </p:cNvCxnSpPr>
          <p:nvPr/>
        </p:nvCxnSpPr>
        <p:spPr bwMode="auto">
          <a:xfrm>
            <a:off x="8942183" y="9160738"/>
            <a:ext cx="2470183" cy="37579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22" name="AutoShape 149"/>
          <p:cNvCxnSpPr>
            <a:cxnSpLocks noChangeShapeType="1"/>
            <a:stCxn id="3224" idx="3"/>
            <a:endCxn id="3214" idx="1"/>
          </p:cNvCxnSpPr>
          <p:nvPr/>
        </p:nvCxnSpPr>
        <p:spPr bwMode="auto">
          <a:xfrm>
            <a:off x="10695009" y="10449148"/>
            <a:ext cx="72997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4" name="Text Box 151"/>
          <p:cNvSpPr txBox="1">
            <a:spLocks noChangeAspect="1" noChangeArrowheads="1"/>
          </p:cNvSpPr>
          <p:nvPr/>
        </p:nvSpPr>
        <p:spPr bwMode="auto">
          <a:xfrm>
            <a:off x="9875041" y="10340657"/>
            <a:ext cx="81996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E31 Document</a:t>
            </a:r>
            <a:endParaRPr lang="en-GB" altLang="en-US" sz="900" b="1"/>
          </a:p>
        </p:txBody>
      </p:sp>
      <p:sp>
        <p:nvSpPr>
          <p:cNvPr id="3225" name="Text Box 152"/>
          <p:cNvSpPr txBox="1">
            <a:spLocks noChangeAspect="1" noChangeArrowheads="1"/>
          </p:cNvSpPr>
          <p:nvPr/>
        </p:nvSpPr>
        <p:spPr bwMode="auto">
          <a:xfrm>
            <a:off x="9862536" y="10644881"/>
            <a:ext cx="139063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E29 Design or Procedure</a:t>
            </a:r>
            <a:endParaRPr lang="en-GB" altLang="en-US" sz="900" b="1"/>
          </a:p>
        </p:txBody>
      </p:sp>
      <p:cxnSp>
        <p:nvCxnSpPr>
          <p:cNvPr id="3230" name="AutoShape 157"/>
          <p:cNvCxnSpPr>
            <a:cxnSpLocks noChangeShapeType="1"/>
            <a:stCxn id="3149" idx="3"/>
            <a:endCxn id="3160" idx="1"/>
          </p:cNvCxnSpPr>
          <p:nvPr/>
        </p:nvCxnSpPr>
        <p:spPr bwMode="auto">
          <a:xfrm flipV="1">
            <a:off x="4365378" y="8334935"/>
            <a:ext cx="1650835" cy="20675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34" name="Text Box 161"/>
          <p:cNvSpPr txBox="1">
            <a:spLocks noChangeAspect="1" noChangeArrowheads="1"/>
          </p:cNvSpPr>
          <p:nvPr/>
        </p:nvSpPr>
        <p:spPr bwMode="auto">
          <a:xfrm>
            <a:off x="12339679" y="9708353"/>
            <a:ext cx="8456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E34 Inscription</a:t>
            </a:r>
            <a:endParaRPr lang="en-GB" altLang="en-US" sz="900" b="1"/>
          </a:p>
        </p:txBody>
      </p:sp>
      <p:sp>
        <p:nvSpPr>
          <p:cNvPr id="3235" name="Text Box 162"/>
          <p:cNvSpPr txBox="1">
            <a:spLocks noChangeAspect="1" noChangeArrowheads="1"/>
          </p:cNvSpPr>
          <p:nvPr/>
        </p:nvSpPr>
        <p:spPr bwMode="auto">
          <a:xfrm>
            <a:off x="6386792" y="11748735"/>
            <a:ext cx="5250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E55 </a:t>
            </a:r>
            <a:r>
              <a:rPr lang="en-US" altLang="en-US" dirty="0"/>
              <a:t>Type</a:t>
            </a:r>
            <a:endParaRPr lang="en-US" altLang="en-US" dirty="0"/>
          </a:p>
        </p:txBody>
      </p:sp>
      <p:sp>
        <p:nvSpPr>
          <p:cNvPr id="3236" name="Line 163"/>
          <p:cNvSpPr>
            <a:spLocks noChangeShapeType="1"/>
          </p:cNvSpPr>
          <p:nvPr/>
        </p:nvSpPr>
        <p:spPr bwMode="auto">
          <a:xfrm>
            <a:off x="4514851" y="8801698"/>
            <a:ext cx="7545389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100"/>
          </a:p>
        </p:txBody>
      </p:sp>
      <p:sp>
        <p:nvSpPr>
          <p:cNvPr id="3237" name="Text Box 164"/>
          <p:cNvSpPr txBox="1">
            <a:spLocks noChangeArrowheads="1"/>
          </p:cNvSpPr>
          <p:nvPr/>
        </p:nvSpPr>
        <p:spPr bwMode="auto">
          <a:xfrm>
            <a:off x="10987091" y="8425460"/>
            <a:ext cx="935038" cy="30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2" b="1" i="1">
                <a:solidFill>
                  <a:srgbClr val="FF0000"/>
                </a:solidFill>
              </a:rPr>
              <a:t>material</a:t>
            </a:r>
            <a:endParaRPr lang="el-GR" altLang="en-US" sz="1402" b="1" i="1">
              <a:solidFill>
                <a:srgbClr val="FF0000"/>
              </a:solidFill>
            </a:endParaRPr>
          </a:p>
        </p:txBody>
      </p:sp>
      <p:sp>
        <p:nvSpPr>
          <p:cNvPr id="3238" name="Text Box 165"/>
          <p:cNvSpPr txBox="1">
            <a:spLocks noChangeArrowheads="1"/>
          </p:cNvSpPr>
          <p:nvPr/>
        </p:nvSpPr>
        <p:spPr bwMode="auto">
          <a:xfrm>
            <a:off x="10966453" y="8849322"/>
            <a:ext cx="1152526" cy="30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2" b="1" i="1">
                <a:solidFill>
                  <a:srgbClr val="FF0000"/>
                </a:solidFill>
              </a:rPr>
              <a:t>immaterial</a:t>
            </a:r>
            <a:endParaRPr lang="el-GR" altLang="en-US" sz="1402" b="1" i="1">
              <a:solidFill>
                <a:srgbClr val="FF0000"/>
              </a:solidFill>
            </a:endParaRPr>
          </a:p>
        </p:txBody>
      </p:sp>
      <p:cxnSp>
        <p:nvCxnSpPr>
          <p:cNvPr id="3239" name="AutoShape 166"/>
          <p:cNvCxnSpPr>
            <a:cxnSpLocks noChangeShapeType="1"/>
            <a:stCxn id="3199" idx="3"/>
            <a:endCxn id="3234" idx="1"/>
          </p:cNvCxnSpPr>
          <p:nvPr/>
        </p:nvCxnSpPr>
        <p:spPr bwMode="auto">
          <a:xfrm flipV="1">
            <a:off x="11069945" y="9816844"/>
            <a:ext cx="1269734" cy="130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0" name="Text Box 167"/>
          <p:cNvSpPr txBox="1">
            <a:spLocks noChangeAspect="1" noChangeArrowheads="1"/>
          </p:cNvSpPr>
          <p:nvPr/>
        </p:nvSpPr>
        <p:spPr bwMode="auto">
          <a:xfrm>
            <a:off x="4526830" y="6564315"/>
            <a:ext cx="55707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E39 Actor</a:t>
            </a:r>
          </a:p>
        </p:txBody>
      </p:sp>
      <p:sp>
        <p:nvSpPr>
          <p:cNvPr id="3242" name="Text Box 169"/>
          <p:cNvSpPr txBox="1">
            <a:spLocks noChangeAspect="1" noChangeArrowheads="1"/>
          </p:cNvSpPr>
          <p:nvPr/>
        </p:nvSpPr>
        <p:spPr bwMode="auto">
          <a:xfrm>
            <a:off x="6020034" y="6889743"/>
            <a:ext cx="60196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E74 Group</a:t>
            </a:r>
            <a:endParaRPr lang="en-GB" altLang="en-US" sz="900" b="1"/>
          </a:p>
        </p:txBody>
      </p:sp>
      <p:sp>
        <p:nvSpPr>
          <p:cNvPr id="3243" name="Text Box 170"/>
          <p:cNvSpPr txBox="1">
            <a:spLocks noChangeAspect="1" noChangeArrowheads="1"/>
          </p:cNvSpPr>
          <p:nvPr/>
        </p:nvSpPr>
        <p:spPr bwMode="auto">
          <a:xfrm>
            <a:off x="9772270" y="6554278"/>
            <a:ext cx="64684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E21 Person</a:t>
            </a:r>
            <a:endParaRPr lang="en-GB" altLang="en-US" sz="900" b="1"/>
          </a:p>
        </p:txBody>
      </p:sp>
      <p:cxnSp>
        <p:nvCxnSpPr>
          <p:cNvPr id="3244" name="AutoShape 171"/>
          <p:cNvCxnSpPr>
            <a:cxnSpLocks noChangeShapeType="1"/>
            <a:stCxn id="3240" idx="3"/>
            <a:endCxn id="3242" idx="1"/>
          </p:cNvCxnSpPr>
          <p:nvPr/>
        </p:nvCxnSpPr>
        <p:spPr bwMode="auto">
          <a:xfrm>
            <a:off x="5083906" y="6672806"/>
            <a:ext cx="936128" cy="32542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6" name="AutoShape 173"/>
          <p:cNvCxnSpPr>
            <a:cxnSpLocks noChangeShapeType="1"/>
            <a:stCxn id="3240" idx="3"/>
            <a:endCxn id="3243" idx="1"/>
          </p:cNvCxnSpPr>
          <p:nvPr/>
        </p:nvCxnSpPr>
        <p:spPr bwMode="auto">
          <a:xfrm flipV="1">
            <a:off x="5083906" y="6662769"/>
            <a:ext cx="4688364" cy="10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0" name="Text Box 65"/>
          <p:cNvSpPr txBox="1">
            <a:spLocks noChangeAspect="1" noChangeArrowheads="1"/>
          </p:cNvSpPr>
          <p:nvPr/>
        </p:nvSpPr>
        <p:spPr bwMode="auto">
          <a:xfrm>
            <a:off x="2651818" y="2008236"/>
            <a:ext cx="8456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E52 </a:t>
            </a:r>
            <a:r>
              <a:rPr lang="en-US" altLang="en-US" dirty="0"/>
              <a:t>Time-Span</a:t>
            </a:r>
            <a:endParaRPr lang="en-US" altLang="en-US" dirty="0"/>
          </a:p>
        </p:txBody>
      </p:sp>
      <p:sp>
        <p:nvSpPr>
          <p:cNvPr id="3251" name="Text Box 60"/>
          <p:cNvSpPr txBox="1">
            <a:spLocks noChangeAspect="1" noChangeArrowheads="1"/>
          </p:cNvSpPr>
          <p:nvPr/>
        </p:nvSpPr>
        <p:spPr bwMode="auto">
          <a:xfrm>
            <a:off x="2659203" y="1449977"/>
            <a:ext cx="55707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E53 </a:t>
            </a:r>
            <a:r>
              <a:rPr lang="en-US" altLang="en-US" dirty="0"/>
              <a:t>Place</a:t>
            </a:r>
            <a:endParaRPr lang="en-US" altLang="en-US" dirty="0"/>
          </a:p>
        </p:txBody>
      </p:sp>
      <p:sp>
        <p:nvSpPr>
          <p:cNvPr id="3254" name="Text Box 181"/>
          <p:cNvSpPr txBox="1">
            <a:spLocks noChangeAspect="1" noChangeArrowheads="1"/>
          </p:cNvSpPr>
          <p:nvPr/>
        </p:nvSpPr>
        <p:spPr bwMode="auto">
          <a:xfrm>
            <a:off x="364996" y="6468936"/>
            <a:ext cx="80714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E1 CRM Entity</a:t>
            </a:r>
            <a:endParaRPr lang="en-GB" altLang="en-US" dirty="0"/>
          </a:p>
        </p:txBody>
      </p:sp>
      <p:cxnSp>
        <p:nvCxnSpPr>
          <p:cNvPr id="3255" name="AutoShape 182"/>
          <p:cNvCxnSpPr>
            <a:cxnSpLocks noChangeShapeType="1"/>
            <a:stCxn id="3254" idx="3"/>
            <a:endCxn id="3251" idx="1"/>
          </p:cNvCxnSpPr>
          <p:nvPr/>
        </p:nvCxnSpPr>
        <p:spPr bwMode="auto">
          <a:xfrm flipV="1">
            <a:off x="1172140" y="1558468"/>
            <a:ext cx="1487063" cy="501895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8" name="Text Box 185"/>
          <p:cNvSpPr txBox="1">
            <a:spLocks noChangeAspect="1" noChangeArrowheads="1"/>
          </p:cNvSpPr>
          <p:nvPr/>
        </p:nvSpPr>
        <p:spPr bwMode="auto">
          <a:xfrm>
            <a:off x="1346107" y="8235951"/>
            <a:ext cx="108286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E77 Persistent Item</a:t>
            </a:r>
            <a:endParaRPr lang="en-GB" altLang="en-US"/>
          </a:p>
        </p:txBody>
      </p:sp>
      <p:cxnSp>
        <p:nvCxnSpPr>
          <p:cNvPr id="3259" name="AutoShape 186"/>
          <p:cNvCxnSpPr>
            <a:cxnSpLocks noChangeShapeType="1"/>
            <a:stCxn id="3258" idx="3"/>
            <a:endCxn id="3146" idx="1"/>
          </p:cNvCxnSpPr>
          <p:nvPr/>
        </p:nvCxnSpPr>
        <p:spPr bwMode="auto">
          <a:xfrm>
            <a:off x="2428968" y="8344442"/>
            <a:ext cx="205498" cy="116522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0" name="AutoShape 187"/>
          <p:cNvCxnSpPr>
            <a:cxnSpLocks noChangeShapeType="1"/>
            <a:stCxn id="3254" idx="3"/>
            <a:endCxn id="3258" idx="1"/>
          </p:cNvCxnSpPr>
          <p:nvPr/>
        </p:nvCxnSpPr>
        <p:spPr bwMode="auto">
          <a:xfrm>
            <a:off x="1172140" y="6577427"/>
            <a:ext cx="173967" cy="176701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5" name="AutoShape 192"/>
          <p:cNvCxnSpPr>
            <a:cxnSpLocks noChangeShapeType="1"/>
            <a:stCxn id="3176" idx="3"/>
            <a:endCxn id="3196" idx="1"/>
          </p:cNvCxnSpPr>
          <p:nvPr/>
        </p:nvCxnSpPr>
        <p:spPr bwMode="auto">
          <a:xfrm>
            <a:off x="8942183" y="9160738"/>
            <a:ext cx="92074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3" name="Text Box 200"/>
          <p:cNvSpPr txBox="1">
            <a:spLocks noChangeAspect="1" noChangeArrowheads="1"/>
          </p:cNvSpPr>
          <p:nvPr/>
        </p:nvSpPr>
        <p:spPr bwMode="auto">
          <a:xfrm>
            <a:off x="1442282" y="12903557"/>
            <a:ext cx="5634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Exx Class</a:t>
            </a:r>
            <a:endParaRPr lang="en-GB" altLang="en-US" sz="900" b="1"/>
          </a:p>
        </p:txBody>
      </p:sp>
      <p:sp>
        <p:nvSpPr>
          <p:cNvPr id="3274" name="Text Box 201"/>
          <p:cNvSpPr txBox="1">
            <a:spLocks noChangeArrowheads="1"/>
          </p:cNvSpPr>
          <p:nvPr/>
        </p:nvSpPr>
        <p:spPr bwMode="auto">
          <a:xfrm>
            <a:off x="1981202" y="12908323"/>
            <a:ext cx="950901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1" b="1" dirty="0"/>
              <a:t>:  </a:t>
            </a:r>
            <a:r>
              <a:rPr lang="en-US" altLang="en-US" sz="1001" b="1" dirty="0"/>
              <a:t>CRM </a:t>
            </a:r>
            <a:r>
              <a:rPr lang="en-US" altLang="en-US" sz="1001" b="1" dirty="0"/>
              <a:t>class</a:t>
            </a:r>
          </a:p>
        </p:txBody>
      </p:sp>
      <p:sp>
        <p:nvSpPr>
          <p:cNvPr id="3279" name="Text Box 206"/>
          <p:cNvSpPr txBox="1">
            <a:spLocks noChangeArrowheads="1"/>
          </p:cNvSpPr>
          <p:nvPr/>
        </p:nvSpPr>
        <p:spPr bwMode="auto">
          <a:xfrm>
            <a:off x="1086845" y="246065"/>
            <a:ext cx="3734997" cy="11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902" b="1" dirty="0">
                <a:latin typeface="Times New Roman" panose="02020603050405020304" pitchFamily="18" charset="0"/>
              </a:rPr>
              <a:t>CRM Class Hierarchy</a:t>
            </a:r>
            <a:endParaRPr lang="en-US" altLang="en-US" sz="2902" b="1" dirty="0"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1901" i="1" dirty="0"/>
              <a:t>Martin Doerr</a:t>
            </a:r>
          </a:p>
          <a:p>
            <a:pPr algn="ctr" eaLnBrk="1" hangingPunct="1"/>
            <a:r>
              <a:rPr lang="en-US" altLang="en-US" sz="1901" i="1" dirty="0"/>
              <a:t>2/16/2020</a:t>
            </a:r>
            <a:endParaRPr lang="en-US" altLang="en-US" sz="1901" i="1" dirty="0"/>
          </a:p>
        </p:txBody>
      </p:sp>
      <p:sp>
        <p:nvSpPr>
          <p:cNvPr id="3342" name="Text Box 269"/>
          <p:cNvSpPr txBox="1">
            <a:spLocks noChangeArrowheads="1"/>
          </p:cNvSpPr>
          <p:nvPr/>
        </p:nvSpPr>
        <p:spPr bwMode="auto">
          <a:xfrm>
            <a:off x="2219407" y="13279312"/>
            <a:ext cx="1144865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1" b="1" dirty="0"/>
              <a:t>:   has </a:t>
            </a:r>
            <a:r>
              <a:rPr lang="en-US" altLang="en-US" sz="1001" b="1" dirty="0"/>
              <a:t>subclass</a:t>
            </a:r>
            <a:endParaRPr lang="en-US" altLang="en-US" b="1" dirty="0"/>
          </a:p>
        </p:txBody>
      </p:sp>
      <p:cxnSp>
        <p:nvCxnSpPr>
          <p:cNvPr id="3343" name="AutoShape 270"/>
          <p:cNvCxnSpPr>
            <a:cxnSpLocks noChangeShapeType="1"/>
          </p:cNvCxnSpPr>
          <p:nvPr/>
        </p:nvCxnSpPr>
        <p:spPr bwMode="auto">
          <a:xfrm>
            <a:off x="1331994" y="13439647"/>
            <a:ext cx="749302" cy="158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" name="Text Box 10"/>
          <p:cNvSpPr txBox="1">
            <a:spLocks noChangeAspect="1" noChangeArrowheads="1"/>
          </p:cNvSpPr>
          <p:nvPr/>
        </p:nvSpPr>
        <p:spPr bwMode="auto">
          <a:xfrm>
            <a:off x="2644397" y="2699338"/>
            <a:ext cx="128163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E92 </a:t>
            </a:r>
            <a:r>
              <a:rPr lang="en-US" altLang="en-US" dirty="0" err="1"/>
              <a:t>Spacetime</a:t>
            </a:r>
            <a:r>
              <a:rPr lang="en-US" altLang="en-US" dirty="0"/>
              <a:t> Volume</a:t>
            </a:r>
            <a:endParaRPr lang="en-GB" altLang="en-US" dirty="0"/>
          </a:p>
        </p:txBody>
      </p:sp>
      <p:cxnSp>
        <p:nvCxnSpPr>
          <p:cNvPr id="246" name="AutoShape 5"/>
          <p:cNvCxnSpPr>
            <a:cxnSpLocks noChangeShapeType="1"/>
            <a:stCxn id="3254" idx="3"/>
            <a:endCxn id="245" idx="1"/>
          </p:cNvCxnSpPr>
          <p:nvPr/>
        </p:nvCxnSpPr>
        <p:spPr bwMode="auto">
          <a:xfrm flipV="1">
            <a:off x="1172140" y="2807829"/>
            <a:ext cx="1472257" cy="376959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9" name="AutoShape 25"/>
          <p:cNvCxnSpPr>
            <a:cxnSpLocks noChangeShapeType="1"/>
            <a:stCxn id="245" idx="3"/>
            <a:endCxn id="3084" idx="1"/>
          </p:cNvCxnSpPr>
          <p:nvPr/>
        </p:nvCxnSpPr>
        <p:spPr bwMode="auto">
          <a:xfrm>
            <a:off x="3926030" y="2807829"/>
            <a:ext cx="618075" cy="49267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>
          <a:xfrm>
            <a:off x="4526827" y="2225134"/>
            <a:ext cx="76867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E93 Presence</a:t>
            </a:r>
            <a:endParaRPr lang="el-GR" sz="900" b="1" dirty="0"/>
          </a:p>
        </p:txBody>
      </p:sp>
      <p:cxnSp>
        <p:nvCxnSpPr>
          <p:cNvPr id="253" name="AutoShape 25"/>
          <p:cNvCxnSpPr>
            <a:cxnSpLocks noChangeShapeType="1"/>
            <a:stCxn id="245" idx="3"/>
            <a:endCxn id="12" idx="1"/>
          </p:cNvCxnSpPr>
          <p:nvPr/>
        </p:nvCxnSpPr>
        <p:spPr bwMode="auto">
          <a:xfrm flipV="1">
            <a:off x="3926030" y="2333625"/>
            <a:ext cx="600797" cy="4742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5"/>
          <p:cNvSpPr/>
          <p:nvPr/>
        </p:nvSpPr>
        <p:spPr>
          <a:xfrm>
            <a:off x="10960102" y="6127243"/>
            <a:ext cx="77508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E96 Purchase</a:t>
            </a:r>
            <a:endParaRPr lang="el-GR" sz="900" b="1" dirty="0"/>
          </a:p>
        </p:txBody>
      </p:sp>
      <p:cxnSp>
        <p:nvCxnSpPr>
          <p:cNvPr id="258" name="AutoShape 67"/>
          <p:cNvCxnSpPr>
            <a:cxnSpLocks noChangeShapeType="1"/>
            <a:stCxn id="3117" idx="3"/>
            <a:endCxn id="16" idx="1"/>
          </p:cNvCxnSpPr>
          <p:nvPr/>
        </p:nvCxnSpPr>
        <p:spPr bwMode="auto">
          <a:xfrm>
            <a:off x="10025602" y="6234902"/>
            <a:ext cx="934500" cy="83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2"/>
          <p:cNvSpPr/>
          <p:nvPr/>
        </p:nvSpPr>
        <p:spPr>
          <a:xfrm>
            <a:off x="9864729" y="11580022"/>
            <a:ext cx="76226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E98 Currency</a:t>
            </a:r>
            <a:endParaRPr lang="el-GR" sz="900" b="1" dirty="0"/>
          </a:p>
        </p:txBody>
      </p:sp>
      <p:cxnSp>
        <p:nvCxnSpPr>
          <p:cNvPr id="266" name="AutoShape 129"/>
          <p:cNvCxnSpPr>
            <a:cxnSpLocks noChangeShapeType="1"/>
            <a:stCxn id="3173" idx="3"/>
            <a:endCxn id="23" idx="1"/>
          </p:cNvCxnSpPr>
          <p:nvPr/>
        </p:nvCxnSpPr>
        <p:spPr bwMode="auto">
          <a:xfrm>
            <a:off x="9309826" y="11688513"/>
            <a:ext cx="55490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/>
          <p:nvPr/>
        </p:nvSpPr>
        <p:spPr>
          <a:xfrm>
            <a:off x="8066374" y="11192383"/>
            <a:ext cx="99309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E99 Product Type</a:t>
            </a:r>
            <a:endParaRPr lang="el-GR" sz="900" b="1" dirty="0"/>
          </a:p>
        </p:txBody>
      </p:sp>
      <p:cxnSp>
        <p:nvCxnSpPr>
          <p:cNvPr id="270" name="AutoShape 90"/>
          <p:cNvCxnSpPr>
            <a:cxnSpLocks noChangeShapeType="1"/>
            <a:stCxn id="3235" idx="3"/>
            <a:endCxn id="26" idx="1"/>
          </p:cNvCxnSpPr>
          <p:nvPr/>
        </p:nvCxnSpPr>
        <p:spPr bwMode="auto">
          <a:xfrm flipV="1">
            <a:off x="6911808" y="11300874"/>
            <a:ext cx="1154566" cy="55635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Rectangle 54"/>
          <p:cNvSpPr/>
          <p:nvPr/>
        </p:nvSpPr>
        <p:spPr>
          <a:xfrm>
            <a:off x="2645029" y="5221579"/>
            <a:ext cx="8456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E54 Dimension</a:t>
            </a:r>
            <a:endParaRPr lang="el-GR" sz="900" b="1" dirty="0"/>
          </a:p>
        </p:txBody>
      </p:sp>
      <p:sp>
        <p:nvSpPr>
          <p:cNvPr id="56" name="Rectangle 55"/>
          <p:cNvSpPr/>
          <p:nvPr/>
        </p:nvSpPr>
        <p:spPr>
          <a:xfrm>
            <a:off x="3961712" y="5223101"/>
            <a:ext cx="123674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E97 Monetary Amount</a:t>
            </a:r>
            <a:endParaRPr lang="el-GR" sz="900" b="1" dirty="0"/>
          </a:p>
        </p:txBody>
      </p:sp>
      <p:sp>
        <p:nvSpPr>
          <p:cNvPr id="57" name="Rectangle 56"/>
          <p:cNvSpPr/>
          <p:nvPr/>
        </p:nvSpPr>
        <p:spPr>
          <a:xfrm>
            <a:off x="364998" y="10618620"/>
            <a:ext cx="76867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E59 primitive </a:t>
            </a:r>
          </a:p>
        </p:txBody>
      </p:sp>
      <p:cxnSp>
        <p:nvCxnSpPr>
          <p:cNvPr id="247" name="AutoShape 182"/>
          <p:cNvCxnSpPr>
            <a:cxnSpLocks noChangeShapeType="1"/>
            <a:stCxn id="3254" idx="3"/>
            <a:endCxn id="55" idx="1"/>
          </p:cNvCxnSpPr>
          <p:nvPr/>
        </p:nvCxnSpPr>
        <p:spPr bwMode="auto">
          <a:xfrm flipV="1">
            <a:off x="1172140" y="5330070"/>
            <a:ext cx="1472889" cy="124735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" name="AutoShape 182"/>
          <p:cNvCxnSpPr>
            <a:cxnSpLocks noChangeShapeType="1"/>
            <a:stCxn id="55" idx="3"/>
            <a:endCxn id="56" idx="1"/>
          </p:cNvCxnSpPr>
          <p:nvPr/>
        </p:nvCxnSpPr>
        <p:spPr bwMode="auto">
          <a:xfrm>
            <a:off x="3490645" y="5330070"/>
            <a:ext cx="471067" cy="152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>
          <a:xfrm>
            <a:off x="1582438" y="10278874"/>
            <a:ext cx="69172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/>
              <a:t>E60 Number</a:t>
            </a:r>
            <a:endParaRPr lang="el-GR" sz="900" b="1" dirty="0"/>
          </a:p>
        </p:txBody>
      </p:sp>
      <p:sp>
        <p:nvSpPr>
          <p:cNvPr id="63" name="Rectangle 62"/>
          <p:cNvSpPr/>
          <p:nvPr/>
        </p:nvSpPr>
        <p:spPr>
          <a:xfrm>
            <a:off x="1582438" y="10616667"/>
            <a:ext cx="10443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E61 Time Primitive</a:t>
            </a:r>
            <a:endParaRPr lang="el-GR" sz="900" b="1" dirty="0"/>
          </a:p>
        </p:txBody>
      </p:sp>
      <p:sp>
        <p:nvSpPr>
          <p:cNvPr id="3247" name="Rectangle 3246"/>
          <p:cNvSpPr/>
          <p:nvPr/>
        </p:nvSpPr>
        <p:spPr>
          <a:xfrm>
            <a:off x="1582441" y="9938427"/>
            <a:ext cx="58913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E62 String</a:t>
            </a:r>
            <a:endParaRPr lang="el-GR" sz="900" b="1" dirty="0"/>
          </a:p>
        </p:txBody>
      </p:sp>
      <p:sp>
        <p:nvSpPr>
          <p:cNvPr id="3248" name="Rectangle 3247"/>
          <p:cNvSpPr/>
          <p:nvPr/>
        </p:nvSpPr>
        <p:spPr>
          <a:xfrm>
            <a:off x="1569542" y="10954366"/>
            <a:ext cx="111492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E94 Space Primitive</a:t>
            </a:r>
            <a:endParaRPr lang="el-GR" sz="900" b="1" dirty="0"/>
          </a:p>
        </p:txBody>
      </p:sp>
      <p:sp>
        <p:nvSpPr>
          <p:cNvPr id="3249" name="Rectangle 3248"/>
          <p:cNvSpPr/>
          <p:nvPr/>
        </p:nvSpPr>
        <p:spPr>
          <a:xfrm>
            <a:off x="1567250" y="11292065"/>
            <a:ext cx="135216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E95 </a:t>
            </a:r>
            <a:r>
              <a:rPr lang="en-US" sz="900" b="1" dirty="0" err="1"/>
              <a:t>Spacetime</a:t>
            </a:r>
            <a:r>
              <a:rPr lang="en-US" sz="900" b="1" dirty="0"/>
              <a:t> Primitive</a:t>
            </a:r>
            <a:endParaRPr lang="el-GR" sz="900" b="1" dirty="0"/>
          </a:p>
        </p:txBody>
      </p:sp>
      <p:cxnSp>
        <p:nvCxnSpPr>
          <p:cNvPr id="259" name="AutoShape 186"/>
          <p:cNvCxnSpPr>
            <a:cxnSpLocks noChangeShapeType="1"/>
            <a:stCxn id="57" idx="3"/>
            <a:endCxn id="3247" idx="1"/>
          </p:cNvCxnSpPr>
          <p:nvPr/>
        </p:nvCxnSpPr>
        <p:spPr bwMode="auto">
          <a:xfrm flipV="1">
            <a:off x="1133670" y="10046918"/>
            <a:ext cx="448771" cy="6801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" name="AutoShape 186"/>
          <p:cNvCxnSpPr>
            <a:cxnSpLocks noChangeShapeType="1"/>
            <a:stCxn id="57" idx="3"/>
            <a:endCxn id="3249" idx="1"/>
          </p:cNvCxnSpPr>
          <p:nvPr/>
        </p:nvCxnSpPr>
        <p:spPr bwMode="auto">
          <a:xfrm>
            <a:off x="1133670" y="10727111"/>
            <a:ext cx="433580" cy="67344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1" name="AutoShape 186"/>
          <p:cNvCxnSpPr>
            <a:cxnSpLocks noChangeShapeType="1"/>
            <a:stCxn id="57" idx="3"/>
            <a:endCxn id="62" idx="1"/>
          </p:cNvCxnSpPr>
          <p:nvPr/>
        </p:nvCxnSpPr>
        <p:spPr bwMode="auto">
          <a:xfrm flipV="1">
            <a:off x="1133670" y="10387365"/>
            <a:ext cx="448768" cy="33974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" name="AutoShape 186"/>
          <p:cNvCxnSpPr>
            <a:cxnSpLocks noChangeShapeType="1"/>
            <a:stCxn id="57" idx="3"/>
            <a:endCxn id="3248" idx="1"/>
          </p:cNvCxnSpPr>
          <p:nvPr/>
        </p:nvCxnSpPr>
        <p:spPr bwMode="auto">
          <a:xfrm>
            <a:off x="1133670" y="10727111"/>
            <a:ext cx="435872" cy="33574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1" name="AutoShape 186"/>
          <p:cNvCxnSpPr>
            <a:cxnSpLocks noChangeShapeType="1"/>
            <a:stCxn id="57" idx="3"/>
            <a:endCxn id="63" idx="1"/>
          </p:cNvCxnSpPr>
          <p:nvPr/>
        </p:nvCxnSpPr>
        <p:spPr bwMode="auto">
          <a:xfrm flipV="1">
            <a:off x="1133670" y="10725158"/>
            <a:ext cx="448768" cy="195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807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74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74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12976</TotalTime>
  <Words>224</Words>
  <Application>Microsoft Office PowerPoint</Application>
  <PresentationFormat>Custom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ics</dc:creator>
  <cp:lastModifiedBy>Martin Doerr</cp:lastModifiedBy>
  <cp:revision>98</cp:revision>
  <dcterms:created xsi:type="dcterms:W3CDTF">2010-08-11T08:40:37Z</dcterms:created>
  <dcterms:modified xsi:type="dcterms:W3CDTF">2020-02-18T19:30:30Z</dcterms:modified>
</cp:coreProperties>
</file>